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slide+xml" PartName="/ppt/slides/slide47.xml"/>
  <Override ContentType="application/vnd.openxmlformats-officedocument.presentationml.slide+xml" PartName="/ppt/slides/slide48.xml"/>
  <Override ContentType="application/vnd.openxmlformats-officedocument.presentationml.slide+xml" PartName="/ppt/slides/slide49.xml"/>
  <Override ContentType="application/vnd.openxmlformats-officedocument.presentationml.slide+xml" PartName="/ppt/slides/slide50.xml"/>
  <Override ContentType="application/vnd.openxmlformats-officedocument.presentationml.slide+xml" PartName="/ppt/slides/slide51.xml"/>
  <Override ContentType="application/vnd.openxmlformats-officedocument.presentationml.slide+xml" PartName="/ppt/slides/slide52.xml"/>
  <Override ContentType="application/vnd.openxmlformats-officedocument.presentationml.slide+xml" PartName="/ppt/slides/slide53.xml"/>
  <Override ContentType="application/vnd.openxmlformats-officedocument.presentationml.slide+xml" PartName="/ppt/slides/slide54.xml"/>
  <Override ContentType="application/vnd.openxmlformats-officedocument.presentationml.slide+xml" PartName="/ppt/slides/slide55.xml"/>
  <Override ContentType="application/vnd.openxmlformats-officedocument.presentationml.slide+xml" PartName="/ppt/slides/slide56.xml"/>
  <Override ContentType="application/vnd.openxmlformats-officedocument.presentationml.slide+xml" PartName="/ppt/slides/slide57.xml"/>
  <Override ContentType="application/vnd.openxmlformats-officedocument.presentationml.slide+xml" PartName="/ppt/slides/slide58.xml"/>
  <Override ContentType="application/vnd.openxmlformats-officedocument.presentationml.slide+xml" PartName="/ppt/slides/slide59.xml"/>
  <Override ContentType="application/vnd.openxmlformats-officedocument.presentationml.slide+xml" PartName="/ppt/slides/slide60.xml"/>
  <Override ContentType="application/vnd.openxmlformats-officedocument.presentationml.slide+xml" PartName="/ppt/slides/slide61.xml"/>
  <Override ContentType="application/vnd.openxmlformats-officedocument.presentationml.slide+xml" PartName="/ppt/slides/slide62.xml"/>
  <Override ContentType="application/vnd.openxmlformats-officedocument.presentationml.slide+xml" PartName="/ppt/slides/slide63.xml"/>
  <Override ContentType="application/vnd.openxmlformats-officedocument.presentationml.slide+xml" PartName="/ppt/slides/slide64.xml"/>
  <Override ContentType="application/vnd.openxmlformats-officedocument.presentationml.slide+xml" PartName="/ppt/slides/slide65.xml"/>
  <Override ContentType="application/vnd.openxmlformats-officedocument.presentationml.slide+xml" PartName="/ppt/slides/slide66.xml"/>
  <Override ContentType="application/vnd.openxmlformats-officedocument.presentationml.slide+xml" PartName="/ppt/slides/slide67.xml"/>
  <Override ContentType="application/vnd.openxmlformats-officedocument.presentationml.slide+xml" PartName="/ppt/slides/slide68.xml"/>
  <Override ContentType="application/vnd.openxmlformats-officedocument.presentationml.slide+xml" PartName="/ppt/slides/slide69.xml"/>
  <Override ContentType="application/vnd.openxmlformats-officedocument.presentationml.slide+xml" PartName="/ppt/slides/slide70.xml"/>
  <Override ContentType="application/vnd.openxmlformats-officedocument.presentationml.slide+xml" PartName="/ppt/slides/slide71.xml"/>
  <Override ContentType="application/vnd.openxmlformats-officedocument.presentationml.slide+xml" PartName="/ppt/slides/slide72.xml"/>
  <Override ContentType="application/vnd.openxmlformats-officedocument.presentationml.slide+xml" PartName="/ppt/slides/slide73.xml"/>
  <Override ContentType="application/vnd.openxmlformats-officedocument.presentationml.slide+xml" PartName="/ppt/slides/slide74.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77.xml"/>
  <Override ContentType="application/vnd.openxmlformats-officedocument.presentationml.slide+xml" PartName="/ppt/slides/slide78.xml"/>
  <Override ContentType="application/vnd.openxmlformats-officedocument.presentationml.slide+xml" PartName="/ppt/slides/slide79.xml"/>
  <Override ContentType="application/vnd.openxmlformats-officedocument.presentationml.slide+xml" PartName="/ppt/slides/slide80.xml"/>
  <Override ContentType="application/vnd.openxmlformats-officedocument.presentationml.slide+xml" PartName="/ppt/slides/slide81.xml"/>
  <Override ContentType="application/vnd.openxmlformats-officedocument.presentationml.slide+xml" PartName="/ppt/slides/slide82.xml"/>
  <Override ContentType="application/vnd.openxmlformats-officedocument.presentationml.slide+xml" PartName="/ppt/slides/slide83.xml"/>
  <Override ContentType="application/vnd.openxmlformats-officedocument.presentationml.slide+xml" PartName="/ppt/slides/slide84.xml"/>
  <Override ContentType="application/vnd.openxmlformats-officedocument.presentationml.slide+xml" PartName="/ppt/slides/slide85.xml"/>
  <Override ContentType="application/vnd.openxmlformats-officedocument.presentationml.slide+xml" PartName="/ppt/slides/slide86.xml"/>
  <Override ContentType="application/vnd.openxmlformats-officedocument.presentationml.slide+xml" PartName="/ppt/slides/slide87.xml"/>
  <Override ContentType="application/vnd.openxmlformats-officedocument.presentationml.slide+xml" PartName="/ppt/slides/slide88.xml"/>
  <Override ContentType="application/vnd.openxmlformats-officedocument.presentationml.slide+xml" PartName="/ppt/slides/slide89.xml"/>
  <Override ContentType="application/vnd.openxmlformats-officedocument.presentationml.slide+xml" PartName="/ppt/slides/slide90.xml"/>
  <Override ContentType="application/vnd.openxmlformats-officedocument.presentationml.slide+xml" PartName="/ppt/slides/slide91.xml"/>
  <Override ContentType="application/vnd.openxmlformats-officedocument.presentationml.slide+xml" PartName="/ppt/slides/slide92.xml"/>
  <Override ContentType="application/vnd.openxmlformats-officedocument.presentationml.slide+xml" PartName="/ppt/slides/slide93.xml"/>
  <Override ContentType="application/vnd.openxmlformats-officedocument.presentationml.slide+xml" PartName="/ppt/slides/slide94.xml"/>
  <Override ContentType="application/vnd.openxmlformats-officedocument.presentationml.slide+xml" PartName="/ppt/slides/slide95.xml"/>
  <Override ContentType="application/vnd.openxmlformats-officedocument.presentationml.slide+xml" PartName="/ppt/slides/slide96.xml"/>
  <Override ContentType="application/vnd.openxmlformats-officedocument.presentationml.slide+xml" PartName="/ppt/slides/slide97.xml"/>
  <Override ContentType="application/vnd.openxmlformats-officedocument.presentationml.slide+xml" PartName="/ppt/slides/slide98.xml"/>
  <Override ContentType="application/vnd.openxmlformats-officedocument.presentationml.slide+xml" PartName="/ppt/slides/slide99.xml"/>
  <Override ContentType="application/vnd.openxmlformats-officedocument.presentationml.slide+xml" PartName="/ppt/slides/slide100.xml"/>
  <Override ContentType="application/vnd.openxmlformats-officedocument.presentationml.slide+xml" PartName="/ppt/slides/slide101.xml"/>
  <Override ContentType="application/vnd.openxmlformats-officedocument.presentationml.slide+xml" PartName="/ppt/slides/slide102.xml"/>
  <Override ContentType="application/vnd.openxmlformats-officedocument.presentationml.slide+xml" PartName="/ppt/slides/slide103.xml"/>
  <Override ContentType="application/vnd.openxmlformats-officedocument.presentationml.slide+xml" PartName="/ppt/slides/slide104.xml"/>
  <Override ContentType="application/vnd.openxmlformats-officedocument.presentationml.slide+xml" PartName="/ppt/slides/slide105.xml"/>
  <Override ContentType="application/vnd.openxmlformats-officedocument.presentationml.slide+xml" PartName="/ppt/slides/slide106.xml"/>
  <Override ContentType="application/vnd.openxmlformats-officedocument.presentationml.slide+xml" PartName="/ppt/slides/slide107.xml"/>
  <Override ContentType="application/vnd.openxmlformats-officedocument.presentationml.slide+xml" PartName="/ppt/slides/slide108.xml"/>
  <Override ContentType="application/vnd.openxmlformats-officedocument.presentationml.slide+xml" PartName="/ppt/slides/slide109.xml"/>
  <Override ContentType="application/vnd.openxmlformats-officedocument.presentationml.slide+xml" PartName="/ppt/slides/slide110.xml"/>
  <Override ContentType="application/vnd.openxmlformats-officedocument.presentationml.slide+xml" PartName="/ppt/slides/slide111.xml"/>
  <Override ContentType="application/vnd.openxmlformats-officedocument.presentationml.slide+xml" PartName="/ppt/slides/slide112.xml"/>
  <Override ContentType="application/vnd.openxmlformats-officedocument.presentationml.slide+xml" PartName="/ppt/slides/slide11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Lst>
  <p:sldSz cx="7772400" cy="10058400"/>
  <p:notesSz cx="6858000" cy="9144000"/>
  <p:embeddedFontLst>
    <p:embeddedFont>
      <p:font typeface="Antonio Bold" charset="1" panose="02000803000000000000"/>
      <p:regular r:id="rId119"/>
    </p:embeddedFont>
    <p:embeddedFont>
      <p:font typeface="Poppins Italics" charset="1" panose="00000500000000000000"/>
      <p:regular r:id="rId120"/>
    </p:embeddedFont>
    <p:embeddedFont>
      <p:font typeface="IBM Plex Sans Condensed" charset="1" panose="020B0506050203000203"/>
      <p:regular r:id="rId121"/>
    </p:embeddedFont>
    <p:embeddedFont>
      <p:font typeface="IBM Plex Sans" charset="1" panose="020B0503050203000203"/>
      <p:regular r:id="rId122"/>
    </p:embeddedFont>
    <p:embeddedFont>
      <p:font typeface="IBM Plex Sans Condensed Bold" charset="1" panose="020B0806050203000203"/>
      <p:regular r:id="rId123"/>
    </p:embeddedFont>
    <p:embeddedFont>
      <p:font typeface="IBM Plex Sans Bold" charset="1" panose="020B0803050203000203"/>
      <p:regular r:id="rId124"/>
    </p:embeddedFont>
    <p:embeddedFont>
      <p:font typeface="IBM Plex Sans Condensed Italics" charset="1" panose="020B0506050203000203"/>
      <p:regular r:id="rId125"/>
    </p:embeddedFont>
    <p:embeddedFont>
      <p:font typeface="IBM Plex Sans Condensed Bold Italics" charset="1" panose="020B0806050203000203"/>
      <p:regular r:id="rId126"/>
    </p:embeddedFont>
    <p:embeddedFont>
      <p:font typeface="Noto Sans Black" charset="1" panose="020B0A00000000000000"/>
      <p:regular r:id="rId127"/>
    </p:embeddedFont>
    <p:embeddedFont>
      <p:font typeface="Montserrat" charset="1" panose="00000500000000000000"/>
      <p:regular r:id="rId128"/>
    </p:embeddedFont>
    <p:embeddedFont>
      <p:font typeface="Arimo" charset="1" panose="020B0604020202020204"/>
      <p:regular r:id="rId129"/>
    </p:embeddedFont>
    <p:embeddedFont>
      <p:font typeface="Telegraf" charset="1" panose="00000500000000000000"/>
      <p:regular r:id="rId130"/>
    </p:embeddedFont>
    <p:embeddedFont>
      <p:font typeface="Telegraf Bold" charset="1" panose="00000800000000000000"/>
      <p:regular r:id="rId131"/>
    </p:embeddedFont>
    <p:embeddedFont>
      <p:font typeface="Telegraf Bold Bold" charset="1" panose="00000A00000000000000"/>
      <p:regular r:id="rId132"/>
    </p:embeddedFont>
    <p:embeddedFont>
      <p:font typeface="Open Sans" charset="1" panose="020B0606030504020204"/>
      <p:regular r:id="rId1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00" Target="slides/slide95.xml" Type="http://schemas.openxmlformats.org/officeDocument/2006/relationships/slide"/><Relationship Id="rId101" Target="slides/slide96.xml" Type="http://schemas.openxmlformats.org/officeDocument/2006/relationships/slide"/><Relationship Id="rId102" Target="slides/slide97.xml" Type="http://schemas.openxmlformats.org/officeDocument/2006/relationships/slide"/><Relationship Id="rId103" Target="slides/slide98.xml" Type="http://schemas.openxmlformats.org/officeDocument/2006/relationships/slide"/><Relationship Id="rId104" Target="slides/slide99.xml" Type="http://schemas.openxmlformats.org/officeDocument/2006/relationships/slide"/><Relationship Id="rId105" Target="slides/slide100.xml" Type="http://schemas.openxmlformats.org/officeDocument/2006/relationships/slide"/><Relationship Id="rId106" Target="slides/slide101.xml" Type="http://schemas.openxmlformats.org/officeDocument/2006/relationships/slide"/><Relationship Id="rId107" Target="slides/slide102.xml" Type="http://schemas.openxmlformats.org/officeDocument/2006/relationships/slide"/><Relationship Id="rId108" Target="slides/slide103.xml" Type="http://schemas.openxmlformats.org/officeDocument/2006/relationships/slide"/><Relationship Id="rId109" Target="slides/slide104.xml" Type="http://schemas.openxmlformats.org/officeDocument/2006/relationships/slide"/><Relationship Id="rId11" Target="slides/slide6.xml" Type="http://schemas.openxmlformats.org/officeDocument/2006/relationships/slide"/><Relationship Id="rId110" Target="slides/slide105.xml" Type="http://schemas.openxmlformats.org/officeDocument/2006/relationships/slide"/><Relationship Id="rId111" Target="slides/slide106.xml" Type="http://schemas.openxmlformats.org/officeDocument/2006/relationships/slide"/><Relationship Id="rId112" Target="slides/slide107.xml" Type="http://schemas.openxmlformats.org/officeDocument/2006/relationships/slide"/><Relationship Id="rId113" Target="slides/slide108.xml" Type="http://schemas.openxmlformats.org/officeDocument/2006/relationships/slide"/><Relationship Id="rId114" Target="slides/slide109.xml" Type="http://schemas.openxmlformats.org/officeDocument/2006/relationships/slide"/><Relationship Id="rId115" Target="slides/slide110.xml" Type="http://schemas.openxmlformats.org/officeDocument/2006/relationships/slide"/><Relationship Id="rId116" Target="slides/slide111.xml" Type="http://schemas.openxmlformats.org/officeDocument/2006/relationships/slide"/><Relationship Id="rId117" Target="slides/slide112.xml" Type="http://schemas.openxmlformats.org/officeDocument/2006/relationships/slide"/><Relationship Id="rId118" Target="slides/slide113.xml" Type="http://schemas.openxmlformats.org/officeDocument/2006/relationships/slide"/><Relationship Id="rId119" Target="fonts/font119.fntdata" Type="http://schemas.openxmlformats.org/officeDocument/2006/relationships/font"/><Relationship Id="rId12" Target="slides/slide7.xml" Type="http://schemas.openxmlformats.org/officeDocument/2006/relationships/slide"/><Relationship Id="rId120" Target="fonts/font120.fntdata" Type="http://schemas.openxmlformats.org/officeDocument/2006/relationships/font"/><Relationship Id="rId121" Target="fonts/font121.fntdata" Type="http://schemas.openxmlformats.org/officeDocument/2006/relationships/font"/><Relationship Id="rId122" Target="fonts/font122.fntdata" Type="http://schemas.openxmlformats.org/officeDocument/2006/relationships/font"/><Relationship Id="rId123" Target="fonts/font123.fntdata" Type="http://schemas.openxmlformats.org/officeDocument/2006/relationships/font"/><Relationship Id="rId124" Target="fonts/font124.fntdata" Type="http://schemas.openxmlformats.org/officeDocument/2006/relationships/font"/><Relationship Id="rId125" Target="fonts/font125.fntdata" Type="http://schemas.openxmlformats.org/officeDocument/2006/relationships/font"/><Relationship Id="rId126" Target="fonts/font126.fntdata" Type="http://schemas.openxmlformats.org/officeDocument/2006/relationships/font"/><Relationship Id="rId127" Target="fonts/font127.fntdata" Type="http://schemas.openxmlformats.org/officeDocument/2006/relationships/font"/><Relationship Id="rId128" Target="fonts/font128.fntdata" Type="http://schemas.openxmlformats.org/officeDocument/2006/relationships/font"/><Relationship Id="rId129" Target="fonts/font129.fntdata" Type="http://schemas.openxmlformats.org/officeDocument/2006/relationships/font"/><Relationship Id="rId13" Target="slides/slide8.xml" Type="http://schemas.openxmlformats.org/officeDocument/2006/relationships/slide"/><Relationship Id="rId130" Target="fonts/font130.fntdata" Type="http://schemas.openxmlformats.org/officeDocument/2006/relationships/font"/><Relationship Id="rId131" Target="fonts/font131.fntdata" Type="http://schemas.openxmlformats.org/officeDocument/2006/relationships/font"/><Relationship Id="rId132" Target="fonts/font132.fntdata" Type="http://schemas.openxmlformats.org/officeDocument/2006/relationships/font"/><Relationship Id="rId133" Target="fonts/font133.fntdata" Type="http://schemas.openxmlformats.org/officeDocument/2006/relationships/font"/><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slides/slide35.xml" Type="http://schemas.openxmlformats.org/officeDocument/2006/relationships/slide"/><Relationship Id="rId41" Target="slides/slide36.xml" Type="http://schemas.openxmlformats.org/officeDocument/2006/relationships/slide"/><Relationship Id="rId42" Target="slides/slide37.xml" Type="http://schemas.openxmlformats.org/officeDocument/2006/relationships/slide"/><Relationship Id="rId43" Target="slides/slide38.xml" Type="http://schemas.openxmlformats.org/officeDocument/2006/relationships/slide"/><Relationship Id="rId44" Target="slides/slide39.xml" Type="http://schemas.openxmlformats.org/officeDocument/2006/relationships/slide"/><Relationship Id="rId45" Target="slides/slide40.xml" Type="http://schemas.openxmlformats.org/officeDocument/2006/relationships/slide"/><Relationship Id="rId46" Target="slides/slide41.xml" Type="http://schemas.openxmlformats.org/officeDocument/2006/relationships/slide"/><Relationship Id="rId47" Target="slides/slide42.xml" Type="http://schemas.openxmlformats.org/officeDocument/2006/relationships/slide"/><Relationship Id="rId48" Target="slides/slide43.xml" Type="http://schemas.openxmlformats.org/officeDocument/2006/relationships/slide"/><Relationship Id="rId49" Target="slides/slide44.xml" Type="http://schemas.openxmlformats.org/officeDocument/2006/relationships/slide"/><Relationship Id="rId5" Target="tableStyles.xml" Type="http://schemas.openxmlformats.org/officeDocument/2006/relationships/tableStyles"/><Relationship Id="rId50" Target="slides/slide45.xml" Type="http://schemas.openxmlformats.org/officeDocument/2006/relationships/slide"/><Relationship Id="rId51" Target="slides/slide46.xml" Type="http://schemas.openxmlformats.org/officeDocument/2006/relationships/slide"/><Relationship Id="rId52" Target="slides/slide47.xml" Type="http://schemas.openxmlformats.org/officeDocument/2006/relationships/slide"/><Relationship Id="rId53" Target="slides/slide48.xml" Type="http://schemas.openxmlformats.org/officeDocument/2006/relationships/slide"/><Relationship Id="rId54" Target="slides/slide49.xml" Type="http://schemas.openxmlformats.org/officeDocument/2006/relationships/slide"/><Relationship Id="rId55" Target="slides/slide50.xml" Type="http://schemas.openxmlformats.org/officeDocument/2006/relationships/slide"/><Relationship Id="rId56" Target="slides/slide51.xml" Type="http://schemas.openxmlformats.org/officeDocument/2006/relationships/slide"/><Relationship Id="rId57" Target="slides/slide52.xml" Type="http://schemas.openxmlformats.org/officeDocument/2006/relationships/slide"/><Relationship Id="rId58" Target="slides/slide53.xml" Type="http://schemas.openxmlformats.org/officeDocument/2006/relationships/slide"/><Relationship Id="rId59" Target="slides/slide54.xml" Type="http://schemas.openxmlformats.org/officeDocument/2006/relationships/slide"/><Relationship Id="rId6" Target="slides/slide1.xml" Type="http://schemas.openxmlformats.org/officeDocument/2006/relationships/slide"/><Relationship Id="rId60" Target="slides/slide55.xml" Type="http://schemas.openxmlformats.org/officeDocument/2006/relationships/slide"/><Relationship Id="rId61" Target="slides/slide56.xml" Type="http://schemas.openxmlformats.org/officeDocument/2006/relationships/slide"/><Relationship Id="rId62" Target="slides/slide57.xml" Type="http://schemas.openxmlformats.org/officeDocument/2006/relationships/slide"/><Relationship Id="rId63" Target="slides/slide58.xml" Type="http://schemas.openxmlformats.org/officeDocument/2006/relationships/slide"/><Relationship Id="rId64" Target="slides/slide59.xml" Type="http://schemas.openxmlformats.org/officeDocument/2006/relationships/slide"/><Relationship Id="rId65" Target="slides/slide60.xml" Type="http://schemas.openxmlformats.org/officeDocument/2006/relationships/slide"/><Relationship Id="rId66" Target="slides/slide61.xml" Type="http://schemas.openxmlformats.org/officeDocument/2006/relationships/slide"/><Relationship Id="rId67" Target="slides/slide62.xml" Type="http://schemas.openxmlformats.org/officeDocument/2006/relationships/slide"/><Relationship Id="rId68" Target="slides/slide63.xml" Type="http://schemas.openxmlformats.org/officeDocument/2006/relationships/slide"/><Relationship Id="rId69" Target="slides/slide64.xml" Type="http://schemas.openxmlformats.org/officeDocument/2006/relationships/slide"/><Relationship Id="rId7" Target="slides/slide2.xml" Type="http://schemas.openxmlformats.org/officeDocument/2006/relationships/slide"/><Relationship Id="rId70" Target="slides/slide65.xml" Type="http://schemas.openxmlformats.org/officeDocument/2006/relationships/slide"/><Relationship Id="rId71" Target="slides/slide66.xml" Type="http://schemas.openxmlformats.org/officeDocument/2006/relationships/slide"/><Relationship Id="rId72" Target="slides/slide67.xml" Type="http://schemas.openxmlformats.org/officeDocument/2006/relationships/slide"/><Relationship Id="rId73" Target="slides/slide68.xml" Type="http://schemas.openxmlformats.org/officeDocument/2006/relationships/slide"/><Relationship Id="rId74" Target="slides/slide69.xml" Type="http://schemas.openxmlformats.org/officeDocument/2006/relationships/slide"/><Relationship Id="rId75" Target="slides/slide70.xml" Type="http://schemas.openxmlformats.org/officeDocument/2006/relationships/slide"/><Relationship Id="rId76" Target="slides/slide71.xml" Type="http://schemas.openxmlformats.org/officeDocument/2006/relationships/slide"/><Relationship Id="rId77" Target="slides/slide72.xml" Type="http://schemas.openxmlformats.org/officeDocument/2006/relationships/slide"/><Relationship Id="rId78" Target="slides/slide73.xml" Type="http://schemas.openxmlformats.org/officeDocument/2006/relationships/slide"/><Relationship Id="rId79" Target="slides/slide74.xml" Type="http://schemas.openxmlformats.org/officeDocument/2006/relationships/slide"/><Relationship Id="rId8" Target="slides/slide3.xml" Type="http://schemas.openxmlformats.org/officeDocument/2006/relationships/slide"/><Relationship Id="rId80" Target="slides/slide75.xml" Type="http://schemas.openxmlformats.org/officeDocument/2006/relationships/slide"/><Relationship Id="rId81" Target="slides/slide76.xml" Type="http://schemas.openxmlformats.org/officeDocument/2006/relationships/slide"/><Relationship Id="rId82" Target="slides/slide77.xml" Type="http://schemas.openxmlformats.org/officeDocument/2006/relationships/slide"/><Relationship Id="rId83" Target="slides/slide78.xml" Type="http://schemas.openxmlformats.org/officeDocument/2006/relationships/slide"/><Relationship Id="rId84" Target="slides/slide79.xml" Type="http://schemas.openxmlformats.org/officeDocument/2006/relationships/slide"/><Relationship Id="rId85" Target="slides/slide80.xml" Type="http://schemas.openxmlformats.org/officeDocument/2006/relationships/slide"/><Relationship Id="rId86" Target="slides/slide81.xml" Type="http://schemas.openxmlformats.org/officeDocument/2006/relationships/slide"/><Relationship Id="rId87" Target="slides/slide82.xml" Type="http://schemas.openxmlformats.org/officeDocument/2006/relationships/slide"/><Relationship Id="rId88" Target="slides/slide83.xml" Type="http://schemas.openxmlformats.org/officeDocument/2006/relationships/slide"/><Relationship Id="rId89" Target="slides/slide84.xml" Type="http://schemas.openxmlformats.org/officeDocument/2006/relationships/slide"/><Relationship Id="rId9" Target="slides/slide4.xml" Type="http://schemas.openxmlformats.org/officeDocument/2006/relationships/slide"/><Relationship Id="rId90" Target="slides/slide85.xml" Type="http://schemas.openxmlformats.org/officeDocument/2006/relationships/slide"/><Relationship Id="rId91" Target="slides/slide86.xml" Type="http://schemas.openxmlformats.org/officeDocument/2006/relationships/slide"/><Relationship Id="rId92" Target="slides/slide87.xml" Type="http://schemas.openxmlformats.org/officeDocument/2006/relationships/slide"/><Relationship Id="rId93" Target="slides/slide88.xml" Type="http://schemas.openxmlformats.org/officeDocument/2006/relationships/slide"/><Relationship Id="rId94" Target="slides/slide89.xml" Type="http://schemas.openxmlformats.org/officeDocument/2006/relationships/slide"/><Relationship Id="rId95" Target="slides/slide90.xml" Type="http://schemas.openxmlformats.org/officeDocument/2006/relationships/slide"/><Relationship Id="rId96" Target="slides/slide91.xml" Type="http://schemas.openxmlformats.org/officeDocument/2006/relationships/slide"/><Relationship Id="rId97" Target="slides/slide92.xml" Type="http://schemas.openxmlformats.org/officeDocument/2006/relationships/slide"/><Relationship Id="rId98" Target="slides/slide93.xml" Type="http://schemas.openxmlformats.org/officeDocument/2006/relationships/slide"/><Relationship Id="rId99" Target="slides/slide94.xml" Type="http://schemas.openxmlformats.org/officeDocument/2006/relationships/slide"/></Relationships>
</file>

<file path=ppt/slideLayouts/_rels/slideLayout1.xml.rels><?xml version='1.0' encoding='UTF-8'?>
<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_rels/slide2.xml.rels><?xml version='1.0' encoding='UTF-8'?>
<Relationships xmlns="http://schemas.openxmlformats.org/package/2006/relationships"><Relationship Id="rId1" Target="../slideLayouts/slideLayout7.xml" Type="http://schemas.openxmlformats.org/officeDocument/2006/relationships/slideLayout"/><Relationship Id="rId10" Target="slide21.xml" Type="http://schemas.openxmlformats.org/officeDocument/2006/relationships/slide"/><Relationship Id="rId11" Target="slide23.xml" Type="http://schemas.openxmlformats.org/officeDocument/2006/relationships/slide"/><Relationship Id="rId12" Target="slide26.xml" Type="http://schemas.openxmlformats.org/officeDocument/2006/relationships/slide"/><Relationship Id="rId13" Target="slide27.xml" Type="http://schemas.openxmlformats.org/officeDocument/2006/relationships/slide"/><Relationship Id="rId14" Target="slide28.xml" Type="http://schemas.openxmlformats.org/officeDocument/2006/relationships/slide"/><Relationship Id="rId15" Target="slide33.xml" Type="http://schemas.openxmlformats.org/officeDocument/2006/relationships/slide"/><Relationship Id="rId16" Target="slide36.xml" Type="http://schemas.openxmlformats.org/officeDocument/2006/relationships/slide"/><Relationship Id="rId17" Target="slide41.xml" Type="http://schemas.openxmlformats.org/officeDocument/2006/relationships/slide"/><Relationship Id="rId18" Target="slide43.xml" Type="http://schemas.openxmlformats.org/officeDocument/2006/relationships/slide"/><Relationship Id="rId19" Target="slide44.xml" Type="http://schemas.openxmlformats.org/officeDocument/2006/relationships/slide"/><Relationship Id="rId2" Target="slide5.xml" Type="http://schemas.openxmlformats.org/officeDocument/2006/relationships/slide"/><Relationship Id="rId20" Target="slide46.xml" Type="http://schemas.openxmlformats.org/officeDocument/2006/relationships/slide"/><Relationship Id="rId21" Target="slide47.xml" Type="http://schemas.openxmlformats.org/officeDocument/2006/relationships/slide"/><Relationship Id="rId22" Target="slide48.xml" Type="http://schemas.openxmlformats.org/officeDocument/2006/relationships/slide"/><Relationship Id="rId3" Target="slide11.xml" Type="http://schemas.openxmlformats.org/officeDocument/2006/relationships/slide"/><Relationship Id="rId4" Target="slide6.xml" Type="http://schemas.openxmlformats.org/officeDocument/2006/relationships/slide"/><Relationship Id="rId5" Target="slide7.xml" Type="http://schemas.openxmlformats.org/officeDocument/2006/relationships/slide"/><Relationship Id="rId6" Target="slide8.xml" Type="http://schemas.openxmlformats.org/officeDocument/2006/relationships/slide"/><Relationship Id="rId7" Target="slide9.xml" Type="http://schemas.openxmlformats.org/officeDocument/2006/relationships/slide"/><Relationship Id="rId8" Target="slide12.xml" Type="http://schemas.openxmlformats.org/officeDocument/2006/relationships/slide"/><Relationship Id="rId9" Target="slide13.xml" Type="http://schemas.openxmlformats.org/officeDocument/2006/relationships/slide"/></Relationships>
</file>

<file path=ppt/slides/_rels/slide3.xml.rels><?xml version='1.0' encoding='UTF-8'?>
<Relationships xmlns="http://schemas.openxmlformats.org/package/2006/relationships"><Relationship Id="rId1" Target="../slideLayouts/slideLayout7.xml" Type="http://schemas.openxmlformats.org/officeDocument/2006/relationships/slideLayout"/><Relationship Id="rId10" Target="slide70.xml" Type="http://schemas.openxmlformats.org/officeDocument/2006/relationships/slide"/><Relationship Id="rId11" Target="slide71.xml" Type="http://schemas.openxmlformats.org/officeDocument/2006/relationships/slide"/><Relationship Id="rId12" Target="slide72.xml" Type="http://schemas.openxmlformats.org/officeDocument/2006/relationships/slide"/><Relationship Id="rId13" Target="slide73.xml" Type="http://schemas.openxmlformats.org/officeDocument/2006/relationships/slide"/><Relationship Id="rId14" Target="slide74.xml" Type="http://schemas.openxmlformats.org/officeDocument/2006/relationships/slide"/><Relationship Id="rId15" Target="slide75.xml" Type="http://schemas.openxmlformats.org/officeDocument/2006/relationships/slide"/><Relationship Id="rId16" Target="slide76.xml" Type="http://schemas.openxmlformats.org/officeDocument/2006/relationships/slide"/><Relationship Id="rId17" Target="slide77.xml" Type="http://schemas.openxmlformats.org/officeDocument/2006/relationships/slide"/><Relationship Id="rId18" Target="slide78.xml" Type="http://schemas.openxmlformats.org/officeDocument/2006/relationships/slide"/><Relationship Id="rId19" Target="slide79.xml" Type="http://schemas.openxmlformats.org/officeDocument/2006/relationships/slide"/><Relationship Id="rId2" Target="slide48.xml" Type="http://schemas.openxmlformats.org/officeDocument/2006/relationships/slide"/><Relationship Id="rId20" Target="slide80.xml" Type="http://schemas.openxmlformats.org/officeDocument/2006/relationships/slide"/><Relationship Id="rId21" Target="slide81.xml" Type="http://schemas.openxmlformats.org/officeDocument/2006/relationships/slide"/><Relationship Id="rId22" Target="slide82.xml" Type="http://schemas.openxmlformats.org/officeDocument/2006/relationships/slide"/><Relationship Id="rId23" Target="slide83.xml" Type="http://schemas.openxmlformats.org/officeDocument/2006/relationships/slide"/><Relationship Id="rId24" Target="slide84.xml" Type="http://schemas.openxmlformats.org/officeDocument/2006/relationships/slide"/><Relationship Id="rId25" Target="slide87.xml" Type="http://schemas.openxmlformats.org/officeDocument/2006/relationships/slide"/><Relationship Id="rId26" Target="slide96.xml" Type="http://schemas.openxmlformats.org/officeDocument/2006/relationships/slide"/><Relationship Id="rId27" Target="slide100.xml" Type="http://schemas.openxmlformats.org/officeDocument/2006/relationships/slide"/><Relationship Id="rId28" Target="slide69.xml" Type="http://schemas.openxmlformats.org/officeDocument/2006/relationships/slide"/><Relationship Id="rId3" Target="slide50.xml" Type="http://schemas.openxmlformats.org/officeDocument/2006/relationships/slide"/><Relationship Id="rId4" Target="slide53.xml" Type="http://schemas.openxmlformats.org/officeDocument/2006/relationships/slide"/><Relationship Id="rId5" Target="slide54.xml" Type="http://schemas.openxmlformats.org/officeDocument/2006/relationships/slide"/><Relationship Id="rId6" Target="slide55.xml" Type="http://schemas.openxmlformats.org/officeDocument/2006/relationships/slide"/><Relationship Id="rId7" Target="slide59.xml" Type="http://schemas.openxmlformats.org/officeDocument/2006/relationships/slide"/><Relationship Id="rId8" Target="slide65.xml" Type="http://schemas.openxmlformats.org/officeDocument/2006/relationships/slide"/><Relationship Id="rId9" Target="slide67.xml" Type="http://schemas.openxmlformats.org/officeDocument/2006/relationships/slide"/></Relationships>
</file>

<file path=ppt/slides/_rels/slide4.xml.rels><?xml version='1.0' encoding='UTF-8'?>
<Relationships xmlns="http://schemas.openxmlformats.org/package/2006/relationships"><Relationship Id="rId1" Target="../slideLayouts/slideLayout7.xml" Type="http://schemas.openxmlformats.org/officeDocument/2006/relationships/slideLayout"/><Relationship Id="rId2" Target="slide104.xml" Type="http://schemas.openxmlformats.org/officeDocument/2006/relationships/slide"/><Relationship Id="rId3" Target="slide107.xml" Type="http://schemas.openxmlformats.org/officeDocument/2006/relationships/slide"/><Relationship Id="rId4" Target="slide108.xml" Type="http://schemas.openxmlformats.org/officeDocument/2006/relationships/slide"/><Relationship Id="rId5" Target="slide109.xml" Type="http://schemas.openxmlformats.org/officeDocument/2006/relationships/slide"/><Relationship Id="rId6" Target="slide111.xml" Type="http://schemas.openxmlformats.org/officeDocument/2006/relationships/slide"/><Relationship Id="rId7" Target="slide112.xml" Type="http://schemas.openxmlformats.org/officeDocument/2006/relationships/slide"/><Relationship Id="rId8" Target="slide113.xml" Type="http://schemas.openxmlformats.org/officeDocument/2006/relationships/slide"/></Relationships>
</file>

<file path=ppt/slides/_rels/slide5.xml.rels><?xml version='1.0' encoding='UTF-8'?>
<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s>
</file>

<file path=ppt/slides/_rels/slide6.xml.rels><?xml version='1.0' encoding='UTF-8'?>
<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18.svg" Type="http://schemas.openxmlformats.org/officeDocument/2006/relationships/image"/><Relationship Id="rId12" Target="../media/image19.png" Type="http://schemas.openxmlformats.org/officeDocument/2006/relationships/image"/><Relationship Id="rId13" Target="../media/image20.svg" Type="http://schemas.openxmlformats.org/officeDocument/2006/relationships/image"/><Relationship Id="rId14" Target="../media/image21.png" Type="http://schemas.openxmlformats.org/officeDocument/2006/relationships/image"/><Relationship Id="rId15" Target="../media/image22.svg" Type="http://schemas.openxmlformats.org/officeDocument/2006/relationships/image"/><Relationship Id="rId16" Target="../media/image23.png" Type="http://schemas.openxmlformats.org/officeDocument/2006/relationships/image"/><Relationship Id="rId17" Target="../media/image24.svg" Type="http://schemas.openxmlformats.org/officeDocument/2006/relationships/image"/><Relationship Id="rId2" Target="../media/image9.png" Type="http://schemas.openxmlformats.org/officeDocument/2006/relationships/image"/><Relationship Id="rId3" Target="../media/image10.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15.png" Type="http://schemas.openxmlformats.org/officeDocument/2006/relationships/image"/><Relationship Id="rId9" Target="../media/image16.svg" Type="http://schemas.openxmlformats.org/officeDocument/2006/relationships/image"/></Relationships>
</file>

<file path=ppt/slides/_rels/slide7.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Relationships xmlns="http://schemas.openxmlformats.org/package/2006/relationships"><Relationship Id="rId1" Target="../slideLayouts/slideLayout7.xml" Type="http://schemas.openxmlformats.org/officeDocument/2006/relationships/slideLayout"/><Relationship Id="rId2" Target="../media/image25.png" Type="http://schemas.openxmlformats.org/officeDocument/2006/relationships/image"/><Relationship Id="rId3" Target="../media/image26.svg" Type="http://schemas.openxmlformats.org/officeDocument/2006/relationships/image"/></Relationships>
</file>

<file path=ppt/slides/_rels/slide9.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10.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11.xml.rels><?xml version='1.0' encoding='UTF-8'?>
<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s>
</file>

<file path=ppt/slides/_rels/slide12.xml.rels><?xml version='1.0' encoding='UTF-8'?>
<Relationships xmlns="http://schemas.openxmlformats.org/package/2006/relationships"><Relationship Id="rId1" Target="../slideLayouts/slideLayout7.xml" Type="http://schemas.openxmlformats.org/officeDocument/2006/relationships/slideLayout"/><Relationship Id="rId2" Target="../media/image27.png" Type="http://schemas.openxmlformats.org/officeDocument/2006/relationships/image"/><Relationship Id="rId3" Target="../media/image28.svg" Type="http://schemas.openxmlformats.org/officeDocument/2006/relationships/image"/><Relationship Id="rId4" Target="../media/image29.png" Type="http://schemas.openxmlformats.org/officeDocument/2006/relationships/image"/></Relationships>
</file>

<file path=ppt/slides/_rels/slide13.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14.xml.rels><?xml version='1.0' encoding='UTF-8'?>
<Relationships xmlns="http://schemas.openxmlformats.org/package/2006/relationships"><Relationship Id="rId1" Target="../slideLayouts/slideLayout7.xml" Type="http://schemas.openxmlformats.org/officeDocument/2006/relationships/slideLayout"/><Relationship Id="rId2" Target="../media/image30.jpeg" Type="http://schemas.openxmlformats.org/officeDocument/2006/relationships/image"/></Relationships>
</file>

<file path=ppt/slides/_rels/slide15.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16.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17.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18.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19.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20.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21.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22.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23.xml.rels><?xml version='1.0' encoding='UTF-8'?>
<Relationships xmlns="http://schemas.openxmlformats.org/package/2006/relationships"><Relationship Id="rId1" Target="../slideLayouts/slideLayout7.xml" Type="http://schemas.openxmlformats.org/officeDocument/2006/relationships/slideLayout"/><Relationship Id="rId2" Target="../media/image31.png" Type="http://schemas.openxmlformats.org/officeDocument/2006/relationships/image"/><Relationship Id="rId3" Target="../media/image32.svg" Type="http://schemas.openxmlformats.org/officeDocument/2006/relationships/image"/></Relationships>
</file>

<file path=ppt/slides/_rels/slide24.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25.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26.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27.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28.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29.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30.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31.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32.xml.rels><?xml version='1.0' encoding='UTF-8'?>
<Relationships xmlns="http://schemas.openxmlformats.org/package/2006/relationships"><Relationship Id="rId1" Target="../slideLayouts/slideLayout7.xml" Type="http://schemas.openxmlformats.org/officeDocument/2006/relationships/slideLayout"/><Relationship Id="rId2" Target="../media/image33.png" Type="http://schemas.openxmlformats.org/officeDocument/2006/relationships/image"/><Relationship Id="rId3" Target="../media/image34.png" Type="http://schemas.openxmlformats.org/officeDocument/2006/relationships/image"/><Relationship Id="rId4" Target="../media/image35.png" Type="http://schemas.openxmlformats.org/officeDocument/2006/relationships/image"/><Relationship Id="rId5" Target="../media/image36.png" Type="http://schemas.openxmlformats.org/officeDocument/2006/relationships/image"/></Relationships>
</file>

<file path=ppt/slides/_rels/slide33.xml.rels><?xml version='1.0' encoding='UTF-8'?>
<Relationships xmlns="http://schemas.openxmlformats.org/package/2006/relationships"><Relationship Id="rId1" Target="../slideLayouts/slideLayout7.xml" Type="http://schemas.openxmlformats.org/officeDocument/2006/relationships/slideLayout"/><Relationship Id="rId2" Target="../media/image37.png" Type="http://schemas.openxmlformats.org/officeDocument/2006/relationships/image"/><Relationship Id="rId3" Target="../media/image38.svg" Type="http://schemas.openxmlformats.org/officeDocument/2006/relationships/image"/></Relationships>
</file>

<file path=ppt/slides/_rels/slide34.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35.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36.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37.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38.xml.rels><?xml version='1.0' encoding='UTF-8'?>
<Relationships xmlns="http://schemas.openxmlformats.org/package/2006/relationships"><Relationship Id="rId1" Target="../slideLayouts/slideLayout7.xml" Type="http://schemas.openxmlformats.org/officeDocument/2006/relationships/slideLayout"/><Relationship Id="rId2" Target="../media/image39.jpeg" Type="http://schemas.openxmlformats.org/officeDocument/2006/relationships/image"/><Relationship Id="rId3" Target="../media/image40.png" Type="http://schemas.openxmlformats.org/officeDocument/2006/relationships/image"/><Relationship Id="rId4" Target="../media/image41.png" Type="http://schemas.openxmlformats.org/officeDocument/2006/relationships/image"/></Relationships>
</file>

<file path=ppt/slides/_rels/slide39.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40.xml.rels><?xml version='1.0' encoding='UTF-8'?>
<Relationships xmlns="http://schemas.openxmlformats.org/package/2006/relationships"><Relationship Id="rId1" Target="../slideLayouts/slideLayout7.xml" Type="http://schemas.openxmlformats.org/officeDocument/2006/relationships/slideLayout"/><Relationship Id="rId2" Target="../media/image42.png" Type="http://schemas.openxmlformats.org/officeDocument/2006/relationships/image"/><Relationship Id="rId3" Target="../media/image43.svg" Type="http://schemas.openxmlformats.org/officeDocument/2006/relationships/image"/></Relationships>
</file>

<file path=ppt/slides/_rels/slide41.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42.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43.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44.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45.xml.rels><?xml version='1.0' encoding='UTF-8'?>
<Relationships xmlns="http://schemas.openxmlformats.org/package/2006/relationships"><Relationship Id="rId1" Target="../slideLayouts/slideLayout7.xml" Type="http://schemas.openxmlformats.org/officeDocument/2006/relationships/slideLayout"/><Relationship Id="rId2" Target="../media/image44.png" Type="http://schemas.openxmlformats.org/officeDocument/2006/relationships/image"/><Relationship Id="rId3" Target="../media/image45.svg" Type="http://schemas.openxmlformats.org/officeDocument/2006/relationships/image"/></Relationships>
</file>

<file path=ppt/slides/_rels/slide46.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47.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48.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49.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50.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51.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52.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53.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54.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55.xml.rels><?xml version='1.0' encoding='UTF-8'?>
<Relationships xmlns="http://schemas.openxmlformats.org/package/2006/relationships"><Relationship Id="rId1" Target="../slideLayouts/slideLayout7.xml" Type="http://schemas.openxmlformats.org/officeDocument/2006/relationships/slideLayout"/><Relationship Id="rId2" Target="../media/image46.png" Type="http://schemas.openxmlformats.org/officeDocument/2006/relationships/image"/><Relationship Id="rId3" Target="../media/image47.svg" Type="http://schemas.openxmlformats.org/officeDocument/2006/relationships/image"/></Relationships>
</file>

<file path=ppt/slides/_rels/slide56.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57.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58.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59.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60.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61.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62.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63.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64.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65.xml.rels><?xml version='1.0' encoding='UTF-8'?>
<Relationships xmlns="http://schemas.openxmlformats.org/package/2006/relationships"><Relationship Id="rId1" Target="../slideLayouts/slideLayout7.xml" Type="http://schemas.openxmlformats.org/officeDocument/2006/relationships/slideLayout"/><Relationship Id="rId2" Target="../media/image48.png" Type="http://schemas.openxmlformats.org/officeDocument/2006/relationships/image"/><Relationship Id="rId3" Target="../media/image49.svg" Type="http://schemas.openxmlformats.org/officeDocument/2006/relationships/image"/></Relationships>
</file>

<file path=ppt/slides/_rels/slide66.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67.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68.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69.xml.rels><?xml version='1.0' encoding='UTF-8'?>
<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s>
</file>

<file path=ppt/slides/_rels/slide70.xml.rels><?xml version='1.0' encoding='UTF-8'?>
<Relationships xmlns="http://schemas.openxmlformats.org/package/2006/relationships"><Relationship Id="rId1" Target="../slideLayouts/slideLayout7.xml" Type="http://schemas.openxmlformats.org/officeDocument/2006/relationships/slideLayout"/><Relationship Id="rId2" Target="../media/image48.png" Type="http://schemas.openxmlformats.org/officeDocument/2006/relationships/image"/><Relationship Id="rId3" Target="../media/image50.svg" Type="http://schemas.openxmlformats.org/officeDocument/2006/relationships/image"/></Relationships>
</file>

<file path=ppt/slides/_rels/slide71.xml.rels><?xml version='1.0' encoding='UTF-8'?>
<Relationships xmlns="http://schemas.openxmlformats.org/package/2006/relationships"><Relationship Id="rId1" Target="../slideLayouts/slideLayout7.xml" Type="http://schemas.openxmlformats.org/officeDocument/2006/relationships/slideLayout"/><Relationship Id="rId2" Target="https://docs.google.com/document/d/14CKDSnD8EYYJTO4wYlOsBoN9WXGlzOP6e1-mM2Z4TwU/edit?usp=sharing" TargetMode="External" Type="http://schemas.openxmlformats.org/officeDocument/2006/relationships/hyperlink"/></Relationships>
</file>

<file path=ppt/slides/_rels/slide72.xml.rels><?xml version='1.0' encoding='UTF-8'?>
<Relationships xmlns="http://schemas.openxmlformats.org/package/2006/relationships"><Relationship Id="rId1" Target="../slideLayouts/slideLayout7.xml" Type="http://schemas.openxmlformats.org/officeDocument/2006/relationships/slideLayout"/><Relationship Id="rId2" Target="../media/image51.png" Type="http://schemas.openxmlformats.org/officeDocument/2006/relationships/image"/><Relationship Id="rId3" Target="../media/image52.svg" Type="http://schemas.openxmlformats.org/officeDocument/2006/relationships/image"/></Relationships>
</file>

<file path=ppt/slides/_rels/slide73.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74.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75.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76.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77.xml.rels><?xml version='1.0' encoding='UTF-8'?>
<Relationships xmlns="http://schemas.openxmlformats.org/package/2006/relationships"><Relationship Id="rId1" Target="../slideLayouts/slideLayout7.xml" Type="http://schemas.openxmlformats.org/officeDocument/2006/relationships/slideLayout"/><Relationship Id="rId2" Target="https://goodhire.com/" TargetMode="External" Type="http://schemas.openxmlformats.org/officeDocument/2006/relationships/hyperlink"/><Relationship Id="rId3" Target="https://goodhire.com/" TargetMode="External" Type="http://schemas.openxmlformats.org/officeDocument/2006/relationships/hyperlink"/><Relationship Id="rId4" Target="https://goodhire.com/" TargetMode="External" Type="http://schemas.openxmlformats.org/officeDocument/2006/relationships/hyperlink"/><Relationship Id="rId5" Target="https://goodhire.com/" TargetMode="External" Type="http://schemas.openxmlformats.org/officeDocument/2006/relationships/hyperlink"/></Relationships>
</file>

<file path=ppt/slides/_rels/slide78.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79.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80.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81.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82.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83.xml.rels><?xml version='1.0' encoding='UTF-8'?>
<Relationships xmlns="http://schemas.openxmlformats.org/package/2006/relationships"><Relationship Id="rId1" Target="../slideLayouts/slideLayout7.xml" Type="http://schemas.openxmlformats.org/officeDocument/2006/relationships/slideLayout"/><Relationship Id="rId2" Target="../media/image53.png" Type="http://schemas.openxmlformats.org/officeDocument/2006/relationships/image"/><Relationship Id="rId3" Target="../media/image54.svg" Type="http://schemas.openxmlformats.org/officeDocument/2006/relationships/image"/></Relationships>
</file>

<file path=ppt/slides/_rels/slide84.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85.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86.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87.xml.rels><?xml version='1.0' encoding='UTF-8'?>
<Relationships xmlns="http://schemas.openxmlformats.org/package/2006/relationships"><Relationship Id="rId1" Target="../slideLayouts/slideLayout7.xml" Type="http://schemas.openxmlformats.org/officeDocument/2006/relationships/slideLayout"/><Relationship Id="rId2" Target="../media/image55.png" Type="http://schemas.openxmlformats.org/officeDocument/2006/relationships/image"/><Relationship Id="rId3" Target="../media/image56.svg" Type="http://schemas.openxmlformats.org/officeDocument/2006/relationships/image"/></Relationships>
</file>

<file path=ppt/slides/_rels/slide88.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89.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90.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91.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92.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93.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94.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95.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96.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97.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98.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99.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100.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101.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102.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103.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104.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105.xml.rels><?xml version='1.0' encoding='UTF-8'?>
<Relationships xmlns="http://schemas.openxmlformats.org/package/2006/relationships"><Relationship Id="rId1" Target="../slideLayouts/slideLayout7.xml" Type="http://schemas.openxmlformats.org/officeDocument/2006/relationships/slideLayout"/><Relationship Id="rId10" Target="../media/image65.png" Type="http://schemas.openxmlformats.org/officeDocument/2006/relationships/image"/><Relationship Id="rId11" Target="../media/image66.svg" Type="http://schemas.openxmlformats.org/officeDocument/2006/relationships/image"/><Relationship Id="rId2" Target="../media/image57.png" Type="http://schemas.openxmlformats.org/officeDocument/2006/relationships/image"/><Relationship Id="rId3" Target="../media/image58.svg" Type="http://schemas.openxmlformats.org/officeDocument/2006/relationships/image"/><Relationship Id="rId4" Target="../media/image59.png" Type="http://schemas.openxmlformats.org/officeDocument/2006/relationships/image"/><Relationship Id="rId5" Target="../media/image60.svg" Type="http://schemas.openxmlformats.org/officeDocument/2006/relationships/image"/><Relationship Id="rId6" Target="../media/image61.png" Type="http://schemas.openxmlformats.org/officeDocument/2006/relationships/image"/><Relationship Id="rId7" Target="../media/image62.svg" Type="http://schemas.openxmlformats.org/officeDocument/2006/relationships/image"/><Relationship Id="rId8" Target="../media/image63.png" Type="http://schemas.openxmlformats.org/officeDocument/2006/relationships/image"/><Relationship Id="rId9" Target="../media/image64.svg" Type="http://schemas.openxmlformats.org/officeDocument/2006/relationships/image"/></Relationships>
</file>

<file path=ppt/slides/_rels/slide106.xml.rels><?xml version='1.0' encoding='UTF-8'?>
<Relationships xmlns="http://schemas.openxmlformats.org/package/2006/relationships"><Relationship Id="rId1" Target="../slideLayouts/slideLayout7.xml" Type="http://schemas.openxmlformats.org/officeDocument/2006/relationships/slideLayout"/><Relationship Id="rId2" Target="../media/image67.png" Type="http://schemas.openxmlformats.org/officeDocument/2006/relationships/image"/></Relationships>
</file>

<file path=ppt/slides/_rels/slide107.xml.rels><?xml version='1.0' encoding='UTF-8'?>
<Relationships xmlns="http://schemas.openxmlformats.org/package/2006/relationships"><Relationship Id="rId1" Target="../slideLayouts/slideLayout7.xml" Type="http://schemas.openxmlformats.org/officeDocument/2006/relationships/slideLayout"/><Relationship Id="rId2" Target="../media/image68.png" Type="http://schemas.openxmlformats.org/officeDocument/2006/relationships/image"/></Relationships>
</file>

<file path=ppt/slides/_rels/slide108.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109.xml.rels><?xml version='1.0' encoding='UTF-8'?>
<Relationships xmlns="http://schemas.openxmlformats.org/package/2006/relationships"><Relationship Id="rId1" Target="../slideLayouts/slideLayout7.xml" Type="http://schemas.openxmlformats.org/officeDocument/2006/relationships/slideLayout"/><Relationship Id="rId2" Target="../media/image69.png" Type="http://schemas.openxmlformats.org/officeDocument/2006/relationships/image"/></Relationships>
</file>

<file path=ppt/slides/_rels/slide110.xml.rels><?xml version='1.0' encoding='UTF-8'?>
<Relationships xmlns="http://schemas.openxmlformats.org/package/2006/relationships"><Relationship Id="rId1" Target="../slideLayouts/slideLayout7.xml" Type="http://schemas.openxmlformats.org/officeDocument/2006/relationships/slideLayout"/><Relationship Id="rId2" Target="https://www.thebalancecareers.com/what-is-at-will-employment-1917898" TargetMode="External" Type="http://schemas.openxmlformats.org/officeDocument/2006/relationships/hyperlink"/><Relationship Id="rId3" Target="https://www.thebalancecareers.com/what-is-at-will-employment-1917898" TargetMode="External" Type="http://schemas.openxmlformats.org/officeDocument/2006/relationships/hyperlink"/><Relationship Id="rId4" Target="https://www.thebalancecareers.com/what-is-at-will-employment-1917898" TargetMode="External" Type="http://schemas.openxmlformats.org/officeDocument/2006/relationships/hyperlink"/><Relationship Id="rId5" Target="https://www.thebalancecareers.com/what-is-at-will-employment-1917898" TargetMode="External" Type="http://schemas.openxmlformats.org/officeDocument/2006/relationships/hyperlink"/></Relationships>
</file>

<file path=ppt/slides/_rels/slide111.xml.rels><?xml version='1.0' encoding='UTF-8'?>
<Relationships xmlns="http://schemas.openxmlformats.org/package/2006/relationships"><Relationship Id="rId1" Target="../slideLayouts/slideLayout7.xml" Type="http://schemas.openxmlformats.org/officeDocument/2006/relationships/slideLayout"/></Relationships>
</file>

<file path=ppt/slides/_rels/slide112.xml.rels><?xml version='1.0' encoding='UTF-8'?>
<Relationships xmlns="http://schemas.openxmlformats.org/package/2006/relationships"><Relationship Id="rId1" Target="../slideLayouts/slideLayout7.xml" Type="http://schemas.openxmlformats.org/officeDocument/2006/relationships/slideLayout"/><Relationship Id="rId2" Target="../media/image70.png" Type="http://schemas.openxmlformats.org/officeDocument/2006/relationships/image"/><Relationship Id="rId3" Target="../media/image71.svg" Type="http://schemas.openxmlformats.org/officeDocument/2006/relationships/image"/></Relationships>
</file>

<file path=ppt/slides/_rels/slide113.xml.rels><?xml version='1.0' encoding='UTF-8'?>
<Relationships xmlns="http://schemas.openxmlformats.org/package/2006/relationships"><Relationship Id="rId1" Target="../slideLayouts/slideLayout7.xml" Type="http://schemas.openxmlformats.org/officeDocument/2006/relationships/slideLayout"/><Relationship Id="rId2" Target="../media/image72.png" Type="http://schemas.openxmlformats.org/officeDocument/2006/relationships/image"/><Relationship Id="rId3" Target="../media/image73.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8036685"/>
            <a:ext cx="7772400" cy="2245188"/>
            <a:chOff x="0" y="0"/>
            <a:chExt cx="3340812" cy="965050"/>
          </a:xfrm>
        </p:grpSpPr>
        <p:sp>
          <p:nvSpPr>
            <p:cNvPr name="Freeform 3" id="3"/>
            <p:cNvSpPr/>
            <p:nvPr/>
          </p:nvSpPr>
          <p:spPr>
            <a:xfrm flipH="false" flipV="false" rot="0">
              <a:off x="0" y="0"/>
              <a:ext cx="3340812" cy="965050"/>
            </a:xfrm>
            <a:custGeom>
              <a:avLst/>
              <a:gdLst/>
              <a:ahLst/>
              <a:cxnLst/>
              <a:rect r="r" b="b" t="t" l="l"/>
              <a:pathLst>
                <a:path h="965050" w="3340812">
                  <a:moveTo>
                    <a:pt x="0" y="0"/>
                  </a:moveTo>
                  <a:lnTo>
                    <a:pt x="3340812" y="0"/>
                  </a:lnTo>
                  <a:lnTo>
                    <a:pt x="3340812" y="965050"/>
                  </a:lnTo>
                  <a:lnTo>
                    <a:pt x="0" y="965050"/>
                  </a:lnTo>
                  <a:close/>
                </a:path>
              </a:pathLst>
            </a:custGeom>
            <a:solidFill>
              <a:srgbClr val="295598"/>
            </a:solidFill>
          </p:spPr>
        </p:sp>
        <p:sp>
          <p:nvSpPr>
            <p:cNvPr name="TextBox 4" id="4"/>
            <p:cNvSpPr txBox="true"/>
            <p:nvPr/>
          </p:nvSpPr>
          <p:spPr>
            <a:xfrm>
              <a:off x="0" y="-19050"/>
              <a:ext cx="3340812" cy="984100"/>
            </a:xfrm>
            <a:prstGeom prst="rect">
              <a:avLst/>
            </a:prstGeom>
          </p:spPr>
          <p:txBody>
            <a:bodyPr anchor="ctr" rtlCol="false" tIns="23842" lIns="23842" bIns="23842" rIns="23842"/>
            <a:lstStyle/>
            <a:p>
              <a:pPr algn="ctr">
                <a:lnSpc>
                  <a:spcPts val="1642"/>
                </a:lnSpc>
                <a:spcBef>
                  <a:spcPct val="0"/>
                </a:spcBef>
              </a:pPr>
            </a:p>
          </p:txBody>
        </p:sp>
      </p:grpSp>
      <p:sp>
        <p:nvSpPr>
          <p:cNvPr name="Freeform 5" id="5"/>
          <p:cNvSpPr/>
          <p:nvPr/>
        </p:nvSpPr>
        <p:spPr>
          <a:xfrm flipH="false" flipV="false" rot="0">
            <a:off x="734568" y="5633449"/>
            <a:ext cx="6303264" cy="3128711"/>
          </a:xfrm>
          <a:custGeom>
            <a:avLst/>
            <a:gdLst/>
            <a:ahLst/>
            <a:cxnLst/>
            <a:rect r="r" b="b" t="t" l="l"/>
            <a:pathLst>
              <a:path h="3128711" w="6303264">
                <a:moveTo>
                  <a:pt x="0" y="0"/>
                </a:moveTo>
                <a:lnTo>
                  <a:pt x="6303264" y="0"/>
                </a:lnTo>
                <a:lnTo>
                  <a:pt x="6303264" y="3128711"/>
                </a:lnTo>
                <a:lnTo>
                  <a:pt x="0" y="312871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0">
            <a:off x="1875306" y="2232128"/>
            <a:ext cx="4113139" cy="1201853"/>
          </a:xfrm>
          <a:prstGeom prst="rect">
            <a:avLst/>
          </a:prstGeom>
        </p:spPr>
        <p:txBody>
          <a:bodyPr anchor="t" rtlCol="false" tIns="0" lIns="0" bIns="0" rIns="0">
            <a:spAutoFit/>
          </a:bodyPr>
          <a:lstStyle/>
          <a:p>
            <a:pPr algn="ctr">
              <a:lnSpc>
                <a:spcPts val="9881"/>
              </a:lnSpc>
              <a:spcBef>
                <a:spcPct val="0"/>
              </a:spcBef>
            </a:pPr>
            <a:r>
              <a:rPr lang="en-US" sz="7057">
                <a:solidFill>
                  <a:srgbClr val="74AB4C"/>
                </a:solidFill>
                <a:latin typeface="Antonio Bold"/>
                <a:ea typeface="Antonio Bold"/>
                <a:cs typeface="Antonio Bold"/>
                <a:sym typeface="Antonio Bold"/>
              </a:rPr>
              <a:t>OPERATIONS</a:t>
            </a:r>
          </a:p>
        </p:txBody>
      </p:sp>
      <p:sp>
        <p:nvSpPr>
          <p:cNvPr name="TextBox 7" id="7"/>
          <p:cNvSpPr txBox="true"/>
          <p:nvPr/>
        </p:nvSpPr>
        <p:spPr>
          <a:xfrm rot="0">
            <a:off x="1422549" y="3081975"/>
            <a:ext cx="4927303" cy="1491802"/>
          </a:xfrm>
          <a:prstGeom prst="rect">
            <a:avLst/>
          </a:prstGeom>
        </p:spPr>
        <p:txBody>
          <a:bodyPr anchor="t" rtlCol="false" tIns="0" lIns="0" bIns="0" rIns="0">
            <a:spAutoFit/>
          </a:bodyPr>
          <a:lstStyle/>
          <a:p>
            <a:pPr algn="ctr">
              <a:lnSpc>
                <a:spcPts val="12274"/>
              </a:lnSpc>
              <a:spcBef>
                <a:spcPct val="0"/>
              </a:spcBef>
            </a:pPr>
            <a:r>
              <a:rPr lang="en-US" sz="8767">
                <a:solidFill>
                  <a:srgbClr val="295598"/>
                </a:solidFill>
                <a:latin typeface="Antonio Bold"/>
                <a:ea typeface="Antonio Bold"/>
                <a:cs typeface="Antonio Bold"/>
                <a:sym typeface="Antonio Bold"/>
              </a:rPr>
              <a:t>MANUAL</a:t>
            </a:r>
          </a:p>
        </p:txBody>
      </p:sp>
      <p:sp>
        <p:nvSpPr>
          <p:cNvPr name="TextBox 8" id="8"/>
          <p:cNvSpPr txBox="true"/>
          <p:nvPr/>
        </p:nvSpPr>
        <p:spPr>
          <a:xfrm rot="0">
            <a:off x="1982133" y="4516627"/>
            <a:ext cx="3808135" cy="309509"/>
          </a:xfrm>
          <a:prstGeom prst="rect">
            <a:avLst/>
          </a:prstGeom>
        </p:spPr>
        <p:txBody>
          <a:bodyPr anchor="t" rtlCol="false" tIns="0" lIns="0" bIns="0" rIns="0">
            <a:spAutoFit/>
          </a:bodyPr>
          <a:lstStyle/>
          <a:p>
            <a:pPr algn="ctr">
              <a:lnSpc>
                <a:spcPts val="2365"/>
              </a:lnSpc>
              <a:spcBef>
                <a:spcPct val="0"/>
              </a:spcBef>
            </a:pPr>
            <a:r>
              <a:rPr lang="en-US" sz="1689" i="true">
                <a:solidFill>
                  <a:srgbClr val="2F5496"/>
                </a:solidFill>
                <a:latin typeface="Poppins Italics"/>
                <a:ea typeface="Poppins Italics"/>
                <a:cs typeface="Poppins Italics"/>
                <a:sym typeface="Poppins Italics"/>
              </a:rPr>
              <a:t>Junk Removal Business Guide</a:t>
            </a:r>
          </a:p>
          <a:p>
            <a:pPr algn="ctr">
              <a:spcBef>
                <a:spcPts val="600"/>
              </a:spcBef>
            </a:pPr>
            <a:r>
              <a:rPr lang="en-US" sz="1200">
                <a:solidFill>
                  <a:srgbClr val="2F5496"/>
                </a:solidFill>
                <a:latin typeface="Poppins Italics"/>
                <a:ea typeface="Poppins Italics"/>
                <a:cs typeface="Poppins Italics"/>
                <a:sym typeface="Poppins Italics"/>
              </a:rPr>
              <a:t>By Ted Bullard &amp; Davis Fisher</a:t>
            </a:r>
          </a:p>
          <a:p>
            <a:pPr algn="ctr"/>
            <a:r>
              <a:rPr lang="en-US" sz="1000">
                <a:solidFill>
                  <a:srgbClr val="2F5496"/>
                </a:solidFill>
                <a:latin typeface="Poppins Italics"/>
                <a:ea typeface="Poppins Italics"/>
                <a:cs typeface="Poppins Italics"/>
                <a:sym typeface="Poppins Italics"/>
              </a:rPr>
              <a:t>Co-Founders of Junk Raider</a:t>
            </a:r>
          </a:p>
        </p:txBody>
      </p:sp>
      <p:sp>
        <p:nvSpPr>
          <p:cNvPr name="Freeform 9" id="9"/>
          <p:cNvSpPr/>
          <p:nvPr/>
        </p:nvSpPr>
        <p:spPr>
          <a:xfrm flipH="false" flipV="true" rot="510037">
            <a:off x="-1078632" y="-1104252"/>
            <a:ext cx="8593158" cy="5008745"/>
          </a:xfrm>
          <a:custGeom>
            <a:avLst/>
            <a:gdLst/>
            <a:ahLst/>
            <a:cxnLst/>
            <a:rect r="r" b="b" t="t" l="l"/>
            <a:pathLst>
              <a:path h="5008745" w="8593158">
                <a:moveTo>
                  <a:pt x="0" y="5008745"/>
                </a:moveTo>
                <a:lnTo>
                  <a:pt x="8593159" y="5008745"/>
                </a:lnTo>
                <a:lnTo>
                  <a:pt x="8593159" y="0"/>
                </a:lnTo>
                <a:lnTo>
                  <a:pt x="0" y="0"/>
                </a:lnTo>
                <a:lnTo>
                  <a:pt x="0" y="5008745"/>
                </a:lnTo>
                <a:close/>
              </a:path>
            </a:pathLst>
          </a:custGeom>
          <a:blipFill>
            <a:blip r:embed="rId4">
              <a:alphaModFix amt="83000"/>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7546848" y="9792167"/>
            <a:ext cx="101794"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1 </a:t>
            </a:r>
          </a:p>
        </p:txBody>
      </p:sp>
      <p:sp>
        <p:nvSpPr>
          <p:cNvPr name="TextBox 3" id="3"/>
          <p:cNvSpPr txBox="true"/>
          <p:nvPr/>
        </p:nvSpPr>
        <p:spPr>
          <a:xfrm rot="0">
            <a:off x="914400" y="1199544"/>
            <a:ext cx="1311707" cy="465506"/>
          </a:xfrm>
          <a:prstGeom prst="rect">
            <a:avLst/>
          </a:prstGeom>
        </p:spPr>
        <p:txBody>
          <a:bodyPr anchor="t" rtlCol="false" tIns="0" lIns="0" bIns="0" rIns="0">
            <a:spAutoFit/>
          </a:bodyPr>
          <a:lstStyle/>
          <a:p>
            <a:pPr algn="l">
              <a:lnSpc>
                <a:spcPts val="3914"/>
              </a:lnSpc>
            </a:pPr>
            <a:r>
              <a:rPr lang="en-US" sz="2795" spc="2">
                <a:solidFill>
                  <a:srgbClr val="000000"/>
                </a:solidFill>
                <a:latin typeface="IBM Plex Sans Condensed"/>
                <a:ea typeface="IBM Plex Sans Condensed"/>
                <a:cs typeface="IBM Plex Sans Condensed"/>
                <a:sym typeface="IBM Plex Sans Condensed"/>
                <a:hlinkClick r:id="rId2" action="ppaction://hlinksldjump"/>
              </a:rPr>
              <a:t>Contents </a:t>
            </a:r>
          </a:p>
        </p:txBody>
      </p:sp>
      <p:sp>
        <p:nvSpPr>
          <p:cNvPr name="TextBox 4" id="4"/>
          <p:cNvSpPr txBox="true"/>
          <p:nvPr/>
        </p:nvSpPr>
        <p:spPr>
          <a:xfrm rot="0">
            <a:off x="914400" y="2151736"/>
            <a:ext cx="1864766" cy="194310"/>
          </a:xfrm>
          <a:prstGeom prst="rect">
            <a:avLst/>
          </a:prstGeom>
        </p:spPr>
        <p:txBody>
          <a:bodyPr anchor="t" rtlCol="false" tIns="0" lIns="0" bIns="0" rIns="0">
            <a:spAutoFit/>
          </a:bodyPr>
          <a:lstStyle/>
          <a:p>
            <a:pPr algn="l">
              <a:lnSpc>
                <a:spcPts val="1679"/>
              </a:lnSpc>
            </a:pPr>
            <a:r>
              <a:rPr lang="en-US" sz="1200" spc="1">
                <a:solidFill>
                  <a:srgbClr val="000000"/>
                </a:solidFill>
                <a:latin typeface="IBM Plex Sans Condensed"/>
                <a:ea typeface="IBM Plex Sans Condensed"/>
                <a:cs typeface="IBM Plex Sans Condensed"/>
                <a:sym typeface="IBM Plex Sans Condensed"/>
                <a:hlinkClick r:id="rId2" action="ppaction://hlinksldjump"/>
              </a:rPr>
              <a:t>PART I COMPANY STRUCTURE </a:t>
            </a:r>
          </a:p>
        </p:txBody>
      </p:sp>
      <p:sp>
        <p:nvSpPr>
          <p:cNvPr name="TextBox 5" id="5"/>
          <p:cNvSpPr txBox="true"/>
          <p:nvPr/>
        </p:nvSpPr>
        <p:spPr>
          <a:xfrm rot="0">
            <a:off x="914400" y="4056736"/>
            <a:ext cx="2134514" cy="194310"/>
          </a:xfrm>
          <a:prstGeom prst="rect">
            <a:avLst/>
          </a:prstGeom>
        </p:spPr>
        <p:txBody>
          <a:bodyPr anchor="t" rtlCol="false" tIns="0" lIns="0" bIns="0" rIns="0">
            <a:spAutoFit/>
          </a:bodyPr>
          <a:lstStyle/>
          <a:p>
            <a:pPr algn="l">
              <a:lnSpc>
                <a:spcPts val="1679"/>
              </a:lnSpc>
            </a:pPr>
            <a:r>
              <a:rPr lang="en-US" sz="1200" spc="1">
                <a:solidFill>
                  <a:srgbClr val="000000"/>
                </a:solidFill>
                <a:latin typeface="IBM Plex Sans Condensed"/>
                <a:ea typeface="IBM Plex Sans Condensed"/>
                <a:cs typeface="IBM Plex Sans Condensed"/>
                <a:sym typeface="IBM Plex Sans Condensed"/>
                <a:hlinkClick r:id="rId3" action="ppaction://hlinksldjump"/>
              </a:rPr>
              <a:t>PART II TRUCK TEAM OPERATIONS </a:t>
            </a:r>
          </a:p>
        </p:txBody>
      </p:sp>
      <p:sp>
        <p:nvSpPr>
          <p:cNvPr name="TextBox 6" id="6"/>
          <p:cNvSpPr txBox="true"/>
          <p:nvPr/>
        </p:nvSpPr>
        <p:spPr>
          <a:xfrm rot="0">
            <a:off x="6723802" y="2151736"/>
            <a:ext cx="77267" cy="165100"/>
          </a:xfrm>
          <a:prstGeom prst="rect">
            <a:avLst/>
          </a:prstGeom>
        </p:spPr>
        <p:txBody>
          <a:bodyPr anchor="t" rtlCol="false" tIns="0" lIns="0" bIns="0" rIns="0">
            <a:spAutoFit/>
          </a:bodyPr>
          <a:lstStyle/>
          <a:p>
            <a:pPr algn="l">
              <a:lnSpc>
                <a:spcPts val="1400"/>
              </a:lnSpc>
            </a:pPr>
            <a:r>
              <a:rPr lang="en-US" sz="1000" spc="1">
                <a:solidFill>
                  <a:srgbClr val="000000"/>
                </a:solidFill>
                <a:latin typeface="IBM Plex Sans"/>
                <a:ea typeface="IBM Plex Sans"/>
                <a:cs typeface="IBM Plex Sans"/>
                <a:sym typeface="IBM Plex Sans"/>
              </a:rPr>
              <a:t>5</a:t>
            </a:r>
          </a:p>
        </p:txBody>
      </p:sp>
      <p:sp>
        <p:nvSpPr>
          <p:cNvPr name="TextBox 7" id="7"/>
          <p:cNvSpPr txBox="true"/>
          <p:nvPr/>
        </p:nvSpPr>
        <p:spPr>
          <a:xfrm rot="0">
            <a:off x="6697980" y="4056736"/>
            <a:ext cx="297180" cy="198120"/>
          </a:xfrm>
          <a:prstGeom prst="rect">
            <a:avLst/>
          </a:prstGeom>
        </p:spPr>
        <p:txBody>
          <a:bodyPr anchor="t" rtlCol="false" tIns="0" lIns="0" bIns="0" rIns="0">
            <a:spAutoFit/>
          </a:bodyPr>
          <a:lstStyle/>
          <a:p>
            <a:pPr algn="l">
              <a:lnSpc>
                <a:spcPts val="1679"/>
              </a:lnSpc>
            </a:pPr>
            <a:r>
              <a:rPr lang="en-US" sz="1200" spc="4">
                <a:solidFill>
                  <a:srgbClr val="000000"/>
                </a:solidFill>
                <a:latin typeface="IBM Plex Sans Condensed"/>
                <a:ea typeface="IBM Plex Sans Condensed"/>
                <a:cs typeface="IBM Plex Sans Condensed"/>
                <a:sym typeface="IBM Plex Sans Condensed"/>
                <a:hlinkClick r:id="rId3" action="ppaction://hlinksldjump"/>
              </a:rPr>
              <a:t>1</a:t>
            </a:r>
            <a:r>
              <a:rPr lang="en-US" sz="1200" spc="4">
                <a:solidFill>
                  <a:srgbClr val="000000"/>
                </a:solidFill>
                <a:latin typeface="IBM Plex Sans Condensed"/>
                <a:ea typeface="IBM Plex Sans Condensed"/>
                <a:cs typeface="IBM Plex Sans Condensed"/>
                <a:sym typeface="IBM Plex Sans Condensed"/>
              </a:rPr>
              <a:t>1</a:t>
            </a:r>
          </a:p>
        </p:txBody>
      </p:sp>
      <p:sp>
        <p:nvSpPr>
          <p:cNvPr name="TextBox 8" id="8"/>
          <p:cNvSpPr txBox="true"/>
          <p:nvPr/>
        </p:nvSpPr>
        <p:spPr>
          <a:xfrm rot="0">
            <a:off x="914400" y="2521448"/>
            <a:ext cx="1480899" cy="1289619"/>
          </a:xfrm>
          <a:prstGeom prst="rect">
            <a:avLst/>
          </a:prstGeom>
        </p:spPr>
        <p:txBody>
          <a:bodyPr anchor="t" rtlCol="false" tIns="0" lIns="0" bIns="0" rIns="0">
            <a:spAutoFit/>
          </a:bodyPr>
          <a:lstStyle/>
          <a:p>
            <a:pPr algn="l">
              <a:lnSpc>
                <a:spcPts val="1315"/>
              </a:lnSpc>
            </a:pPr>
            <a:r>
              <a:rPr lang="en-US" b="true" sz="996" spc="2">
                <a:solidFill>
                  <a:srgbClr val="000000"/>
                </a:solidFill>
                <a:latin typeface="IBM Plex Sans Condensed Bold"/>
                <a:ea typeface="IBM Plex Sans Condensed Bold"/>
                <a:cs typeface="IBM Plex Sans Condensed Bold"/>
                <a:sym typeface="IBM Plex Sans Condensed Bold"/>
                <a:hlinkClick r:id="rId4" action="ppaction://hlinksldjump"/>
              </a:rPr>
              <a:t>Truck Teams </a:t>
            </a:r>
          </a:p>
          <a:p>
            <a:pPr algn="l">
              <a:lnSpc>
                <a:spcPts val="1315"/>
              </a:lnSpc>
            </a:pPr>
            <a:r>
              <a:rPr lang="en-US" sz="995" spc="2">
                <a:solidFill>
                  <a:srgbClr val="000000"/>
                </a:solidFill>
                <a:latin typeface="IBM Plex Sans Condensed"/>
                <a:ea typeface="IBM Plex Sans Condensed"/>
                <a:cs typeface="IBM Plex Sans Condensed"/>
                <a:sym typeface="IBM Plex Sans Condensed"/>
              </a:rPr>
              <a:t>Team Leader</a:t>
            </a:r>
          </a:p>
          <a:p>
            <a:pPr algn="l">
              <a:lnSpc>
                <a:spcPts val="1315"/>
              </a:lnSpc>
            </a:pPr>
            <a:r>
              <a:rPr lang="en-US" sz="996" spc="2">
                <a:solidFill>
                  <a:srgbClr val="000000"/>
                </a:solidFill>
                <a:latin typeface="IBM Plex Sans Condensed"/>
                <a:ea typeface="IBM Plex Sans Condensed"/>
                <a:cs typeface="IBM Plex Sans Condensed"/>
                <a:sym typeface="IBM Plex Sans Condensed"/>
              </a:rPr>
              <a:t>Navigator</a:t>
            </a:r>
          </a:p>
          <a:p>
            <a:pPr algn="l">
              <a:lnSpc>
                <a:spcPts val="1315"/>
              </a:lnSpc>
            </a:pPr>
            <a:r>
              <a:rPr lang="en-US" sz="996" spc="2">
                <a:solidFill>
                  <a:srgbClr val="000000"/>
                </a:solidFill>
                <a:latin typeface="IBM Plex Sans Condensed"/>
                <a:ea typeface="IBM Plex Sans Condensed"/>
                <a:cs typeface="IBM Plex Sans Condensed"/>
                <a:sym typeface="IBM Plex Sans Condensed"/>
                <a:hlinkClick r:id="rId5" action="ppaction://hlinksldjump"/>
              </a:rPr>
              <a:t>Trainees </a:t>
            </a:r>
          </a:p>
          <a:p>
            <a:pPr algn="l">
              <a:lnSpc>
                <a:spcPts val="1315"/>
              </a:lnSpc>
            </a:pPr>
            <a:r>
              <a:rPr lang="en-US" sz="995" spc="2">
                <a:solidFill>
                  <a:srgbClr val="000000"/>
                </a:solidFill>
                <a:latin typeface="IBM Plex Sans Condensed"/>
                <a:ea typeface="IBM Plex Sans Condensed"/>
                <a:cs typeface="IBM Plex Sans Condensed"/>
                <a:sym typeface="IBM Plex Sans Condensed"/>
                <a:hlinkClick r:id="rId6" action="ppaction://hlinksldjump"/>
              </a:rPr>
              <a:t>Dispatcher </a:t>
            </a:r>
          </a:p>
          <a:p>
            <a:pPr algn="l">
              <a:lnSpc>
                <a:spcPts val="1315"/>
              </a:lnSpc>
            </a:pPr>
            <a:r>
              <a:rPr lang="en-US" sz="995" spc="2">
                <a:solidFill>
                  <a:srgbClr val="000000"/>
                </a:solidFill>
                <a:latin typeface="IBM Plex Sans Condensed"/>
                <a:ea typeface="IBM Plex Sans Condensed"/>
                <a:cs typeface="IBM Plex Sans Condensed"/>
                <a:sym typeface="IBM Plex Sans Condensed"/>
                <a:hlinkClick r:id="rId7" action="ppaction://hlinksldjump"/>
              </a:rPr>
              <a:t>Truck Maintenance Team </a:t>
            </a:r>
            <a:r>
              <a:rPr lang="en-US" sz="995" spc="2">
                <a:solidFill>
                  <a:srgbClr val="000000"/>
                </a:solidFill>
                <a:latin typeface="IBM Plex Sans Condensed"/>
                <a:ea typeface="IBM Plex Sans Condensed"/>
                <a:cs typeface="IBM Plex Sans Condensed"/>
                <a:sym typeface="IBM Plex Sans Condensed"/>
                <a:hlinkClick r:id="rId7" action="ppaction://hlinksldjump"/>
              </a:rPr>
              <a:t>Main Office</a:t>
            </a:r>
          </a:p>
          <a:p>
            <a:pPr algn="l">
              <a:lnSpc>
                <a:spcPts val="1315"/>
              </a:lnSpc>
            </a:pPr>
            <a:r>
              <a:rPr lang="en-US" sz="996" spc="2">
                <a:solidFill>
                  <a:srgbClr val="000000"/>
                </a:solidFill>
                <a:latin typeface="IBM Plex Sans Condensed"/>
                <a:ea typeface="IBM Plex Sans Condensed"/>
                <a:cs typeface="IBM Plex Sans Condensed"/>
                <a:sym typeface="IBM Plex Sans Condensed"/>
              </a:rPr>
              <a:t>Tech Stack</a:t>
            </a:r>
            <a:r>
              <a:rPr lang="en-US" sz="996" spc="2">
                <a:solidFill>
                  <a:srgbClr val="000000"/>
                </a:solidFill>
                <a:latin typeface="IBM Plex Sans Condensed"/>
                <a:ea typeface="IBM Plex Sans Condensed"/>
                <a:cs typeface="IBM Plex Sans Condensed"/>
                <a:sym typeface="IBM Plex Sans Condensed"/>
                <a:hlinkClick r:id="rId7" action="ppaction://hlinksldjump"/>
              </a:rPr>
              <a:t> </a:t>
            </a:r>
          </a:p>
        </p:txBody>
      </p:sp>
      <p:sp>
        <p:nvSpPr>
          <p:cNvPr name="TextBox 9" id="9"/>
          <p:cNvSpPr txBox="true"/>
          <p:nvPr/>
        </p:nvSpPr>
        <p:spPr>
          <a:xfrm rot="0">
            <a:off x="914400" y="4427972"/>
            <a:ext cx="2256673" cy="4396529"/>
          </a:xfrm>
          <a:prstGeom prst="rect">
            <a:avLst/>
          </a:prstGeom>
        </p:spPr>
        <p:txBody>
          <a:bodyPr anchor="t" rtlCol="false" tIns="0" lIns="0" bIns="0" rIns="0">
            <a:spAutoFit/>
          </a:bodyPr>
          <a:lstStyle/>
          <a:p>
            <a:pPr algn="l">
              <a:lnSpc>
                <a:spcPts val="1313"/>
              </a:lnSpc>
            </a:pPr>
            <a:r>
              <a:rPr lang="en-US" b="true" sz="996" spc="2">
                <a:solidFill>
                  <a:srgbClr val="000000"/>
                </a:solidFill>
                <a:latin typeface="IBM Plex Sans Condensed Bold"/>
                <a:ea typeface="IBM Plex Sans Condensed Bold"/>
                <a:cs typeface="IBM Plex Sans Condensed Bold"/>
                <a:sym typeface="IBM Plex Sans Condensed Bold"/>
                <a:hlinkClick r:id="rId8" action="ppaction://hlinksldjump"/>
              </a:rPr>
              <a:t>Daily Checklists </a:t>
            </a:r>
          </a:p>
          <a:p>
            <a:pPr algn="l">
              <a:lnSpc>
                <a:spcPts val="1313"/>
              </a:lnSpc>
            </a:pPr>
            <a:r>
              <a:rPr lang="en-US" sz="996" spc="2">
                <a:solidFill>
                  <a:srgbClr val="000000"/>
                </a:solidFill>
                <a:latin typeface="IBM Plex Sans Condensed"/>
                <a:ea typeface="IBM Plex Sans Condensed"/>
                <a:cs typeface="IBM Plex Sans Condensed"/>
                <a:sym typeface="IBM Plex Sans Condensed"/>
                <a:hlinkClick r:id="rId8" action="ppaction://hlinksldjump"/>
              </a:rPr>
              <a:t>Beginning of Day Checklist </a:t>
            </a:r>
          </a:p>
          <a:p>
            <a:pPr algn="l">
              <a:lnSpc>
                <a:spcPts val="1313"/>
              </a:lnSpc>
            </a:pPr>
            <a:r>
              <a:rPr lang="en-US" sz="996" spc="2">
                <a:solidFill>
                  <a:srgbClr val="000000"/>
                </a:solidFill>
                <a:latin typeface="IBM Plex Sans Condensed"/>
                <a:ea typeface="IBM Plex Sans Condensed"/>
                <a:cs typeface="IBM Plex Sans Condensed"/>
                <a:sym typeface="IBM Plex Sans Condensed"/>
                <a:hlinkClick r:id="rId9" action="ppaction://hlinksldjump"/>
              </a:rPr>
              <a:t>On the Job Checklist </a:t>
            </a:r>
          </a:p>
          <a:p>
            <a:pPr algn="l">
              <a:lnSpc>
                <a:spcPts val="1313"/>
              </a:lnSpc>
            </a:pPr>
            <a:r>
              <a:rPr lang="en-US" sz="996" spc="2">
                <a:solidFill>
                  <a:srgbClr val="000000"/>
                </a:solidFill>
                <a:latin typeface="IBM Plex Sans Condensed"/>
                <a:ea typeface="IBM Plex Sans Condensed"/>
                <a:cs typeface="IBM Plex Sans Condensed"/>
                <a:sym typeface="IBM Plex Sans Condensed"/>
                <a:hlinkClick r:id="rId10" action="ppaction://hlinksldjump"/>
              </a:rPr>
              <a:t>End of Day Checklist </a:t>
            </a:r>
          </a:p>
          <a:p>
            <a:pPr algn="r" rtl="true">
              <a:lnSpc>
                <a:spcPts val="618"/>
              </a:lnSpc>
            </a:pPr>
          </a:p>
          <a:p>
            <a:pPr algn="l">
              <a:lnSpc>
                <a:spcPts val="2490"/>
              </a:lnSpc>
            </a:pPr>
            <a:r>
              <a:rPr lang="en-US" b="true" sz="996" spc="1">
                <a:solidFill>
                  <a:srgbClr val="000000"/>
                </a:solidFill>
                <a:latin typeface="IBM Plex Sans Condensed Bold"/>
                <a:ea typeface="IBM Plex Sans Condensed Bold"/>
                <a:cs typeface="IBM Plex Sans Condensed Bold"/>
                <a:sym typeface="IBM Plex Sans Condensed Bold"/>
                <a:hlinkClick r:id="rId11" action="ppaction://hlinksldjump"/>
              </a:rPr>
              <a:t>Residential Jobs </a:t>
            </a:r>
          </a:p>
          <a:p>
            <a:pPr algn="l">
              <a:lnSpc>
                <a:spcPts val="498"/>
              </a:lnSpc>
            </a:pPr>
            <a:r>
              <a:rPr lang="en-US" sz="996" spc="2">
                <a:solidFill>
                  <a:srgbClr val="000000"/>
                </a:solidFill>
                <a:latin typeface="IBM Plex Sans Condensed"/>
                <a:ea typeface="IBM Plex Sans Condensed"/>
                <a:cs typeface="IBM Plex Sans Condensed"/>
                <a:sym typeface="IBM Plex Sans Condensed"/>
                <a:hlinkClick r:id="rId11" action="ppaction://hlinksldjump"/>
              </a:rPr>
              <a:t>Standard Pickups </a:t>
            </a:r>
          </a:p>
          <a:p>
            <a:pPr algn="l">
              <a:lnSpc>
                <a:spcPts val="2142"/>
              </a:lnSpc>
            </a:pPr>
            <a:r>
              <a:rPr lang="en-US" sz="996" spc="2">
                <a:solidFill>
                  <a:srgbClr val="000000"/>
                </a:solidFill>
                <a:latin typeface="IBM Plex Sans Condensed"/>
                <a:ea typeface="IBM Plex Sans Condensed"/>
                <a:cs typeface="IBM Plex Sans Condensed"/>
                <a:sym typeface="IBM Plex Sans Condensed"/>
                <a:hlinkClick r:id="rId12" action="ppaction://hlinksldjump"/>
              </a:rPr>
              <a:t>General Labor </a:t>
            </a:r>
          </a:p>
          <a:p>
            <a:pPr algn="l">
              <a:lnSpc>
                <a:spcPts val="498"/>
              </a:lnSpc>
            </a:pPr>
            <a:r>
              <a:rPr lang="en-US" sz="996" spc="2">
                <a:solidFill>
                  <a:srgbClr val="000000"/>
                </a:solidFill>
                <a:latin typeface="IBM Plex Sans Condensed"/>
                <a:ea typeface="IBM Plex Sans Condensed"/>
                <a:cs typeface="IBM Plex Sans Condensed"/>
                <a:sym typeface="IBM Plex Sans Condensed"/>
                <a:hlinkClick r:id="rId13" action="ppaction://hlinksldjump"/>
              </a:rPr>
              <a:t>Moving </a:t>
            </a:r>
          </a:p>
          <a:p>
            <a:pPr algn="l">
              <a:lnSpc>
                <a:spcPts val="2142"/>
              </a:lnSpc>
            </a:pPr>
            <a:r>
              <a:rPr lang="en-US" sz="996" spc="2">
                <a:solidFill>
                  <a:srgbClr val="000000"/>
                </a:solidFill>
                <a:latin typeface="IBM Plex Sans Condensed"/>
                <a:ea typeface="IBM Plex Sans Condensed"/>
                <a:cs typeface="IBM Plex Sans Condensed"/>
                <a:sym typeface="IBM Plex Sans Condensed"/>
                <a:hlinkClick r:id="rId13" action="ppaction://hlinksldjump"/>
              </a:rPr>
              <a:t>Hoarders </a:t>
            </a:r>
          </a:p>
          <a:p>
            <a:pPr algn="l">
              <a:lnSpc>
                <a:spcPts val="498"/>
              </a:lnSpc>
            </a:pPr>
            <a:r>
              <a:rPr lang="en-US" sz="996" spc="1">
                <a:solidFill>
                  <a:srgbClr val="000000"/>
                </a:solidFill>
                <a:latin typeface="IBM Plex Sans Condensed"/>
                <a:ea typeface="IBM Plex Sans Condensed"/>
                <a:cs typeface="IBM Plex Sans Condensed"/>
                <a:sym typeface="IBM Plex Sans Condensed"/>
                <a:hlinkClick r:id="rId14" action="ppaction://hlinksldjump"/>
              </a:rPr>
              <a:t>Special Items </a:t>
            </a:r>
          </a:p>
          <a:p>
            <a:pPr algn="r" rtl="true">
              <a:lnSpc>
                <a:spcPts val="515"/>
              </a:lnSpc>
            </a:pPr>
          </a:p>
          <a:p>
            <a:pPr algn="l">
              <a:lnSpc>
                <a:spcPts val="2490"/>
              </a:lnSpc>
            </a:pPr>
            <a:r>
              <a:rPr lang="en-US" b="true" sz="996" spc="2">
                <a:solidFill>
                  <a:srgbClr val="000000"/>
                </a:solidFill>
                <a:latin typeface="IBM Plex Sans Condensed Bold"/>
                <a:ea typeface="IBM Plex Sans Condensed Bold"/>
                <a:cs typeface="IBM Plex Sans Condensed Bold"/>
                <a:sym typeface="IBM Plex Sans Condensed Bold"/>
                <a:hlinkClick r:id="rId15" action="ppaction://hlinksldjump"/>
              </a:rPr>
              <a:t>Demolition </a:t>
            </a:r>
          </a:p>
          <a:p>
            <a:pPr algn="l">
              <a:lnSpc>
                <a:spcPts val="498"/>
              </a:lnSpc>
            </a:pPr>
            <a:r>
              <a:rPr lang="en-US" sz="996" spc="1">
                <a:solidFill>
                  <a:srgbClr val="000000"/>
                </a:solidFill>
                <a:latin typeface="IBM Plex Sans Condensed"/>
                <a:ea typeface="IBM Plex Sans Condensed"/>
                <a:cs typeface="IBM Plex Sans Condensed"/>
                <a:sym typeface="IBM Plex Sans Condensed"/>
                <a:hlinkClick r:id="rId15" action="ppaction://hlinksldjump"/>
              </a:rPr>
              <a:t>Interior Demolition </a:t>
            </a:r>
          </a:p>
          <a:p>
            <a:pPr algn="l">
              <a:lnSpc>
                <a:spcPts val="2142"/>
              </a:lnSpc>
            </a:pPr>
            <a:r>
              <a:rPr lang="en-US" sz="996" spc="2">
                <a:solidFill>
                  <a:srgbClr val="000000"/>
                </a:solidFill>
                <a:latin typeface="IBM Plex Sans Condensed"/>
                <a:ea typeface="IBM Plex Sans Condensed"/>
                <a:cs typeface="IBM Plex Sans Condensed"/>
                <a:sym typeface="IBM Plex Sans Condensed"/>
                <a:hlinkClick r:id="rId16" action="ppaction://hlinksldjump"/>
              </a:rPr>
              <a:t>Exterior Demolition </a:t>
            </a:r>
          </a:p>
          <a:p>
            <a:pPr algn="l">
              <a:lnSpc>
                <a:spcPts val="2490"/>
              </a:lnSpc>
            </a:pPr>
            <a:r>
              <a:rPr lang="en-US" b="true" sz="996" spc="2">
                <a:solidFill>
                  <a:srgbClr val="000000"/>
                </a:solidFill>
                <a:latin typeface="IBM Plex Sans Condensed Bold"/>
                <a:ea typeface="IBM Plex Sans Condensed Bold"/>
                <a:cs typeface="IBM Plex Sans Condensed Bold"/>
                <a:sym typeface="IBM Plex Sans Condensed Bold"/>
                <a:hlinkClick r:id="rId17" action="ppaction://hlinksldjump"/>
              </a:rPr>
              <a:t>Concrete Removal </a:t>
            </a:r>
          </a:p>
          <a:p>
            <a:pPr algn="l">
              <a:lnSpc>
                <a:spcPts val="498"/>
              </a:lnSpc>
            </a:pPr>
            <a:r>
              <a:rPr lang="en-US" sz="996" spc="2">
                <a:solidFill>
                  <a:srgbClr val="000000"/>
                </a:solidFill>
                <a:latin typeface="IBM Plex Sans Condensed"/>
                <a:ea typeface="IBM Plex Sans Condensed"/>
                <a:cs typeface="IBM Plex Sans Condensed"/>
                <a:sym typeface="IBM Plex Sans Condensed"/>
                <a:hlinkClick r:id="rId17" action="ppaction://hlinksldjump"/>
              </a:rPr>
              <a:t>Types of Concrete </a:t>
            </a:r>
          </a:p>
          <a:p>
            <a:pPr algn="l">
              <a:lnSpc>
                <a:spcPts val="2142"/>
              </a:lnSpc>
            </a:pPr>
            <a:r>
              <a:rPr lang="en-US" sz="996" spc="2">
                <a:solidFill>
                  <a:srgbClr val="000000"/>
                </a:solidFill>
                <a:latin typeface="IBM Plex Sans Condensed"/>
                <a:ea typeface="IBM Plex Sans Condensed"/>
                <a:cs typeface="IBM Plex Sans Condensed"/>
                <a:sym typeface="IBM Plex Sans Condensed"/>
                <a:hlinkClick r:id="rId18" action="ppaction://hlinksldjump"/>
              </a:rPr>
              <a:t>Concrete Transportation </a:t>
            </a:r>
          </a:p>
          <a:p>
            <a:pPr algn="l">
              <a:lnSpc>
                <a:spcPts val="498"/>
              </a:lnSpc>
            </a:pPr>
            <a:r>
              <a:rPr lang="en-US" sz="996" spc="2">
                <a:solidFill>
                  <a:srgbClr val="000000"/>
                </a:solidFill>
                <a:latin typeface="IBM Plex Sans Condensed"/>
                <a:ea typeface="IBM Plex Sans Condensed"/>
                <a:cs typeface="IBM Plex Sans Condensed"/>
                <a:sym typeface="IBM Plex Sans Condensed"/>
                <a:hlinkClick r:id="rId19" action="ppaction://hlinksldjump"/>
              </a:rPr>
              <a:t>Other Skid Steer Jobs </a:t>
            </a:r>
          </a:p>
          <a:p>
            <a:pPr algn="r" rtl="true">
              <a:lnSpc>
                <a:spcPts val="527"/>
              </a:lnSpc>
            </a:pPr>
          </a:p>
          <a:p>
            <a:pPr algn="l">
              <a:lnSpc>
                <a:spcPts val="2490"/>
              </a:lnSpc>
            </a:pPr>
            <a:r>
              <a:rPr lang="en-US" b="true" sz="996" spc="2">
                <a:solidFill>
                  <a:srgbClr val="000000"/>
                </a:solidFill>
                <a:latin typeface="IBM Plex Sans Condensed Bold"/>
                <a:ea typeface="IBM Plex Sans Condensed Bold"/>
                <a:cs typeface="IBM Plex Sans Condensed Bold"/>
                <a:sym typeface="IBM Plex Sans Condensed Bold"/>
                <a:hlinkClick r:id="rId20" action="ppaction://hlinksldjump"/>
              </a:rPr>
              <a:t>Commercial Jobs </a:t>
            </a:r>
          </a:p>
          <a:p>
            <a:pPr algn="l">
              <a:lnSpc>
                <a:spcPts val="498"/>
              </a:lnSpc>
            </a:pPr>
            <a:r>
              <a:rPr lang="en-US" sz="996" spc="2">
                <a:solidFill>
                  <a:srgbClr val="000000"/>
                </a:solidFill>
                <a:latin typeface="IBM Plex Sans Condensed"/>
                <a:ea typeface="IBM Plex Sans Condensed"/>
                <a:cs typeface="IBM Plex Sans Condensed"/>
                <a:sym typeface="IBM Plex Sans Condensed"/>
                <a:hlinkClick r:id="rId20" action="ppaction://hlinksldjump"/>
              </a:rPr>
              <a:t>New Construction </a:t>
            </a:r>
          </a:p>
          <a:p>
            <a:pPr algn="l">
              <a:lnSpc>
                <a:spcPts val="2118"/>
              </a:lnSpc>
            </a:pPr>
            <a:r>
              <a:rPr lang="en-US" sz="996" spc="2">
                <a:solidFill>
                  <a:srgbClr val="000000"/>
                </a:solidFill>
                <a:latin typeface="IBM Plex Sans Condensed"/>
                <a:ea typeface="IBM Plex Sans Condensed"/>
                <a:cs typeface="IBM Plex Sans Condensed"/>
                <a:sym typeface="IBM Plex Sans Condensed"/>
                <a:hlinkClick r:id="rId21" action="ppaction://hlinksldjump"/>
              </a:rPr>
              <a:t>Office Buildings </a:t>
            </a:r>
          </a:p>
          <a:p>
            <a:pPr algn="l">
              <a:lnSpc>
                <a:spcPts val="521"/>
              </a:lnSpc>
            </a:pPr>
            <a:r>
              <a:rPr lang="en-US" sz="996" spc="2">
                <a:solidFill>
                  <a:srgbClr val="000000"/>
                </a:solidFill>
                <a:latin typeface="IBM Plex Sans Condensed"/>
                <a:ea typeface="IBM Plex Sans Condensed"/>
                <a:cs typeface="IBM Plex Sans Condensed"/>
                <a:sym typeface="IBM Plex Sans Condensed"/>
                <a:hlinkClick r:id="rId21" action="ppaction://hlinksldjump"/>
              </a:rPr>
              <a:t>Apartments </a:t>
            </a:r>
          </a:p>
          <a:p>
            <a:pPr algn="l">
              <a:lnSpc>
                <a:spcPts val="2118"/>
              </a:lnSpc>
            </a:pPr>
            <a:r>
              <a:rPr lang="en-US" sz="996" spc="2">
                <a:solidFill>
                  <a:srgbClr val="000000"/>
                </a:solidFill>
                <a:latin typeface="IBM Plex Sans Condensed"/>
                <a:ea typeface="IBM Plex Sans Condensed"/>
                <a:cs typeface="IBM Plex Sans Condensed"/>
                <a:sym typeface="IBM Plex Sans Condensed"/>
                <a:hlinkClick r:id="rId22" action="ppaction://hlinksldjump"/>
              </a:rPr>
              <a:t>Home Organizers and Home Contractors </a:t>
            </a:r>
          </a:p>
          <a:p>
            <a:pPr algn="l">
              <a:lnSpc>
                <a:spcPts val="2490"/>
              </a:lnSpc>
            </a:pPr>
            <a:r>
              <a:rPr lang="en-US" b="true" sz="996" spc="1">
                <a:solidFill>
                  <a:srgbClr val="000000"/>
                </a:solidFill>
                <a:latin typeface="IBM Plex Sans Condensed Bold"/>
                <a:ea typeface="IBM Plex Sans Condensed Bold"/>
                <a:cs typeface="IBM Plex Sans Condensed Bold"/>
                <a:sym typeface="IBM Plex Sans Condensed Bold"/>
                <a:hlinkClick r:id="rId22" action="ppaction://hlinksldjump"/>
              </a:rPr>
              <a:t>Safety </a:t>
            </a:r>
          </a:p>
        </p:txBody>
      </p:sp>
      <p:sp>
        <p:nvSpPr>
          <p:cNvPr name="TextBox 10" id="10"/>
          <p:cNvSpPr txBox="true"/>
          <p:nvPr/>
        </p:nvSpPr>
        <p:spPr>
          <a:xfrm rot="0">
            <a:off x="6723802" y="2538866"/>
            <a:ext cx="152213" cy="1215405"/>
          </a:xfrm>
          <a:prstGeom prst="rect">
            <a:avLst/>
          </a:prstGeom>
        </p:spPr>
        <p:txBody>
          <a:bodyPr anchor="t" rtlCol="false" tIns="0" lIns="0" bIns="0" rIns="0">
            <a:spAutoFit/>
          </a:bodyPr>
          <a:lstStyle/>
          <a:p>
            <a:pPr algn="just">
              <a:lnSpc>
                <a:spcPts val="1225"/>
              </a:lnSpc>
            </a:pPr>
            <a:r>
              <a:rPr lang="en-US" sz="995" spc="0">
                <a:solidFill>
                  <a:srgbClr val="000000"/>
                </a:solidFill>
                <a:latin typeface="IBM Plex Sans"/>
                <a:ea typeface="IBM Plex Sans"/>
                <a:cs typeface="IBM Plex Sans"/>
                <a:sym typeface="IBM Plex Sans"/>
              </a:rPr>
              <a:t>6</a:t>
            </a:r>
            <a:r>
              <a:rPr lang="en-US" b="true" sz="995" spc="0">
                <a:solidFill>
                  <a:srgbClr val="000000"/>
                </a:solidFill>
                <a:latin typeface="IBM Plex Sans Bold"/>
                <a:ea typeface="IBM Plex Sans Bold"/>
                <a:cs typeface="IBM Plex Sans Bold"/>
                <a:sym typeface="IBM Plex Sans Bold"/>
                <a:hlinkClick r:id="rId4" action="ppaction://hlinksldjump"/>
              </a:rPr>
              <a:t> </a:t>
            </a:r>
            <a:r>
              <a:rPr lang="en-US" sz="995" spc="0">
                <a:solidFill>
                  <a:srgbClr val="000000"/>
                </a:solidFill>
                <a:latin typeface="IBM Plex Sans"/>
                <a:ea typeface="IBM Plex Sans"/>
                <a:cs typeface="IBM Plex Sans"/>
                <a:sym typeface="IBM Plex Sans"/>
              </a:rPr>
              <a:t>7</a:t>
            </a:r>
            <a:r>
              <a:rPr lang="en-US" sz="995" spc="0">
                <a:solidFill>
                  <a:srgbClr val="000000"/>
                </a:solidFill>
                <a:latin typeface="IBM Plex Sans"/>
                <a:ea typeface="IBM Plex Sans"/>
                <a:cs typeface="IBM Plex Sans"/>
                <a:sym typeface="IBM Plex Sans"/>
                <a:hlinkClick r:id="rId4" action="ppaction://hlinksldjump"/>
              </a:rPr>
              <a:t> </a:t>
            </a:r>
            <a:r>
              <a:rPr lang="en-US" sz="995" spc="0">
                <a:solidFill>
                  <a:srgbClr val="000000"/>
                </a:solidFill>
                <a:latin typeface="IBM Plex Sans"/>
                <a:ea typeface="IBM Plex Sans"/>
                <a:cs typeface="IBM Plex Sans"/>
                <a:sym typeface="IBM Plex Sans"/>
              </a:rPr>
              <a:t>7</a:t>
            </a:r>
            <a:r>
              <a:rPr lang="en-US" sz="995" spc="0">
                <a:solidFill>
                  <a:srgbClr val="000000"/>
                </a:solidFill>
                <a:latin typeface="IBM Plex Sans"/>
                <a:ea typeface="IBM Plex Sans"/>
                <a:cs typeface="IBM Plex Sans"/>
                <a:sym typeface="IBM Plex Sans"/>
                <a:hlinkClick r:id="rId5" action="ppaction://hlinksldjump"/>
              </a:rPr>
              <a:t> </a:t>
            </a:r>
            <a:r>
              <a:rPr lang="en-US" sz="995" spc="0">
                <a:solidFill>
                  <a:srgbClr val="000000"/>
                </a:solidFill>
                <a:latin typeface="IBM Plex Sans"/>
                <a:ea typeface="IBM Plex Sans"/>
                <a:cs typeface="IBM Plex Sans"/>
                <a:sym typeface="IBM Plex Sans"/>
              </a:rPr>
              <a:t>7</a:t>
            </a:r>
          </a:p>
          <a:p>
            <a:pPr algn="just">
              <a:lnSpc>
                <a:spcPts val="1225"/>
              </a:lnSpc>
            </a:pPr>
            <a:r>
              <a:rPr lang="en-US" sz="995" spc="0">
                <a:solidFill>
                  <a:srgbClr val="000000"/>
                </a:solidFill>
                <a:latin typeface="IBM Plex Sans"/>
                <a:ea typeface="IBM Plex Sans"/>
                <a:cs typeface="IBM Plex Sans"/>
                <a:sym typeface="IBM Plex Sans"/>
              </a:rPr>
              <a:t>8</a:t>
            </a:r>
          </a:p>
          <a:p>
            <a:pPr algn="just">
              <a:lnSpc>
                <a:spcPts val="1225"/>
              </a:lnSpc>
            </a:pPr>
            <a:r>
              <a:rPr lang="en-US" sz="996" spc="0">
                <a:solidFill>
                  <a:srgbClr val="000000"/>
                </a:solidFill>
                <a:latin typeface="IBM Plex Sans"/>
                <a:ea typeface="IBM Plex Sans"/>
                <a:cs typeface="IBM Plex Sans"/>
                <a:sym typeface="IBM Plex Sans"/>
                <a:hlinkClick r:id="rId7" action="ppaction://hlinksldjump"/>
              </a:rPr>
              <a:t>8</a:t>
            </a:r>
          </a:p>
          <a:p>
            <a:pPr algn="just">
              <a:lnSpc>
                <a:spcPts val="1225"/>
              </a:lnSpc>
            </a:pPr>
            <a:r>
              <a:rPr lang="en-US" sz="995">
                <a:solidFill>
                  <a:srgbClr val="000000"/>
                </a:solidFill>
                <a:latin typeface="IBM Plex Sans"/>
                <a:ea typeface="IBM Plex Sans"/>
                <a:cs typeface="IBM Plex Sans"/>
                <a:sym typeface="IBM Plex Sans"/>
              </a:rPr>
              <a:t>9</a:t>
            </a:r>
          </a:p>
          <a:p>
            <a:pPr algn="just">
              <a:lnSpc>
                <a:spcPts val="1225"/>
              </a:lnSpc>
            </a:pPr>
            <a:r>
              <a:rPr lang="en-US" sz="996">
                <a:solidFill>
                  <a:srgbClr val="000000"/>
                </a:solidFill>
                <a:latin typeface="IBM Plex Sans"/>
                <a:ea typeface="IBM Plex Sans"/>
                <a:cs typeface="IBM Plex Sans"/>
                <a:sym typeface="IBM Plex Sans"/>
              </a:rPr>
              <a:t>10</a:t>
            </a:r>
          </a:p>
        </p:txBody>
      </p:sp>
      <p:sp>
        <p:nvSpPr>
          <p:cNvPr name="TextBox 11" id="11"/>
          <p:cNvSpPr txBox="true"/>
          <p:nvPr/>
        </p:nvSpPr>
        <p:spPr>
          <a:xfrm rot="0">
            <a:off x="6723802" y="4427972"/>
            <a:ext cx="271358" cy="4396529"/>
          </a:xfrm>
          <a:prstGeom prst="rect">
            <a:avLst/>
          </a:prstGeom>
        </p:spPr>
        <p:txBody>
          <a:bodyPr anchor="t" rtlCol="false" tIns="0" lIns="0" bIns="0" rIns="0">
            <a:spAutoFit/>
          </a:bodyPr>
          <a:lstStyle/>
          <a:p>
            <a:pPr algn="just">
              <a:lnSpc>
                <a:spcPts val="1313"/>
              </a:lnSpc>
            </a:pPr>
            <a:r>
              <a:rPr lang="en-US" b="true" sz="996" spc="0">
                <a:solidFill>
                  <a:srgbClr val="000000"/>
                </a:solidFill>
                <a:latin typeface="IBM Plex Sans Condensed Bold"/>
                <a:ea typeface="IBM Plex Sans Condensed Bold"/>
                <a:cs typeface="IBM Plex Sans Condensed Bold"/>
                <a:sym typeface="IBM Plex Sans Condensed Bold"/>
                <a:hlinkClick r:id="rId8" action="ppaction://hlinksldjump"/>
              </a:rPr>
              <a:t>11 </a:t>
            </a:r>
            <a:r>
              <a:rPr lang="en-US" sz="996" spc="0">
                <a:solidFill>
                  <a:srgbClr val="000000"/>
                </a:solidFill>
                <a:latin typeface="IBM Plex Sans Condensed"/>
                <a:ea typeface="IBM Plex Sans Condensed"/>
                <a:cs typeface="IBM Plex Sans Condensed"/>
                <a:sym typeface="IBM Plex Sans Condensed"/>
                <a:hlinkClick r:id="rId8" action="ppaction://hlinksldjump"/>
              </a:rPr>
              <a:t>11 </a:t>
            </a:r>
            <a:r>
              <a:rPr lang="en-US" sz="996" spc="0">
                <a:solidFill>
                  <a:srgbClr val="000000"/>
                </a:solidFill>
                <a:latin typeface="IBM Plex Sans Condensed"/>
                <a:ea typeface="IBM Plex Sans Condensed"/>
                <a:cs typeface="IBM Plex Sans Condensed"/>
                <a:sym typeface="IBM Plex Sans Condensed"/>
                <a:hlinkClick r:id="rId9" action="ppaction://hlinksldjump"/>
              </a:rPr>
              <a:t>12 </a:t>
            </a:r>
            <a:r>
              <a:rPr lang="en-US" sz="996" spc="0">
                <a:solidFill>
                  <a:srgbClr val="000000"/>
                </a:solidFill>
                <a:latin typeface="IBM Plex Sans Condensed"/>
                <a:ea typeface="IBM Plex Sans Condensed"/>
                <a:cs typeface="IBM Plex Sans Condensed"/>
                <a:sym typeface="IBM Plex Sans Condensed"/>
                <a:hlinkClick r:id="rId10" action="ppaction://hlinksldjump"/>
              </a:rPr>
              <a:t>20</a:t>
            </a:r>
          </a:p>
          <a:p>
            <a:pPr algn="just" rtl="true">
              <a:lnSpc>
                <a:spcPts val="618"/>
              </a:lnSpc>
            </a:pPr>
          </a:p>
          <a:p>
            <a:pPr algn="l">
              <a:lnSpc>
                <a:spcPts val="2490"/>
              </a:lnSpc>
            </a:pPr>
            <a:r>
              <a:rPr lang="en-US" b="true" sz="996" spc="0">
                <a:solidFill>
                  <a:srgbClr val="000000"/>
                </a:solidFill>
                <a:latin typeface="IBM Plex Sans Condensed Bold"/>
                <a:ea typeface="IBM Plex Sans Condensed Bold"/>
                <a:cs typeface="IBM Plex Sans Condensed Bold"/>
                <a:sym typeface="IBM Plex Sans Condensed Bold"/>
                <a:hlinkClick r:id="rId11" action="ppaction://hlinksldjump"/>
              </a:rPr>
              <a:t>22</a:t>
            </a:r>
          </a:p>
          <a:p>
            <a:pPr algn="l">
              <a:lnSpc>
                <a:spcPts val="498"/>
              </a:lnSpc>
            </a:pPr>
            <a:r>
              <a:rPr lang="en-US" sz="996" spc="0">
                <a:solidFill>
                  <a:srgbClr val="000000"/>
                </a:solidFill>
                <a:latin typeface="IBM Plex Sans Condensed"/>
                <a:ea typeface="IBM Plex Sans Condensed"/>
                <a:cs typeface="IBM Plex Sans Condensed"/>
                <a:sym typeface="IBM Plex Sans Condensed"/>
                <a:hlinkClick r:id="rId11" action="ppaction://hlinksldjump"/>
              </a:rPr>
              <a:t>22</a:t>
            </a:r>
          </a:p>
          <a:p>
            <a:pPr algn="l">
              <a:lnSpc>
                <a:spcPts val="2142"/>
              </a:lnSpc>
            </a:pPr>
            <a:r>
              <a:rPr lang="en-US" sz="996" spc="0">
                <a:solidFill>
                  <a:srgbClr val="000000"/>
                </a:solidFill>
                <a:latin typeface="IBM Plex Sans Condensed"/>
                <a:ea typeface="IBM Plex Sans Condensed"/>
                <a:cs typeface="IBM Plex Sans Condensed"/>
                <a:sym typeface="IBM Plex Sans Condensed"/>
                <a:hlinkClick r:id="rId12" action="ppaction://hlinksldjump"/>
              </a:rPr>
              <a:t>25</a:t>
            </a:r>
          </a:p>
          <a:p>
            <a:pPr algn="l">
              <a:lnSpc>
                <a:spcPts val="498"/>
              </a:lnSpc>
            </a:pPr>
            <a:r>
              <a:rPr lang="en-US" sz="996" spc="0">
                <a:solidFill>
                  <a:srgbClr val="000000"/>
                </a:solidFill>
                <a:latin typeface="IBM Plex Sans Condensed"/>
                <a:ea typeface="IBM Plex Sans Condensed"/>
                <a:cs typeface="IBM Plex Sans Condensed"/>
                <a:sym typeface="IBM Plex Sans Condensed"/>
                <a:hlinkClick r:id="rId13" action="ppaction://hlinksldjump"/>
              </a:rPr>
              <a:t>26</a:t>
            </a:r>
          </a:p>
          <a:p>
            <a:pPr algn="l">
              <a:lnSpc>
                <a:spcPts val="2142"/>
              </a:lnSpc>
            </a:pPr>
            <a:r>
              <a:rPr lang="en-US" sz="996" spc="0">
                <a:solidFill>
                  <a:srgbClr val="000000"/>
                </a:solidFill>
                <a:latin typeface="IBM Plex Sans Condensed"/>
                <a:ea typeface="IBM Plex Sans Condensed"/>
                <a:cs typeface="IBM Plex Sans Condensed"/>
                <a:sym typeface="IBM Plex Sans Condensed"/>
                <a:hlinkClick r:id="rId13" action="ppaction://hlinksldjump"/>
              </a:rPr>
              <a:t>26</a:t>
            </a:r>
          </a:p>
          <a:p>
            <a:pPr algn="l">
              <a:lnSpc>
                <a:spcPts val="498"/>
              </a:lnSpc>
            </a:pPr>
            <a:r>
              <a:rPr lang="en-US" sz="996" spc="0">
                <a:solidFill>
                  <a:srgbClr val="000000"/>
                </a:solidFill>
                <a:latin typeface="IBM Plex Sans Condensed"/>
                <a:ea typeface="IBM Plex Sans Condensed"/>
                <a:cs typeface="IBM Plex Sans Condensed"/>
                <a:sym typeface="IBM Plex Sans Condensed"/>
                <a:hlinkClick r:id="rId14" action="ppaction://hlinksldjump"/>
              </a:rPr>
              <a:t>27</a:t>
            </a:r>
          </a:p>
          <a:p>
            <a:pPr algn="l" rtl="true">
              <a:lnSpc>
                <a:spcPts val="515"/>
              </a:lnSpc>
            </a:pPr>
          </a:p>
          <a:p>
            <a:pPr algn="l">
              <a:lnSpc>
                <a:spcPts val="2490"/>
              </a:lnSpc>
            </a:pPr>
            <a:r>
              <a:rPr lang="en-US" b="true" sz="996" spc="0">
                <a:solidFill>
                  <a:srgbClr val="000000"/>
                </a:solidFill>
                <a:latin typeface="IBM Plex Sans Condensed Bold"/>
                <a:ea typeface="IBM Plex Sans Condensed Bold"/>
                <a:cs typeface="IBM Plex Sans Condensed Bold"/>
                <a:sym typeface="IBM Plex Sans Condensed Bold"/>
                <a:hlinkClick r:id="rId15" action="ppaction://hlinksldjump"/>
              </a:rPr>
              <a:t>32</a:t>
            </a:r>
          </a:p>
          <a:p>
            <a:pPr algn="l">
              <a:lnSpc>
                <a:spcPts val="498"/>
              </a:lnSpc>
            </a:pPr>
            <a:r>
              <a:rPr lang="en-US" sz="996" spc="0">
                <a:solidFill>
                  <a:srgbClr val="000000"/>
                </a:solidFill>
                <a:latin typeface="IBM Plex Sans Condensed"/>
                <a:ea typeface="IBM Plex Sans Condensed"/>
                <a:cs typeface="IBM Plex Sans Condensed"/>
                <a:sym typeface="IBM Plex Sans Condensed"/>
                <a:hlinkClick r:id="rId15" action="ppaction://hlinksldjump"/>
              </a:rPr>
              <a:t>32</a:t>
            </a:r>
          </a:p>
          <a:p>
            <a:pPr algn="l">
              <a:lnSpc>
                <a:spcPts val="2142"/>
              </a:lnSpc>
            </a:pPr>
            <a:r>
              <a:rPr lang="en-US" sz="996" spc="0">
                <a:solidFill>
                  <a:srgbClr val="000000"/>
                </a:solidFill>
                <a:latin typeface="IBM Plex Sans Condensed"/>
                <a:ea typeface="IBM Plex Sans Condensed"/>
                <a:cs typeface="IBM Plex Sans Condensed"/>
                <a:sym typeface="IBM Plex Sans Condensed"/>
                <a:hlinkClick r:id="rId16" action="ppaction://hlinksldjump"/>
              </a:rPr>
              <a:t>35</a:t>
            </a:r>
          </a:p>
          <a:p>
            <a:pPr algn="l">
              <a:lnSpc>
                <a:spcPts val="2490"/>
              </a:lnSpc>
            </a:pPr>
            <a:r>
              <a:rPr lang="en-US" b="true" sz="996" spc="0">
                <a:solidFill>
                  <a:srgbClr val="000000"/>
                </a:solidFill>
                <a:latin typeface="IBM Plex Sans Condensed Bold"/>
                <a:ea typeface="IBM Plex Sans Condensed Bold"/>
                <a:cs typeface="IBM Plex Sans Condensed Bold"/>
                <a:sym typeface="IBM Plex Sans Condensed Bold"/>
                <a:hlinkClick r:id="rId17" action="ppaction://hlinksldjump"/>
              </a:rPr>
              <a:t>40</a:t>
            </a:r>
          </a:p>
          <a:p>
            <a:pPr algn="l">
              <a:lnSpc>
                <a:spcPts val="498"/>
              </a:lnSpc>
            </a:pPr>
            <a:r>
              <a:rPr lang="en-US" sz="996" spc="0">
                <a:solidFill>
                  <a:srgbClr val="000000"/>
                </a:solidFill>
                <a:latin typeface="IBM Plex Sans Condensed"/>
                <a:ea typeface="IBM Plex Sans Condensed"/>
                <a:cs typeface="IBM Plex Sans Condensed"/>
                <a:sym typeface="IBM Plex Sans Condensed"/>
                <a:hlinkClick r:id="rId17" action="ppaction://hlinksldjump"/>
              </a:rPr>
              <a:t>40</a:t>
            </a:r>
          </a:p>
          <a:p>
            <a:pPr algn="l">
              <a:lnSpc>
                <a:spcPts val="2142"/>
              </a:lnSpc>
            </a:pPr>
            <a:r>
              <a:rPr lang="en-US" sz="996" spc="0">
                <a:solidFill>
                  <a:srgbClr val="000000"/>
                </a:solidFill>
                <a:latin typeface="IBM Plex Sans Condensed"/>
                <a:ea typeface="IBM Plex Sans Condensed"/>
                <a:cs typeface="IBM Plex Sans Condensed"/>
                <a:sym typeface="IBM Plex Sans Condensed"/>
                <a:hlinkClick r:id="rId18" action="ppaction://hlinksldjump"/>
              </a:rPr>
              <a:t>42</a:t>
            </a:r>
          </a:p>
          <a:p>
            <a:pPr algn="l">
              <a:lnSpc>
                <a:spcPts val="498"/>
              </a:lnSpc>
            </a:pPr>
            <a:r>
              <a:rPr lang="en-US" sz="996" spc="0">
                <a:solidFill>
                  <a:srgbClr val="000000"/>
                </a:solidFill>
                <a:latin typeface="IBM Plex Sans Condensed"/>
                <a:ea typeface="IBM Plex Sans Condensed"/>
                <a:cs typeface="IBM Plex Sans Condensed"/>
                <a:sym typeface="IBM Plex Sans Condensed"/>
                <a:hlinkClick r:id="rId19" action="ppaction://hlinksldjump"/>
              </a:rPr>
              <a:t>43</a:t>
            </a:r>
          </a:p>
          <a:p>
            <a:pPr algn="l" rtl="true">
              <a:lnSpc>
                <a:spcPts val="527"/>
              </a:lnSpc>
            </a:pPr>
          </a:p>
          <a:p>
            <a:pPr algn="l">
              <a:lnSpc>
                <a:spcPts val="2490"/>
              </a:lnSpc>
            </a:pPr>
            <a:r>
              <a:rPr lang="en-US" b="true" sz="996" spc="0">
                <a:solidFill>
                  <a:srgbClr val="000000"/>
                </a:solidFill>
                <a:latin typeface="IBM Plex Sans Condensed Bold"/>
                <a:ea typeface="IBM Plex Sans Condensed Bold"/>
                <a:cs typeface="IBM Plex Sans Condensed Bold"/>
                <a:sym typeface="IBM Plex Sans Condensed Bold"/>
                <a:hlinkClick r:id="rId20" action="ppaction://hlinksldjump"/>
              </a:rPr>
              <a:t>45</a:t>
            </a:r>
          </a:p>
          <a:p>
            <a:pPr algn="l">
              <a:lnSpc>
                <a:spcPts val="498"/>
              </a:lnSpc>
            </a:pPr>
            <a:r>
              <a:rPr lang="en-US" sz="996" spc="0">
                <a:solidFill>
                  <a:srgbClr val="000000"/>
                </a:solidFill>
                <a:latin typeface="IBM Plex Sans Condensed"/>
                <a:ea typeface="IBM Plex Sans Condensed"/>
                <a:cs typeface="IBM Plex Sans Condensed"/>
                <a:sym typeface="IBM Plex Sans Condensed"/>
                <a:hlinkClick r:id="rId20" action="ppaction://hlinksldjump"/>
              </a:rPr>
              <a:t>45</a:t>
            </a:r>
          </a:p>
          <a:p>
            <a:pPr algn="l">
              <a:lnSpc>
                <a:spcPts val="2118"/>
              </a:lnSpc>
            </a:pPr>
            <a:r>
              <a:rPr lang="en-US" sz="996" spc="0">
                <a:solidFill>
                  <a:srgbClr val="000000"/>
                </a:solidFill>
                <a:latin typeface="IBM Plex Sans Condensed"/>
                <a:ea typeface="IBM Plex Sans Condensed"/>
                <a:cs typeface="IBM Plex Sans Condensed"/>
                <a:sym typeface="IBM Plex Sans Condensed"/>
                <a:hlinkClick r:id="rId21" action="ppaction://hlinksldjump"/>
              </a:rPr>
              <a:t>46</a:t>
            </a:r>
          </a:p>
          <a:p>
            <a:pPr algn="l">
              <a:lnSpc>
                <a:spcPts val="521"/>
              </a:lnSpc>
            </a:pPr>
            <a:r>
              <a:rPr lang="en-US" sz="996" spc="0">
                <a:solidFill>
                  <a:srgbClr val="000000"/>
                </a:solidFill>
                <a:latin typeface="IBM Plex Sans Condensed"/>
                <a:ea typeface="IBM Plex Sans Condensed"/>
                <a:cs typeface="IBM Plex Sans Condensed"/>
                <a:sym typeface="IBM Plex Sans Condensed"/>
                <a:hlinkClick r:id="rId21" action="ppaction://hlinksldjump"/>
              </a:rPr>
              <a:t>46</a:t>
            </a:r>
          </a:p>
          <a:p>
            <a:pPr algn="l">
              <a:lnSpc>
                <a:spcPts val="2118"/>
              </a:lnSpc>
            </a:pPr>
            <a:r>
              <a:rPr lang="en-US" sz="996" spc="0">
                <a:solidFill>
                  <a:srgbClr val="000000"/>
                </a:solidFill>
                <a:latin typeface="IBM Plex Sans Condensed"/>
                <a:ea typeface="IBM Plex Sans Condensed"/>
                <a:cs typeface="IBM Plex Sans Condensed"/>
                <a:sym typeface="IBM Plex Sans Condensed"/>
                <a:hlinkClick r:id="rId22" action="ppaction://hlinksldjump"/>
              </a:rPr>
              <a:t>47</a:t>
            </a:r>
          </a:p>
          <a:p>
            <a:pPr algn="l">
              <a:lnSpc>
                <a:spcPts val="2490"/>
              </a:lnSpc>
            </a:pPr>
            <a:r>
              <a:rPr lang="en-US" b="true" sz="996" spc="0">
                <a:solidFill>
                  <a:srgbClr val="000000"/>
                </a:solidFill>
                <a:latin typeface="IBM Plex Sans Condensed Bold"/>
                <a:ea typeface="IBM Plex Sans Condensed Bold"/>
                <a:cs typeface="IBM Plex Sans Condensed Bold"/>
                <a:sym typeface="IBM Plex Sans Condensed Bold"/>
                <a:hlinkClick r:id="rId22" action="ppaction://hlinksldjump"/>
              </a:rPr>
              <a:t>47</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7546848" y="9792167"/>
            <a:ext cx="101794"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2 </a:t>
            </a:r>
          </a:p>
        </p:txBody>
      </p:sp>
      <p:sp>
        <p:nvSpPr>
          <p:cNvPr name="TextBox 3" id="3"/>
          <p:cNvSpPr txBox="true"/>
          <p:nvPr/>
        </p:nvSpPr>
        <p:spPr>
          <a:xfrm rot="0">
            <a:off x="914400" y="920753"/>
            <a:ext cx="1718701" cy="2157862"/>
          </a:xfrm>
          <a:prstGeom prst="rect">
            <a:avLst/>
          </a:prstGeom>
        </p:spPr>
        <p:txBody>
          <a:bodyPr anchor="t" rtlCol="false" tIns="0" lIns="0" bIns="0" rIns="0">
            <a:spAutoFit/>
          </a:bodyPr>
          <a:lstStyle/>
          <a:p>
            <a:pPr algn="l">
              <a:lnSpc>
                <a:spcPts val="1454"/>
              </a:lnSpc>
            </a:pPr>
            <a:r>
              <a:rPr lang="en-US" sz="996" spc="2">
                <a:solidFill>
                  <a:srgbClr val="000000"/>
                </a:solidFill>
                <a:latin typeface="IBM Plex Sans Condensed"/>
                <a:ea typeface="IBM Plex Sans Condensed"/>
                <a:cs typeface="IBM Plex Sans Condensed"/>
                <a:sym typeface="IBM Plex Sans Condensed"/>
                <a:hlinkClick r:id="rId2" action="ppaction://hlinksldjump"/>
              </a:rPr>
              <a:t>Moving and Lifting Safely </a:t>
            </a:r>
          </a:p>
          <a:p>
            <a:pPr algn="l">
              <a:lnSpc>
                <a:spcPts val="1454"/>
              </a:lnSpc>
            </a:pPr>
            <a:r>
              <a:rPr lang="en-US" sz="996" spc="2">
                <a:solidFill>
                  <a:srgbClr val="000000"/>
                </a:solidFill>
                <a:latin typeface="IBM Plex Sans Condensed"/>
                <a:ea typeface="IBM Plex Sans Condensed"/>
                <a:cs typeface="IBM Plex Sans Condensed"/>
                <a:sym typeface="IBM Plex Sans Condensed"/>
                <a:hlinkClick r:id="rId2" action="ppaction://hlinksldjump"/>
              </a:rPr>
              <a:t>Common Home Hazards </a:t>
            </a:r>
          </a:p>
          <a:p>
            <a:pPr algn="l">
              <a:lnSpc>
                <a:spcPts val="1454"/>
              </a:lnSpc>
            </a:pPr>
            <a:r>
              <a:rPr lang="en-US" sz="996" spc="1">
                <a:solidFill>
                  <a:srgbClr val="000000"/>
                </a:solidFill>
                <a:latin typeface="IBM Plex Sans Condensed"/>
                <a:ea typeface="IBM Plex Sans Condensed"/>
                <a:cs typeface="IBM Plex Sans Condensed"/>
                <a:sym typeface="IBM Plex Sans Condensed"/>
                <a:hlinkClick r:id="rId3" action="ppaction://hlinksldjump"/>
              </a:rPr>
              <a:t>Natural Hazards </a:t>
            </a:r>
          </a:p>
          <a:p>
            <a:pPr algn="l">
              <a:lnSpc>
                <a:spcPts val="1454"/>
              </a:lnSpc>
            </a:pPr>
            <a:r>
              <a:rPr lang="en-US" sz="996" spc="2">
                <a:solidFill>
                  <a:srgbClr val="000000"/>
                </a:solidFill>
                <a:latin typeface="IBM Plex Sans Condensed"/>
                <a:ea typeface="IBM Plex Sans Condensed"/>
                <a:cs typeface="IBM Plex Sans Condensed"/>
                <a:sym typeface="IBM Plex Sans Condensed"/>
                <a:hlinkClick r:id="rId4" action="ppaction://hlinksldjump"/>
              </a:rPr>
              <a:t>Demolition </a:t>
            </a:r>
          </a:p>
          <a:p>
            <a:pPr algn="l">
              <a:lnSpc>
                <a:spcPts val="1454"/>
              </a:lnSpc>
            </a:pPr>
            <a:r>
              <a:rPr lang="en-US" sz="996" spc="2">
                <a:solidFill>
                  <a:srgbClr val="000000"/>
                </a:solidFill>
                <a:latin typeface="IBM Plex Sans Condensed"/>
                <a:ea typeface="IBM Plex Sans Condensed"/>
                <a:cs typeface="IBM Plex Sans Condensed"/>
                <a:sym typeface="IBM Plex Sans Condensed"/>
                <a:hlinkClick r:id="rId4" action="ppaction://hlinksldjump"/>
              </a:rPr>
              <a:t>Construction Sites </a:t>
            </a:r>
          </a:p>
          <a:p>
            <a:pPr algn="l">
              <a:lnSpc>
                <a:spcPts val="1454"/>
              </a:lnSpc>
            </a:pPr>
            <a:r>
              <a:rPr lang="en-US" sz="996" spc="2">
                <a:solidFill>
                  <a:srgbClr val="000000"/>
                </a:solidFill>
                <a:latin typeface="IBM Plex Sans Condensed"/>
                <a:ea typeface="IBM Plex Sans Condensed"/>
                <a:cs typeface="IBM Plex Sans Condensed"/>
                <a:sym typeface="IBM Plex Sans Condensed"/>
                <a:hlinkClick r:id="rId4" action="ppaction://hlinksldjump"/>
              </a:rPr>
              <a:t>Sanitation </a:t>
            </a:r>
          </a:p>
          <a:p>
            <a:pPr algn="l">
              <a:lnSpc>
                <a:spcPts val="1454"/>
              </a:lnSpc>
            </a:pPr>
            <a:r>
              <a:rPr lang="en-US" sz="996" spc="2">
                <a:solidFill>
                  <a:srgbClr val="000000"/>
                </a:solidFill>
                <a:latin typeface="IBM Plex Sans Condensed"/>
                <a:ea typeface="IBM Plex Sans Condensed"/>
                <a:cs typeface="IBM Plex Sans Condensed"/>
                <a:sym typeface="IBM Plex Sans Condensed"/>
                <a:hlinkClick r:id="rId5" action="ppaction://hlinksldjump"/>
              </a:rPr>
              <a:t>Dangerous or Violent People </a:t>
            </a:r>
          </a:p>
          <a:p>
            <a:pPr algn="r" rtl="true">
              <a:lnSpc>
                <a:spcPts val="1454"/>
              </a:lnSpc>
            </a:pPr>
          </a:p>
          <a:p>
            <a:pPr algn="l">
              <a:lnSpc>
                <a:spcPts val="1454"/>
              </a:lnSpc>
            </a:pPr>
            <a:r>
              <a:rPr lang="en-US" b="true" sz="996" spc="2">
                <a:solidFill>
                  <a:srgbClr val="000000"/>
                </a:solidFill>
                <a:latin typeface="IBM Plex Sans Condensed Bold"/>
                <a:ea typeface="IBM Plex Sans Condensed Bold"/>
                <a:cs typeface="IBM Plex Sans Condensed Bold"/>
                <a:sym typeface="IBM Plex Sans Condensed Bold"/>
                <a:hlinkClick r:id="rId6" action="ppaction://hlinksldjump"/>
              </a:rPr>
              <a:t>Truck Operation </a:t>
            </a:r>
          </a:p>
          <a:p>
            <a:pPr algn="l">
              <a:lnSpc>
                <a:spcPts val="1454"/>
              </a:lnSpc>
            </a:pPr>
            <a:r>
              <a:rPr lang="en-US" sz="996" spc="2">
                <a:solidFill>
                  <a:srgbClr val="000000"/>
                </a:solidFill>
                <a:latin typeface="IBM Plex Sans Condensed"/>
                <a:ea typeface="IBM Plex Sans Condensed"/>
                <a:cs typeface="IBM Plex Sans Condensed"/>
                <a:sym typeface="IBM Plex Sans Condensed"/>
                <a:hlinkClick r:id="rId7" action="ppaction://hlinksldjump"/>
              </a:rPr>
              <a:t>Landfills and Transfer Stations </a:t>
            </a:r>
          </a:p>
          <a:p>
            <a:pPr algn="l">
              <a:lnSpc>
                <a:spcPts val="1454"/>
              </a:lnSpc>
            </a:pPr>
            <a:r>
              <a:rPr lang="en-US" sz="996" spc="3">
                <a:solidFill>
                  <a:srgbClr val="000000"/>
                </a:solidFill>
                <a:latin typeface="IBM Plex Sans Condensed"/>
                <a:ea typeface="IBM Plex Sans Condensed"/>
                <a:cs typeface="IBM Plex Sans Condensed"/>
                <a:sym typeface="IBM Plex Sans Condensed"/>
                <a:hlinkClick r:id="rId8" action="ppaction://hlinksldjump"/>
              </a:rPr>
              <a:t>Team Members </a:t>
            </a:r>
          </a:p>
          <a:p>
            <a:pPr algn="l">
              <a:lnSpc>
                <a:spcPts val="1454"/>
              </a:lnSpc>
            </a:pPr>
            <a:r>
              <a:rPr lang="en-US" sz="996" spc="2">
                <a:solidFill>
                  <a:srgbClr val="000000"/>
                </a:solidFill>
                <a:latin typeface="IBM Plex Sans Condensed"/>
                <a:ea typeface="IBM Plex Sans Condensed"/>
                <a:cs typeface="IBM Plex Sans Condensed"/>
                <a:sym typeface="IBM Plex Sans Condensed"/>
                <a:hlinkClick r:id="rId9" action="ppaction://hlinksldjump"/>
              </a:rPr>
              <a:t>Trucks and Equipment </a:t>
            </a:r>
          </a:p>
        </p:txBody>
      </p:sp>
      <p:sp>
        <p:nvSpPr>
          <p:cNvPr name="TextBox 4" id="4"/>
          <p:cNvSpPr txBox="true"/>
          <p:nvPr/>
        </p:nvSpPr>
        <p:spPr>
          <a:xfrm rot="0">
            <a:off x="914400" y="3499475"/>
            <a:ext cx="5437080" cy="5596387"/>
          </a:xfrm>
          <a:prstGeom prst="rect">
            <a:avLst/>
          </a:prstGeom>
        </p:spPr>
        <p:txBody>
          <a:bodyPr anchor="t" rtlCol="false" tIns="0" lIns="0" bIns="0" rIns="0">
            <a:spAutoFit/>
          </a:bodyPr>
          <a:lstStyle/>
          <a:p>
            <a:pPr algn="l">
              <a:lnSpc>
                <a:spcPts val="1454"/>
              </a:lnSpc>
            </a:pPr>
            <a:r>
              <a:rPr lang="en-US" b="true" sz="996" spc="2">
                <a:solidFill>
                  <a:srgbClr val="000000"/>
                </a:solidFill>
                <a:latin typeface="IBM Plex Sans Condensed Bold"/>
                <a:ea typeface="IBM Plex Sans Condensed Bold"/>
                <a:cs typeface="IBM Plex Sans Condensed Bold"/>
                <a:sym typeface="IBM Plex Sans Condensed Bold"/>
                <a:hlinkClick r:id="rId10" action="ppaction://hlinksldjump"/>
              </a:rPr>
              <a:t>Phones and Booking </a:t>
            </a:r>
          </a:p>
          <a:p>
            <a:pPr algn="l">
              <a:lnSpc>
                <a:spcPts val="1454"/>
              </a:lnSpc>
            </a:pPr>
            <a:r>
              <a:rPr lang="en-US" sz="996" spc="1">
                <a:solidFill>
                  <a:srgbClr val="000000"/>
                </a:solidFill>
                <a:latin typeface="IBM Plex Sans Condensed"/>
                <a:ea typeface="IBM Plex Sans Condensed"/>
                <a:cs typeface="IBM Plex Sans Condensed"/>
                <a:sym typeface="IBM Plex Sans Condensed"/>
                <a:hlinkClick r:id="rId10" action="ppaction://hlinksldjump"/>
              </a:rPr>
              <a:t>Procedures </a:t>
            </a:r>
          </a:p>
          <a:p>
            <a:pPr algn="l">
              <a:lnSpc>
                <a:spcPts val="1454"/>
              </a:lnSpc>
            </a:pPr>
            <a:r>
              <a:rPr lang="en-US" sz="996" spc="2">
                <a:solidFill>
                  <a:srgbClr val="000000"/>
                </a:solidFill>
                <a:latin typeface="IBM Plex Sans Condensed"/>
                <a:ea typeface="IBM Plex Sans Condensed"/>
                <a:cs typeface="IBM Plex Sans Condensed"/>
                <a:sym typeface="IBM Plex Sans Condensed"/>
                <a:hlinkClick r:id="rId11" action="ppaction://hlinksldjump"/>
              </a:rPr>
              <a:t>***All phone training is done through our virtual training system, Trainual. Please refer to it for phone </a:t>
            </a:r>
          </a:p>
          <a:p>
            <a:pPr algn="l">
              <a:lnSpc>
                <a:spcPts val="1454"/>
              </a:lnSpc>
            </a:pPr>
            <a:r>
              <a:rPr lang="en-US" sz="996" spc="2">
                <a:solidFill>
                  <a:srgbClr val="000000"/>
                </a:solidFill>
                <a:latin typeface="IBM Plex Sans Condensed"/>
                <a:ea typeface="IBM Plex Sans Condensed"/>
                <a:cs typeface="IBM Plex Sans Condensed"/>
                <a:sym typeface="IBM Plex Sans Condensed"/>
                <a:hlinkClick r:id="rId11" action="ppaction://hlinksldjump"/>
              </a:rPr>
              <a:t>training.*** </a:t>
            </a:r>
          </a:p>
          <a:p>
            <a:pPr algn="r" rtl="true">
              <a:lnSpc>
                <a:spcPts val="1454"/>
              </a:lnSpc>
            </a:pPr>
          </a:p>
          <a:p>
            <a:pPr algn="l">
              <a:lnSpc>
                <a:spcPts val="1454"/>
              </a:lnSpc>
            </a:pPr>
            <a:r>
              <a:rPr lang="en-US" b="true" sz="996" spc="2">
                <a:solidFill>
                  <a:srgbClr val="000000"/>
                </a:solidFill>
                <a:latin typeface="IBM Plex Sans Condensed Bold"/>
                <a:ea typeface="IBM Plex Sans Condensed Bold"/>
                <a:cs typeface="IBM Plex Sans Condensed Bold"/>
                <a:sym typeface="IBM Plex Sans Condensed Bold"/>
                <a:hlinkClick r:id="rId12" action="ppaction://hlinksldjump"/>
              </a:rPr>
              <a:t>Bookkeeping </a:t>
            </a:r>
          </a:p>
          <a:p>
            <a:pPr algn="l">
              <a:lnSpc>
                <a:spcPts val="1454"/>
              </a:lnSpc>
            </a:pPr>
            <a:r>
              <a:rPr lang="en-US" sz="996" spc="2">
                <a:solidFill>
                  <a:srgbClr val="000000"/>
                </a:solidFill>
                <a:latin typeface="IBM Plex Sans Condensed"/>
                <a:ea typeface="IBM Plex Sans Condensed"/>
                <a:cs typeface="IBM Plex Sans Condensed"/>
                <a:sym typeface="IBM Plex Sans Condensed"/>
                <a:hlinkClick r:id="rId12" action="ppaction://hlinksldjump"/>
              </a:rPr>
              <a:t>Invoicing </a:t>
            </a:r>
          </a:p>
          <a:p>
            <a:pPr algn="l">
              <a:lnSpc>
                <a:spcPts val="1454"/>
              </a:lnSpc>
            </a:pPr>
            <a:r>
              <a:rPr lang="en-US" sz="996" spc="2">
                <a:solidFill>
                  <a:srgbClr val="000000"/>
                </a:solidFill>
                <a:latin typeface="IBM Plex Sans Condensed"/>
                <a:ea typeface="IBM Plex Sans Condensed"/>
                <a:cs typeface="IBM Plex Sans Condensed"/>
                <a:sym typeface="IBM Plex Sans Condensed"/>
                <a:hlinkClick r:id="rId12" action="ppaction://hlinksldjump"/>
              </a:rPr>
              <a:t>Recording Payments </a:t>
            </a:r>
          </a:p>
          <a:p>
            <a:pPr algn="l">
              <a:lnSpc>
                <a:spcPts val="1454"/>
              </a:lnSpc>
            </a:pPr>
            <a:r>
              <a:rPr lang="en-US" sz="996" spc="2">
                <a:solidFill>
                  <a:srgbClr val="000000"/>
                </a:solidFill>
                <a:latin typeface="IBM Plex Sans Condensed"/>
                <a:ea typeface="IBM Plex Sans Condensed"/>
                <a:cs typeface="IBM Plex Sans Condensed"/>
                <a:sym typeface="IBM Plex Sans Condensed"/>
                <a:hlinkClick r:id="rId12" action="ppaction://hlinksldjump"/>
              </a:rPr>
              <a:t>Entering Bills </a:t>
            </a:r>
          </a:p>
          <a:p>
            <a:pPr algn="l">
              <a:lnSpc>
                <a:spcPts val="1454"/>
              </a:lnSpc>
            </a:pPr>
            <a:r>
              <a:rPr lang="en-US" sz="996" spc="1">
                <a:solidFill>
                  <a:srgbClr val="000000"/>
                </a:solidFill>
                <a:latin typeface="IBM Plex Sans Condensed"/>
                <a:ea typeface="IBM Plex Sans Condensed"/>
                <a:cs typeface="IBM Plex Sans Condensed"/>
                <a:sym typeface="IBM Plex Sans Condensed"/>
                <a:hlinkClick r:id="rId13" action="ppaction://hlinksldjump"/>
              </a:rPr>
              <a:t>Paying bills </a:t>
            </a:r>
          </a:p>
          <a:p>
            <a:pPr algn="l">
              <a:lnSpc>
                <a:spcPts val="1454"/>
              </a:lnSpc>
            </a:pPr>
            <a:r>
              <a:rPr lang="en-US" sz="996" spc="2">
                <a:solidFill>
                  <a:srgbClr val="000000"/>
                </a:solidFill>
                <a:latin typeface="IBM Plex Sans Condensed"/>
                <a:ea typeface="IBM Plex Sans Condensed"/>
                <a:cs typeface="IBM Plex Sans Condensed"/>
                <a:sym typeface="IBM Plex Sans Condensed"/>
                <a:hlinkClick r:id="rId13" action="ppaction://hlinksldjump"/>
              </a:rPr>
              <a:t>Reconciling Bank Accounts </a:t>
            </a:r>
          </a:p>
          <a:p>
            <a:pPr algn="l">
              <a:lnSpc>
                <a:spcPts val="1454"/>
              </a:lnSpc>
            </a:pPr>
            <a:r>
              <a:rPr lang="en-US" sz="996" spc="2">
                <a:solidFill>
                  <a:srgbClr val="000000"/>
                </a:solidFill>
                <a:latin typeface="IBM Plex Sans Condensed"/>
                <a:ea typeface="IBM Plex Sans Condensed"/>
                <a:cs typeface="IBM Plex Sans Condensed"/>
                <a:sym typeface="IBM Plex Sans Condensed"/>
                <a:hlinkClick r:id="rId13" action="ppaction://hlinksldjump"/>
              </a:rPr>
              <a:t>Accounts Receivable </a:t>
            </a:r>
          </a:p>
          <a:p>
            <a:pPr algn="l">
              <a:lnSpc>
                <a:spcPts val="1454"/>
              </a:lnSpc>
            </a:pPr>
            <a:r>
              <a:rPr lang="en-US" sz="996" spc="2">
                <a:solidFill>
                  <a:srgbClr val="000000"/>
                </a:solidFill>
                <a:latin typeface="IBM Plex Sans Condensed"/>
                <a:ea typeface="IBM Plex Sans Condensed"/>
                <a:cs typeface="IBM Plex Sans Condensed"/>
                <a:sym typeface="IBM Plex Sans Condensed"/>
                <a:hlinkClick r:id="rId14" action="ppaction://hlinksldjump"/>
              </a:rPr>
              <a:t>Financial Reports </a:t>
            </a:r>
          </a:p>
          <a:p>
            <a:pPr algn="l">
              <a:lnSpc>
                <a:spcPts val="1454"/>
              </a:lnSpc>
            </a:pPr>
            <a:r>
              <a:rPr lang="en-US" sz="996" spc="2">
                <a:solidFill>
                  <a:srgbClr val="000000"/>
                </a:solidFill>
                <a:latin typeface="IBM Plex Sans Condensed"/>
                <a:ea typeface="IBM Plex Sans Condensed"/>
                <a:cs typeface="IBM Plex Sans Condensed"/>
                <a:sym typeface="IBM Plex Sans Condensed"/>
                <a:hlinkClick r:id="rId15" action="ppaction://hlinksldjump"/>
              </a:rPr>
              <a:t>Typical Junk Removal Chart of Accounts </a:t>
            </a:r>
          </a:p>
          <a:p>
            <a:pPr algn="l">
              <a:lnSpc>
                <a:spcPts val="1454"/>
              </a:lnSpc>
            </a:pPr>
            <a:r>
              <a:rPr lang="en-US" b="true" sz="996" spc="2">
                <a:solidFill>
                  <a:srgbClr val="000000"/>
                </a:solidFill>
                <a:latin typeface="IBM Plex Sans Condensed Bold"/>
                <a:ea typeface="IBM Plex Sans Condensed Bold"/>
                <a:cs typeface="IBM Plex Sans Condensed Bold"/>
                <a:sym typeface="IBM Plex Sans Condensed Bold"/>
                <a:hlinkClick r:id="rId16" action="ppaction://hlinksldjump"/>
              </a:rPr>
              <a:t>Human Resources </a:t>
            </a:r>
          </a:p>
          <a:p>
            <a:pPr algn="l">
              <a:lnSpc>
                <a:spcPts val="1454"/>
              </a:lnSpc>
            </a:pPr>
            <a:r>
              <a:rPr lang="en-US" sz="996" spc="1">
                <a:solidFill>
                  <a:srgbClr val="000000"/>
                </a:solidFill>
                <a:latin typeface="IBM Plex Sans Condensed"/>
                <a:ea typeface="IBM Plex Sans Condensed"/>
                <a:cs typeface="IBM Plex Sans Condensed"/>
                <a:sym typeface="IBM Plex Sans Condensed"/>
                <a:hlinkClick r:id="rId16" action="ppaction://hlinksldjump"/>
              </a:rPr>
              <a:t>Hiring </a:t>
            </a:r>
          </a:p>
          <a:p>
            <a:pPr algn="l">
              <a:lnSpc>
                <a:spcPts val="1454"/>
              </a:lnSpc>
            </a:pPr>
            <a:r>
              <a:rPr lang="en-US" sz="996" spc="3">
                <a:solidFill>
                  <a:srgbClr val="000000"/>
                </a:solidFill>
                <a:latin typeface="IBM Plex Sans Condensed"/>
                <a:ea typeface="IBM Plex Sans Condensed"/>
                <a:cs typeface="IBM Plex Sans Condensed"/>
                <a:sym typeface="IBM Plex Sans Condensed"/>
                <a:hlinkClick r:id="rId17" action="ppaction://hlinksldjump"/>
              </a:rPr>
              <a:t>Onboarding </a:t>
            </a:r>
          </a:p>
          <a:p>
            <a:pPr algn="l">
              <a:lnSpc>
                <a:spcPts val="1454"/>
              </a:lnSpc>
            </a:pPr>
            <a:r>
              <a:rPr lang="en-US" sz="996" spc="2">
                <a:solidFill>
                  <a:srgbClr val="000000"/>
                </a:solidFill>
                <a:latin typeface="IBM Plex Sans Condensed"/>
                <a:ea typeface="IBM Plex Sans Condensed"/>
                <a:cs typeface="IBM Plex Sans Condensed"/>
                <a:sym typeface="IBM Plex Sans Condensed"/>
                <a:hlinkClick r:id="rId18" action="ppaction://hlinksldjump"/>
              </a:rPr>
              <a:t>Training </a:t>
            </a:r>
          </a:p>
          <a:p>
            <a:pPr algn="l">
              <a:lnSpc>
                <a:spcPts val="1454"/>
              </a:lnSpc>
            </a:pPr>
            <a:r>
              <a:rPr lang="en-US" sz="996" spc="2">
                <a:solidFill>
                  <a:srgbClr val="000000"/>
                </a:solidFill>
                <a:latin typeface="IBM Plex Sans Condensed"/>
                <a:ea typeface="IBM Plex Sans Condensed"/>
                <a:cs typeface="IBM Plex Sans Condensed"/>
                <a:sym typeface="IBM Plex Sans Condensed"/>
                <a:hlinkClick r:id="rId19" action="ppaction://hlinksldjump"/>
              </a:rPr>
              <a:t>Compliance </a:t>
            </a:r>
          </a:p>
          <a:p>
            <a:pPr algn="l">
              <a:lnSpc>
                <a:spcPts val="1454"/>
              </a:lnSpc>
            </a:pPr>
            <a:r>
              <a:rPr lang="en-US" sz="996" spc="2">
                <a:solidFill>
                  <a:srgbClr val="000000"/>
                </a:solidFill>
                <a:latin typeface="IBM Plex Sans Condensed"/>
                <a:ea typeface="IBM Plex Sans Condensed"/>
                <a:cs typeface="IBM Plex Sans Condensed"/>
                <a:sym typeface="IBM Plex Sans Condensed"/>
                <a:hlinkClick r:id="rId20" action="ppaction://hlinksldjump"/>
              </a:rPr>
              <a:t>Weekly Work Schedule </a:t>
            </a:r>
          </a:p>
          <a:p>
            <a:pPr algn="l">
              <a:lnSpc>
                <a:spcPts val="1454"/>
              </a:lnSpc>
            </a:pPr>
            <a:r>
              <a:rPr lang="en-US" sz="996" spc="2">
                <a:solidFill>
                  <a:srgbClr val="000000"/>
                </a:solidFill>
                <a:latin typeface="IBM Plex Sans Condensed"/>
                <a:ea typeface="IBM Plex Sans Condensed"/>
                <a:cs typeface="IBM Plex Sans Condensed"/>
                <a:sym typeface="IBM Plex Sans Condensed"/>
                <a:hlinkClick r:id="rId20" action="ppaction://hlinksldjump"/>
              </a:rPr>
              <a:t>Employee Perks and Benefits </a:t>
            </a:r>
          </a:p>
          <a:p>
            <a:pPr algn="l">
              <a:lnSpc>
                <a:spcPts val="1454"/>
              </a:lnSpc>
            </a:pPr>
            <a:r>
              <a:rPr lang="en-US" sz="996" spc="2">
                <a:solidFill>
                  <a:srgbClr val="000000"/>
                </a:solidFill>
                <a:latin typeface="IBM Plex Sans Condensed"/>
                <a:ea typeface="IBM Plex Sans Condensed"/>
                <a:cs typeface="IBM Plex Sans Condensed"/>
                <a:sym typeface="IBM Plex Sans Condensed"/>
                <a:hlinkClick r:id="rId21" action="ppaction://hlinksldjump"/>
              </a:rPr>
              <a:t>Requested Time Off for Team Members </a:t>
            </a:r>
          </a:p>
          <a:p>
            <a:pPr algn="l">
              <a:lnSpc>
                <a:spcPts val="1454"/>
              </a:lnSpc>
            </a:pPr>
            <a:r>
              <a:rPr lang="en-US" sz="996" spc="2">
                <a:solidFill>
                  <a:srgbClr val="000000"/>
                </a:solidFill>
                <a:latin typeface="IBM Plex Sans Condensed"/>
                <a:ea typeface="IBM Plex Sans Condensed"/>
                <a:cs typeface="IBM Plex Sans Condensed"/>
                <a:sym typeface="IBM Plex Sans Condensed"/>
                <a:hlinkClick r:id="rId21" action="ppaction://hlinksldjump"/>
              </a:rPr>
              <a:t>Employee Tardiness and Absences </a:t>
            </a:r>
          </a:p>
          <a:p>
            <a:pPr algn="l">
              <a:lnSpc>
                <a:spcPts val="1454"/>
              </a:lnSpc>
            </a:pPr>
            <a:r>
              <a:rPr lang="en-US" b="true" sz="996" spc="2">
                <a:solidFill>
                  <a:srgbClr val="000000"/>
                </a:solidFill>
                <a:latin typeface="IBM Plex Sans Condensed Bold"/>
                <a:ea typeface="IBM Plex Sans Condensed Bold"/>
                <a:cs typeface="IBM Plex Sans Condensed Bold"/>
                <a:sym typeface="IBM Plex Sans Condensed Bold"/>
                <a:hlinkClick r:id="rId22" action="ppaction://hlinksldjump"/>
              </a:rPr>
              <a:t>Dispatch </a:t>
            </a:r>
          </a:p>
          <a:p>
            <a:pPr algn="l">
              <a:lnSpc>
                <a:spcPts val="1454"/>
              </a:lnSpc>
            </a:pPr>
          </a:p>
          <a:p>
            <a:pPr algn="l">
              <a:lnSpc>
                <a:spcPts val="1454"/>
              </a:lnSpc>
            </a:pPr>
            <a:r>
              <a:rPr lang="en-US" b="true" sz="996" spc="2">
                <a:solidFill>
                  <a:srgbClr val="000000"/>
                </a:solidFill>
                <a:latin typeface="IBM Plex Sans Condensed Bold"/>
                <a:ea typeface="IBM Plex Sans Condensed Bold"/>
                <a:cs typeface="IBM Plex Sans Condensed Bold"/>
                <a:sym typeface="IBM Plex Sans Condensed Bold"/>
                <a:hlinkClick r:id="rId23" action="ppaction://hlinksldjump"/>
              </a:rPr>
              <a:t>Sales &amp; Marketing </a:t>
            </a:r>
          </a:p>
          <a:p>
            <a:pPr algn="l">
              <a:lnSpc>
                <a:spcPts val="1454"/>
              </a:lnSpc>
            </a:pPr>
            <a:r>
              <a:rPr lang="en-US" sz="996" spc="1">
                <a:solidFill>
                  <a:srgbClr val="000000"/>
                </a:solidFill>
                <a:latin typeface="IBM Plex Sans Condensed"/>
                <a:ea typeface="IBM Plex Sans Condensed"/>
                <a:cs typeface="IBM Plex Sans Condensed"/>
                <a:sym typeface="IBM Plex Sans Condensed"/>
                <a:hlinkClick r:id="rId23" action="ppaction://hlinksldjump"/>
              </a:rPr>
              <a:t>Website </a:t>
            </a:r>
          </a:p>
          <a:p>
            <a:pPr algn="l">
              <a:lnSpc>
                <a:spcPts val="1454"/>
              </a:lnSpc>
            </a:pPr>
            <a:r>
              <a:rPr lang="en-US" sz="996" spc="2">
                <a:solidFill>
                  <a:srgbClr val="000000"/>
                </a:solidFill>
                <a:latin typeface="IBM Plex Sans Condensed"/>
                <a:ea typeface="IBM Plex Sans Condensed"/>
                <a:cs typeface="IBM Plex Sans Condensed"/>
                <a:sym typeface="IBM Plex Sans Condensed"/>
                <a:hlinkClick r:id="rId24" action="ppaction://hlinksldjump"/>
              </a:rPr>
              <a:t>Networking </a:t>
            </a:r>
          </a:p>
          <a:p>
            <a:pPr algn="l">
              <a:lnSpc>
                <a:spcPts val="1454"/>
              </a:lnSpc>
            </a:pPr>
            <a:r>
              <a:rPr lang="en-US" sz="996" spc="2">
                <a:solidFill>
                  <a:srgbClr val="000000"/>
                </a:solidFill>
                <a:latin typeface="IBM Plex Sans Condensed"/>
                <a:ea typeface="IBM Plex Sans Condensed"/>
                <a:cs typeface="IBM Plex Sans Condensed"/>
                <a:sym typeface="IBM Plex Sans Condensed"/>
                <a:hlinkClick r:id="rId25" action="ppaction://hlinksldjump"/>
              </a:rPr>
              <a:t>Google Ads Management </a:t>
            </a:r>
          </a:p>
          <a:p>
            <a:pPr algn="l">
              <a:lnSpc>
                <a:spcPts val="1454"/>
              </a:lnSpc>
            </a:pPr>
            <a:r>
              <a:rPr lang="en-US" sz="996" spc="2">
                <a:solidFill>
                  <a:srgbClr val="000000"/>
                </a:solidFill>
                <a:latin typeface="IBM Plex Sans Condensed"/>
                <a:ea typeface="IBM Plex Sans Condensed"/>
                <a:cs typeface="IBM Plex Sans Condensed"/>
                <a:sym typeface="IBM Plex Sans Condensed"/>
                <a:hlinkClick r:id="rId26" action="ppaction://hlinksldjump"/>
              </a:rPr>
              <a:t>Search Engine Optimization </a:t>
            </a:r>
          </a:p>
          <a:p>
            <a:pPr algn="l">
              <a:lnSpc>
                <a:spcPts val="1454"/>
              </a:lnSpc>
            </a:pPr>
            <a:r>
              <a:rPr lang="en-US" sz="996" spc="2">
                <a:solidFill>
                  <a:srgbClr val="000000"/>
                </a:solidFill>
                <a:latin typeface="IBM Plex Sans Condensed"/>
                <a:ea typeface="IBM Plex Sans Condensed"/>
                <a:cs typeface="IBM Plex Sans Condensed"/>
                <a:sym typeface="IBM Plex Sans Condensed"/>
                <a:hlinkClick r:id="rId27" action="ppaction://hlinksldjump"/>
              </a:rPr>
              <a:t>Social Media Marketing </a:t>
            </a:r>
          </a:p>
        </p:txBody>
      </p:sp>
      <p:sp>
        <p:nvSpPr>
          <p:cNvPr name="TextBox 5" id="5"/>
          <p:cNvSpPr txBox="true"/>
          <p:nvPr/>
        </p:nvSpPr>
        <p:spPr>
          <a:xfrm rot="0">
            <a:off x="6723802" y="3499475"/>
            <a:ext cx="167773" cy="5596387"/>
          </a:xfrm>
          <a:prstGeom prst="rect">
            <a:avLst/>
          </a:prstGeom>
        </p:spPr>
        <p:txBody>
          <a:bodyPr anchor="t" rtlCol="false" tIns="0" lIns="0" bIns="0" rIns="0">
            <a:spAutoFit/>
          </a:bodyPr>
          <a:lstStyle/>
          <a:p>
            <a:pPr algn="just">
              <a:lnSpc>
                <a:spcPts val="1385"/>
              </a:lnSpc>
            </a:pPr>
            <a:r>
              <a:rPr lang="en-US" b="true" sz="1045" spc="1">
                <a:solidFill>
                  <a:srgbClr val="000000"/>
                </a:solidFill>
                <a:latin typeface="IBM Plex Sans Condensed Bold"/>
                <a:ea typeface="IBM Plex Sans Condensed Bold"/>
                <a:cs typeface="IBM Plex Sans Condensed Bold"/>
                <a:sym typeface="IBM Plex Sans Condensed Bold"/>
                <a:hlinkClick r:id="rId10" action="ppaction://hlinksldjump"/>
              </a:rPr>
              <a:t>69 </a:t>
            </a:r>
            <a:r>
              <a:rPr lang="en-US" sz="1045" spc="1">
                <a:solidFill>
                  <a:srgbClr val="000000"/>
                </a:solidFill>
                <a:latin typeface="IBM Plex Sans Condensed"/>
                <a:ea typeface="IBM Plex Sans Condensed"/>
                <a:cs typeface="IBM Plex Sans Condensed"/>
                <a:sym typeface="IBM Plex Sans Condensed"/>
                <a:hlinkClick r:id="rId10" action="ppaction://hlinksldjump"/>
              </a:rPr>
              <a:t>69</a:t>
            </a:r>
          </a:p>
          <a:p>
            <a:pPr algn="just" rtl="true">
              <a:lnSpc>
                <a:spcPts val="771"/>
              </a:lnSpc>
            </a:pPr>
          </a:p>
          <a:p>
            <a:pPr algn="just">
              <a:lnSpc>
                <a:spcPts val="2614"/>
              </a:lnSpc>
            </a:pPr>
            <a:r>
              <a:rPr lang="en-US" sz="1045" spc="1">
                <a:solidFill>
                  <a:srgbClr val="000000"/>
                </a:solidFill>
                <a:latin typeface="IBM Plex Sans Condensed"/>
                <a:ea typeface="IBM Plex Sans Condensed"/>
                <a:cs typeface="IBM Plex Sans Condensed"/>
                <a:sym typeface="IBM Plex Sans Condensed"/>
                <a:hlinkClick r:id="rId11" action="ppaction://hlinksldjump"/>
              </a:rPr>
              <a:t>70 </a:t>
            </a:r>
            <a:r>
              <a:rPr lang="en-US" b="true" sz="1045" spc="1">
                <a:solidFill>
                  <a:srgbClr val="000000"/>
                </a:solidFill>
                <a:latin typeface="IBM Plex Sans Condensed Bold"/>
                <a:ea typeface="IBM Plex Sans Condensed Bold"/>
                <a:cs typeface="IBM Plex Sans Condensed Bold"/>
                <a:sym typeface="IBM Plex Sans Condensed Bold"/>
                <a:hlinkClick r:id="rId12" action="ppaction://hlinksldjump"/>
              </a:rPr>
              <a:t>71</a:t>
            </a:r>
          </a:p>
          <a:p>
            <a:pPr algn="l">
              <a:lnSpc>
                <a:spcPts val="522"/>
              </a:lnSpc>
            </a:pPr>
            <a:r>
              <a:rPr lang="en-US" sz="1045" spc="1">
                <a:solidFill>
                  <a:srgbClr val="000000"/>
                </a:solidFill>
                <a:latin typeface="IBM Plex Sans Condensed"/>
                <a:ea typeface="IBM Plex Sans Condensed"/>
                <a:cs typeface="IBM Plex Sans Condensed"/>
                <a:sym typeface="IBM Plex Sans Condensed"/>
                <a:hlinkClick r:id="rId12" action="ppaction://hlinksldjump"/>
              </a:rPr>
              <a:t>71</a:t>
            </a:r>
          </a:p>
          <a:p>
            <a:pPr algn="l">
              <a:lnSpc>
                <a:spcPts val="2249"/>
              </a:lnSpc>
            </a:pPr>
            <a:r>
              <a:rPr lang="en-US" sz="1045" spc="1">
                <a:solidFill>
                  <a:srgbClr val="000000"/>
                </a:solidFill>
                <a:latin typeface="IBM Plex Sans Condensed"/>
                <a:ea typeface="IBM Plex Sans Condensed"/>
                <a:cs typeface="IBM Plex Sans Condensed"/>
                <a:sym typeface="IBM Plex Sans Condensed"/>
                <a:hlinkClick r:id="rId12" action="ppaction://hlinksldjump"/>
              </a:rPr>
              <a:t>71</a:t>
            </a:r>
          </a:p>
          <a:p>
            <a:pPr algn="l">
              <a:lnSpc>
                <a:spcPts val="522"/>
              </a:lnSpc>
            </a:pPr>
            <a:r>
              <a:rPr lang="en-US" sz="1045" spc="1">
                <a:solidFill>
                  <a:srgbClr val="000000"/>
                </a:solidFill>
                <a:latin typeface="IBM Plex Sans Condensed"/>
                <a:ea typeface="IBM Plex Sans Condensed"/>
                <a:cs typeface="IBM Plex Sans Condensed"/>
                <a:sym typeface="IBM Plex Sans Condensed"/>
                <a:hlinkClick r:id="rId12" action="ppaction://hlinksldjump"/>
              </a:rPr>
              <a:t>71</a:t>
            </a:r>
          </a:p>
          <a:p>
            <a:pPr algn="l">
              <a:lnSpc>
                <a:spcPts val="2249"/>
              </a:lnSpc>
            </a:pPr>
            <a:r>
              <a:rPr lang="en-US" sz="1045" spc="1">
                <a:solidFill>
                  <a:srgbClr val="000000"/>
                </a:solidFill>
                <a:latin typeface="IBM Plex Sans Condensed"/>
                <a:ea typeface="IBM Plex Sans Condensed"/>
                <a:cs typeface="IBM Plex Sans Condensed"/>
                <a:sym typeface="IBM Plex Sans Condensed"/>
                <a:hlinkClick r:id="rId13" action="ppaction://hlinksldjump"/>
              </a:rPr>
              <a:t>72</a:t>
            </a:r>
          </a:p>
          <a:p>
            <a:pPr algn="l">
              <a:lnSpc>
                <a:spcPts val="522"/>
              </a:lnSpc>
            </a:pPr>
            <a:r>
              <a:rPr lang="en-US" sz="1045" spc="1">
                <a:solidFill>
                  <a:srgbClr val="000000"/>
                </a:solidFill>
                <a:latin typeface="IBM Plex Sans Condensed"/>
                <a:ea typeface="IBM Plex Sans Condensed"/>
                <a:cs typeface="IBM Plex Sans Condensed"/>
                <a:sym typeface="IBM Plex Sans Condensed"/>
                <a:hlinkClick r:id="rId13" action="ppaction://hlinksldjump"/>
              </a:rPr>
              <a:t>72</a:t>
            </a:r>
          </a:p>
          <a:p>
            <a:pPr algn="l">
              <a:lnSpc>
                <a:spcPts val="2249"/>
              </a:lnSpc>
            </a:pPr>
            <a:r>
              <a:rPr lang="en-US" sz="1045" spc="1">
                <a:solidFill>
                  <a:srgbClr val="000000"/>
                </a:solidFill>
                <a:latin typeface="IBM Plex Sans Condensed"/>
                <a:ea typeface="IBM Plex Sans Condensed"/>
                <a:cs typeface="IBM Plex Sans Condensed"/>
                <a:sym typeface="IBM Plex Sans Condensed"/>
                <a:hlinkClick r:id="rId13" action="ppaction://hlinksldjump"/>
              </a:rPr>
              <a:t>72</a:t>
            </a:r>
          </a:p>
          <a:p>
            <a:pPr algn="l">
              <a:lnSpc>
                <a:spcPts val="522"/>
              </a:lnSpc>
            </a:pPr>
            <a:r>
              <a:rPr lang="en-US" sz="1045" spc="1">
                <a:solidFill>
                  <a:srgbClr val="000000"/>
                </a:solidFill>
                <a:latin typeface="IBM Plex Sans Condensed"/>
                <a:ea typeface="IBM Plex Sans Condensed"/>
                <a:cs typeface="IBM Plex Sans Condensed"/>
                <a:sym typeface="IBM Plex Sans Condensed"/>
                <a:hlinkClick r:id="rId14" action="ppaction://hlinksldjump"/>
              </a:rPr>
              <a:t>73</a:t>
            </a:r>
          </a:p>
          <a:p>
            <a:pPr algn="l">
              <a:lnSpc>
                <a:spcPts val="2249"/>
              </a:lnSpc>
            </a:pPr>
            <a:r>
              <a:rPr lang="en-US" sz="1045" spc="1">
                <a:solidFill>
                  <a:srgbClr val="000000"/>
                </a:solidFill>
                <a:latin typeface="IBM Plex Sans Condensed"/>
                <a:ea typeface="IBM Plex Sans Condensed"/>
                <a:cs typeface="IBM Plex Sans Condensed"/>
                <a:sym typeface="IBM Plex Sans Condensed"/>
                <a:hlinkClick r:id="rId15" action="ppaction://hlinksldjump"/>
              </a:rPr>
              <a:t>74</a:t>
            </a:r>
          </a:p>
          <a:p>
            <a:pPr algn="l">
              <a:lnSpc>
                <a:spcPts val="2614"/>
              </a:lnSpc>
            </a:pPr>
            <a:r>
              <a:rPr lang="en-US" b="true" sz="1045" spc="1">
                <a:solidFill>
                  <a:srgbClr val="000000"/>
                </a:solidFill>
                <a:latin typeface="IBM Plex Sans Condensed Bold"/>
                <a:ea typeface="IBM Plex Sans Condensed Bold"/>
                <a:cs typeface="IBM Plex Sans Condensed Bold"/>
                <a:sym typeface="IBM Plex Sans Condensed Bold"/>
                <a:hlinkClick r:id="rId16" action="ppaction://hlinksldjump"/>
              </a:rPr>
              <a:t>75</a:t>
            </a:r>
          </a:p>
          <a:p>
            <a:pPr algn="l">
              <a:lnSpc>
                <a:spcPts val="522"/>
              </a:lnSpc>
            </a:pPr>
            <a:r>
              <a:rPr lang="en-US" sz="1045" spc="1">
                <a:solidFill>
                  <a:srgbClr val="000000"/>
                </a:solidFill>
                <a:latin typeface="IBM Plex Sans Condensed"/>
                <a:ea typeface="IBM Plex Sans Condensed"/>
                <a:cs typeface="IBM Plex Sans Condensed"/>
                <a:sym typeface="IBM Plex Sans Condensed"/>
                <a:hlinkClick r:id="rId16" action="ppaction://hlinksldjump"/>
              </a:rPr>
              <a:t>75</a:t>
            </a:r>
          </a:p>
          <a:p>
            <a:pPr algn="l">
              <a:lnSpc>
                <a:spcPts val="2249"/>
              </a:lnSpc>
            </a:pPr>
            <a:r>
              <a:rPr lang="en-US" sz="1045" spc="1">
                <a:solidFill>
                  <a:srgbClr val="000000"/>
                </a:solidFill>
                <a:latin typeface="IBM Plex Sans Condensed"/>
                <a:ea typeface="IBM Plex Sans Condensed"/>
                <a:cs typeface="IBM Plex Sans Condensed"/>
                <a:sym typeface="IBM Plex Sans Condensed"/>
                <a:hlinkClick r:id="rId17" action="ppaction://hlinksldjump"/>
              </a:rPr>
              <a:t>76</a:t>
            </a:r>
          </a:p>
          <a:p>
            <a:pPr algn="l">
              <a:lnSpc>
                <a:spcPts val="522"/>
              </a:lnSpc>
            </a:pPr>
            <a:r>
              <a:rPr lang="en-US" sz="1045" spc="1">
                <a:solidFill>
                  <a:srgbClr val="000000"/>
                </a:solidFill>
                <a:latin typeface="IBM Plex Sans Condensed"/>
                <a:ea typeface="IBM Plex Sans Condensed"/>
                <a:cs typeface="IBM Plex Sans Condensed"/>
                <a:sym typeface="IBM Plex Sans Condensed"/>
                <a:hlinkClick r:id="rId18" action="ppaction://hlinksldjump"/>
              </a:rPr>
              <a:t>77</a:t>
            </a:r>
          </a:p>
          <a:p>
            <a:pPr algn="l">
              <a:lnSpc>
                <a:spcPts val="2249"/>
              </a:lnSpc>
            </a:pPr>
            <a:r>
              <a:rPr lang="en-US" sz="1045" spc="1">
                <a:solidFill>
                  <a:srgbClr val="000000"/>
                </a:solidFill>
                <a:latin typeface="IBM Plex Sans Condensed"/>
                <a:ea typeface="IBM Plex Sans Condensed"/>
                <a:cs typeface="IBM Plex Sans Condensed"/>
                <a:sym typeface="IBM Plex Sans Condensed"/>
                <a:hlinkClick r:id="rId19" action="ppaction://hlinksldjump"/>
              </a:rPr>
              <a:t>78</a:t>
            </a:r>
          </a:p>
          <a:p>
            <a:pPr algn="l">
              <a:lnSpc>
                <a:spcPts val="522"/>
              </a:lnSpc>
            </a:pPr>
            <a:r>
              <a:rPr lang="en-US" sz="1045" spc="1">
                <a:solidFill>
                  <a:srgbClr val="000000"/>
                </a:solidFill>
                <a:latin typeface="IBM Plex Sans Condensed"/>
                <a:ea typeface="IBM Plex Sans Condensed"/>
                <a:cs typeface="IBM Plex Sans Condensed"/>
                <a:sym typeface="IBM Plex Sans Condensed"/>
                <a:hlinkClick r:id="rId20" action="ppaction://hlinksldjump"/>
              </a:rPr>
              <a:t>79</a:t>
            </a:r>
          </a:p>
          <a:p>
            <a:pPr algn="l">
              <a:lnSpc>
                <a:spcPts val="2249"/>
              </a:lnSpc>
            </a:pPr>
            <a:r>
              <a:rPr lang="en-US" sz="1045" spc="1">
                <a:solidFill>
                  <a:srgbClr val="000000"/>
                </a:solidFill>
                <a:latin typeface="IBM Plex Sans Condensed"/>
                <a:ea typeface="IBM Plex Sans Condensed"/>
                <a:cs typeface="IBM Plex Sans Condensed"/>
                <a:sym typeface="IBM Plex Sans Condensed"/>
                <a:hlinkClick r:id="rId20" action="ppaction://hlinksldjump"/>
              </a:rPr>
              <a:t>79</a:t>
            </a:r>
          </a:p>
          <a:p>
            <a:pPr algn="l">
              <a:lnSpc>
                <a:spcPts val="522"/>
              </a:lnSpc>
            </a:pPr>
            <a:r>
              <a:rPr lang="en-US" sz="1045" spc="1">
                <a:solidFill>
                  <a:srgbClr val="000000"/>
                </a:solidFill>
                <a:latin typeface="IBM Plex Sans Condensed"/>
                <a:ea typeface="IBM Plex Sans Condensed"/>
                <a:cs typeface="IBM Plex Sans Condensed"/>
                <a:sym typeface="IBM Plex Sans Condensed"/>
                <a:hlinkClick r:id="rId21" action="ppaction://hlinksldjump"/>
              </a:rPr>
              <a:t>80</a:t>
            </a:r>
          </a:p>
          <a:p>
            <a:pPr algn="l">
              <a:lnSpc>
                <a:spcPts val="2249"/>
              </a:lnSpc>
            </a:pPr>
            <a:r>
              <a:rPr lang="en-US" sz="1045" spc="1">
                <a:solidFill>
                  <a:srgbClr val="000000"/>
                </a:solidFill>
                <a:latin typeface="IBM Plex Sans Condensed"/>
                <a:ea typeface="IBM Plex Sans Condensed"/>
                <a:cs typeface="IBM Plex Sans Condensed"/>
                <a:sym typeface="IBM Plex Sans Condensed"/>
                <a:hlinkClick r:id="rId21" action="ppaction://hlinksldjump"/>
              </a:rPr>
              <a:t>80</a:t>
            </a:r>
          </a:p>
          <a:p>
            <a:pPr algn="just">
              <a:lnSpc>
                <a:spcPts val="2614"/>
              </a:lnSpc>
            </a:pPr>
            <a:r>
              <a:rPr lang="en-US" b="true" sz="1045" spc="1">
                <a:solidFill>
                  <a:srgbClr val="000000"/>
                </a:solidFill>
                <a:latin typeface="IBM Plex Sans Condensed Bold"/>
                <a:ea typeface="IBM Plex Sans Condensed Bold"/>
                <a:cs typeface="IBM Plex Sans Condensed Bold"/>
                <a:sym typeface="IBM Plex Sans Condensed Bold"/>
                <a:hlinkClick r:id="rId22" action="ppaction://hlinksldjump"/>
              </a:rPr>
              <a:t>81 </a:t>
            </a:r>
            <a:r>
              <a:rPr lang="en-US" b="true" sz="1045" spc="1">
                <a:solidFill>
                  <a:srgbClr val="000000"/>
                </a:solidFill>
                <a:latin typeface="IBM Plex Sans Condensed Bold"/>
                <a:ea typeface="IBM Plex Sans Condensed Bold"/>
                <a:cs typeface="IBM Plex Sans Condensed Bold"/>
                <a:sym typeface="IBM Plex Sans Condensed Bold"/>
                <a:hlinkClick r:id="rId23" action="ppaction://hlinksldjump"/>
              </a:rPr>
              <a:t>82</a:t>
            </a:r>
          </a:p>
          <a:p>
            <a:pPr algn="l">
              <a:lnSpc>
                <a:spcPts val="522"/>
              </a:lnSpc>
            </a:pPr>
            <a:r>
              <a:rPr lang="en-US" sz="1045" spc="1">
                <a:solidFill>
                  <a:srgbClr val="000000"/>
                </a:solidFill>
                <a:latin typeface="IBM Plex Sans Condensed"/>
                <a:ea typeface="IBM Plex Sans Condensed"/>
                <a:cs typeface="IBM Plex Sans Condensed"/>
                <a:sym typeface="IBM Plex Sans Condensed"/>
                <a:hlinkClick r:id="rId23" action="ppaction://hlinksldjump"/>
              </a:rPr>
              <a:t>82</a:t>
            </a:r>
          </a:p>
          <a:p>
            <a:pPr algn="l">
              <a:lnSpc>
                <a:spcPts val="2249"/>
              </a:lnSpc>
            </a:pPr>
            <a:r>
              <a:rPr lang="en-US" sz="1045" spc="1">
                <a:solidFill>
                  <a:srgbClr val="000000"/>
                </a:solidFill>
                <a:latin typeface="IBM Plex Sans Condensed"/>
                <a:ea typeface="IBM Plex Sans Condensed"/>
                <a:cs typeface="IBM Plex Sans Condensed"/>
                <a:sym typeface="IBM Plex Sans Condensed"/>
                <a:hlinkClick r:id="rId24" action="ppaction://hlinksldjump"/>
              </a:rPr>
              <a:t>83</a:t>
            </a:r>
          </a:p>
          <a:p>
            <a:pPr algn="l">
              <a:lnSpc>
                <a:spcPts val="522"/>
              </a:lnSpc>
            </a:pPr>
            <a:r>
              <a:rPr lang="en-US" sz="1045" spc="1">
                <a:solidFill>
                  <a:srgbClr val="000000"/>
                </a:solidFill>
                <a:latin typeface="IBM Plex Sans Condensed"/>
                <a:ea typeface="IBM Plex Sans Condensed"/>
                <a:cs typeface="IBM Plex Sans Condensed"/>
                <a:sym typeface="IBM Plex Sans Condensed"/>
                <a:hlinkClick r:id="rId25" action="ppaction://hlinksldjump"/>
              </a:rPr>
              <a:t>86</a:t>
            </a:r>
          </a:p>
          <a:p>
            <a:pPr algn="l">
              <a:lnSpc>
                <a:spcPts val="2224"/>
              </a:lnSpc>
            </a:pPr>
            <a:r>
              <a:rPr lang="en-US" sz="1045" spc="1">
                <a:solidFill>
                  <a:srgbClr val="000000"/>
                </a:solidFill>
                <a:latin typeface="IBM Plex Sans Condensed"/>
                <a:ea typeface="IBM Plex Sans Condensed"/>
                <a:cs typeface="IBM Plex Sans Condensed"/>
                <a:sym typeface="IBM Plex Sans Condensed"/>
                <a:hlinkClick r:id="rId26" action="ppaction://hlinksldjump"/>
              </a:rPr>
              <a:t>95</a:t>
            </a:r>
          </a:p>
          <a:p>
            <a:pPr algn="l">
              <a:lnSpc>
                <a:spcPts val="548"/>
              </a:lnSpc>
            </a:pPr>
            <a:r>
              <a:rPr lang="en-US" sz="1045" spc="1">
                <a:solidFill>
                  <a:srgbClr val="000000"/>
                </a:solidFill>
                <a:latin typeface="IBM Plex Sans Condensed"/>
                <a:ea typeface="IBM Plex Sans Condensed"/>
                <a:cs typeface="IBM Plex Sans Condensed"/>
                <a:sym typeface="IBM Plex Sans Condensed"/>
                <a:hlinkClick r:id="rId27" action="ppaction://hlinksldjump"/>
              </a:rPr>
              <a:t>99</a:t>
            </a:r>
          </a:p>
        </p:txBody>
      </p:sp>
      <p:sp>
        <p:nvSpPr>
          <p:cNvPr name="TextBox 6" id="6"/>
          <p:cNvSpPr txBox="true"/>
          <p:nvPr/>
        </p:nvSpPr>
        <p:spPr>
          <a:xfrm rot="0">
            <a:off x="6723850" y="920848"/>
            <a:ext cx="159734" cy="1994459"/>
          </a:xfrm>
          <a:prstGeom prst="rect">
            <a:avLst/>
          </a:prstGeom>
        </p:spPr>
        <p:txBody>
          <a:bodyPr anchor="t" rtlCol="false" tIns="0" lIns="0" bIns="0" rIns="0">
            <a:spAutoFit/>
          </a:bodyPr>
          <a:lstStyle/>
          <a:p>
            <a:pPr algn="just">
              <a:lnSpc>
                <a:spcPts val="1319"/>
              </a:lnSpc>
            </a:pPr>
            <a:r>
              <a:rPr lang="en-US" sz="996" spc="0">
                <a:solidFill>
                  <a:srgbClr val="000000"/>
                </a:solidFill>
                <a:latin typeface="IBM Plex Sans Condensed"/>
                <a:ea typeface="IBM Plex Sans Condensed"/>
                <a:cs typeface="IBM Plex Sans Condensed"/>
                <a:sym typeface="IBM Plex Sans Condensed"/>
                <a:hlinkClick r:id="rId2" action="ppaction://hlinksldjump"/>
              </a:rPr>
              <a:t>47 47 </a:t>
            </a:r>
            <a:r>
              <a:rPr lang="en-US" sz="996" spc="0">
                <a:solidFill>
                  <a:srgbClr val="000000"/>
                </a:solidFill>
                <a:latin typeface="IBM Plex Sans Condensed"/>
                <a:ea typeface="IBM Plex Sans Condensed"/>
                <a:cs typeface="IBM Plex Sans Condensed"/>
                <a:sym typeface="IBM Plex Sans Condensed"/>
                <a:hlinkClick r:id="rId3" action="ppaction://hlinksldjump"/>
              </a:rPr>
              <a:t>49 </a:t>
            </a:r>
            <a:r>
              <a:rPr lang="en-US" sz="996" spc="0">
                <a:solidFill>
                  <a:srgbClr val="000000"/>
                </a:solidFill>
                <a:latin typeface="IBM Plex Sans Condensed"/>
                <a:ea typeface="IBM Plex Sans Condensed"/>
                <a:cs typeface="IBM Plex Sans Condensed"/>
                <a:sym typeface="IBM Plex Sans Condensed"/>
                <a:hlinkClick r:id="rId4" action="ppaction://hlinksldjump"/>
              </a:rPr>
              <a:t>52 52 52 </a:t>
            </a:r>
            <a:r>
              <a:rPr lang="en-US" sz="996" spc="0">
                <a:solidFill>
                  <a:srgbClr val="000000"/>
                </a:solidFill>
                <a:latin typeface="IBM Plex Sans Condensed"/>
                <a:ea typeface="IBM Plex Sans Condensed"/>
                <a:cs typeface="IBM Plex Sans Condensed"/>
                <a:sym typeface="IBM Plex Sans Condensed"/>
                <a:hlinkClick r:id="rId5" action="ppaction://hlinksldjump"/>
              </a:rPr>
              <a:t>53 </a:t>
            </a:r>
          </a:p>
          <a:p>
            <a:pPr algn="just" rtl="true">
              <a:lnSpc>
                <a:spcPts val="603"/>
              </a:lnSpc>
            </a:pPr>
          </a:p>
          <a:p>
            <a:pPr algn="l">
              <a:lnSpc>
                <a:spcPts val="2490"/>
              </a:lnSpc>
            </a:pPr>
            <a:r>
              <a:rPr lang="en-US" b="true" sz="996" spc="0">
                <a:solidFill>
                  <a:srgbClr val="000000"/>
                </a:solidFill>
                <a:latin typeface="IBM Plex Sans Condensed Bold"/>
                <a:ea typeface="IBM Plex Sans Condensed Bold"/>
                <a:cs typeface="IBM Plex Sans Condensed Bold"/>
                <a:sym typeface="IBM Plex Sans Condensed Bold"/>
                <a:hlinkClick r:id="rId6" action="ppaction://hlinksldjump"/>
              </a:rPr>
              <a:t>54</a:t>
            </a:r>
            <a:r>
              <a:rPr lang="en-US" sz="996" spc="0">
                <a:solidFill>
                  <a:srgbClr val="000000"/>
                </a:solidFill>
                <a:latin typeface="IBM Plex Sans Condensed"/>
                <a:ea typeface="IBM Plex Sans Condensed"/>
                <a:cs typeface="IBM Plex Sans Condensed"/>
                <a:sym typeface="IBM Plex Sans Condensed"/>
                <a:hlinkClick r:id="rId6" action="ppaction://hlinksldjump"/>
              </a:rPr>
              <a:t> </a:t>
            </a:r>
          </a:p>
          <a:p>
            <a:pPr algn="l">
              <a:lnSpc>
                <a:spcPts val="498"/>
              </a:lnSpc>
            </a:pPr>
            <a:r>
              <a:rPr lang="en-US" sz="996" spc="0">
                <a:solidFill>
                  <a:srgbClr val="000000"/>
                </a:solidFill>
                <a:latin typeface="IBM Plex Sans Condensed"/>
                <a:ea typeface="IBM Plex Sans Condensed"/>
                <a:cs typeface="IBM Plex Sans Condensed"/>
                <a:sym typeface="IBM Plex Sans Condensed"/>
                <a:hlinkClick r:id="rId7" action="ppaction://hlinksldjump"/>
              </a:rPr>
              <a:t>58 </a:t>
            </a:r>
          </a:p>
          <a:p>
            <a:pPr algn="l">
              <a:lnSpc>
                <a:spcPts val="2142"/>
              </a:lnSpc>
            </a:pPr>
            <a:r>
              <a:rPr lang="en-US" sz="996" spc="0">
                <a:solidFill>
                  <a:srgbClr val="000000"/>
                </a:solidFill>
                <a:latin typeface="IBM Plex Sans Condensed"/>
                <a:ea typeface="IBM Plex Sans Condensed"/>
                <a:cs typeface="IBM Plex Sans Condensed"/>
                <a:sym typeface="IBM Plex Sans Condensed"/>
                <a:hlinkClick r:id="rId8" action="ppaction://hlinksldjump"/>
              </a:rPr>
              <a:t>64 </a:t>
            </a:r>
          </a:p>
          <a:p>
            <a:pPr algn="l">
              <a:lnSpc>
                <a:spcPts val="498"/>
              </a:lnSpc>
            </a:pPr>
            <a:r>
              <a:rPr lang="en-US" sz="996" spc="0">
                <a:solidFill>
                  <a:srgbClr val="000000"/>
                </a:solidFill>
                <a:latin typeface="IBM Plex Sans Condensed"/>
                <a:ea typeface="IBM Plex Sans Condensed"/>
                <a:cs typeface="IBM Plex Sans Condensed"/>
                <a:sym typeface="IBM Plex Sans Condensed"/>
                <a:hlinkClick r:id="rId9" action="ppaction://hlinksldjump"/>
              </a:rPr>
              <a:t>66 </a:t>
            </a:r>
          </a:p>
        </p:txBody>
      </p:sp>
      <p:sp>
        <p:nvSpPr>
          <p:cNvPr name="TextBox 7" id="7"/>
          <p:cNvSpPr txBox="true"/>
          <p:nvPr/>
        </p:nvSpPr>
        <p:spPr>
          <a:xfrm rot="0">
            <a:off x="914400" y="3139288"/>
            <a:ext cx="1799234" cy="194310"/>
          </a:xfrm>
          <a:prstGeom prst="rect">
            <a:avLst/>
          </a:prstGeom>
        </p:spPr>
        <p:txBody>
          <a:bodyPr anchor="t" rtlCol="false" tIns="0" lIns="0" bIns="0" rIns="0">
            <a:spAutoFit/>
          </a:bodyPr>
          <a:lstStyle/>
          <a:p>
            <a:pPr algn="l">
              <a:lnSpc>
                <a:spcPts val="1679"/>
              </a:lnSpc>
            </a:pPr>
            <a:r>
              <a:rPr lang="en-US" sz="1200" spc="2">
                <a:solidFill>
                  <a:srgbClr val="000000"/>
                </a:solidFill>
                <a:latin typeface="IBM Plex Sans Condensed"/>
                <a:ea typeface="IBM Plex Sans Condensed"/>
                <a:cs typeface="IBM Plex Sans Condensed"/>
                <a:sym typeface="IBM Plex Sans Condensed"/>
                <a:hlinkClick r:id="rId28" action="ppaction://hlinksldjump"/>
              </a:rPr>
              <a:t>PART III OFFICE OPERATIONS </a:t>
            </a:r>
          </a:p>
        </p:txBody>
      </p:sp>
      <p:sp>
        <p:nvSpPr>
          <p:cNvPr name="TextBox 8" id="8"/>
          <p:cNvSpPr txBox="true"/>
          <p:nvPr/>
        </p:nvSpPr>
        <p:spPr>
          <a:xfrm rot="0">
            <a:off x="6697980" y="3139288"/>
            <a:ext cx="154991" cy="194310"/>
          </a:xfrm>
          <a:prstGeom prst="rect">
            <a:avLst/>
          </a:prstGeom>
        </p:spPr>
        <p:txBody>
          <a:bodyPr anchor="t" rtlCol="false" tIns="0" lIns="0" bIns="0" rIns="0">
            <a:spAutoFit/>
          </a:bodyPr>
          <a:lstStyle/>
          <a:p>
            <a:pPr algn="l">
              <a:lnSpc>
                <a:spcPts val="1679"/>
              </a:lnSpc>
            </a:pPr>
            <a:r>
              <a:rPr lang="en-US" sz="1200" spc="4">
                <a:solidFill>
                  <a:srgbClr val="000000"/>
                </a:solidFill>
                <a:latin typeface="IBM Plex Sans Condensed"/>
                <a:ea typeface="IBM Plex Sans Condensed"/>
                <a:cs typeface="IBM Plex Sans Condensed"/>
                <a:sym typeface="IBM Plex Sans Condensed"/>
                <a:hlinkClick r:id="rId28" action="ppaction://hlinksldjump"/>
              </a:rPr>
              <a:t>68</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7546848" y="9792167"/>
            <a:ext cx="101794"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3 </a:t>
            </a:r>
          </a:p>
        </p:txBody>
      </p:sp>
      <p:sp>
        <p:nvSpPr>
          <p:cNvPr name="TextBox 3" id="3"/>
          <p:cNvSpPr txBox="true"/>
          <p:nvPr/>
        </p:nvSpPr>
        <p:spPr>
          <a:xfrm rot="0">
            <a:off x="914400" y="917296"/>
            <a:ext cx="653186" cy="194310"/>
          </a:xfrm>
          <a:prstGeom prst="rect">
            <a:avLst/>
          </a:prstGeom>
        </p:spPr>
        <p:txBody>
          <a:bodyPr anchor="t" rtlCol="false" tIns="0" lIns="0" bIns="0" rIns="0">
            <a:spAutoFit/>
          </a:bodyPr>
          <a:lstStyle/>
          <a:p>
            <a:pPr algn="l">
              <a:lnSpc>
                <a:spcPts val="1679"/>
              </a:lnSpc>
            </a:pPr>
            <a:r>
              <a:rPr lang="en-US" sz="1200" spc="1">
                <a:solidFill>
                  <a:srgbClr val="000000"/>
                </a:solidFill>
                <a:latin typeface="IBM Plex Sans Condensed"/>
                <a:ea typeface="IBM Plex Sans Condensed"/>
                <a:cs typeface="IBM Plex Sans Condensed"/>
                <a:sym typeface="IBM Plex Sans Condensed"/>
                <a:hlinkClick r:id="rId2" action="ppaction://hlinksldjump"/>
              </a:rPr>
              <a:t>APPENDIX </a:t>
            </a:r>
          </a:p>
        </p:txBody>
      </p:sp>
      <p:sp>
        <p:nvSpPr>
          <p:cNvPr name="TextBox 4" id="4"/>
          <p:cNvSpPr txBox="true"/>
          <p:nvPr/>
        </p:nvSpPr>
        <p:spPr>
          <a:xfrm rot="0">
            <a:off x="6774180" y="917296"/>
            <a:ext cx="77267" cy="194310"/>
          </a:xfrm>
          <a:prstGeom prst="rect">
            <a:avLst/>
          </a:prstGeom>
        </p:spPr>
        <p:txBody>
          <a:bodyPr anchor="t" rtlCol="false" tIns="0" lIns="0" bIns="0" rIns="0">
            <a:spAutoFit/>
          </a:bodyPr>
          <a:lstStyle/>
          <a:p>
            <a:pPr algn="l">
              <a:lnSpc>
                <a:spcPts val="1679"/>
              </a:lnSpc>
            </a:pPr>
            <a:r>
              <a:rPr lang="en-US" sz="1200" spc="1">
                <a:solidFill>
                  <a:srgbClr val="000000"/>
                </a:solidFill>
                <a:latin typeface="IBM Plex Sans Condensed"/>
                <a:ea typeface="IBM Plex Sans Condensed"/>
                <a:cs typeface="IBM Plex Sans Condensed"/>
                <a:sym typeface="IBM Plex Sans Condensed"/>
                <a:hlinkClick r:id="rId2" action="ppaction://hlinksldjump"/>
              </a:rPr>
              <a:t>103 </a:t>
            </a:r>
          </a:p>
        </p:txBody>
      </p:sp>
      <p:sp>
        <p:nvSpPr>
          <p:cNvPr name="TextBox 5" id="5"/>
          <p:cNvSpPr txBox="true"/>
          <p:nvPr/>
        </p:nvSpPr>
        <p:spPr>
          <a:xfrm rot="0">
            <a:off x="914400" y="1131446"/>
            <a:ext cx="3076537" cy="1325423"/>
          </a:xfrm>
          <a:prstGeom prst="rect">
            <a:avLst/>
          </a:prstGeom>
        </p:spPr>
        <p:txBody>
          <a:bodyPr anchor="t" rtlCol="false" tIns="0" lIns="0" bIns="0" rIns="0">
            <a:spAutoFit/>
          </a:bodyPr>
          <a:lstStyle/>
          <a:p>
            <a:pPr algn="l">
              <a:lnSpc>
                <a:spcPts val="1319"/>
              </a:lnSpc>
            </a:pPr>
            <a:r>
              <a:rPr lang="en-US" sz="996" spc="2">
                <a:solidFill>
                  <a:srgbClr val="000000"/>
                </a:solidFill>
                <a:latin typeface="IBM Plex Sans Condensed"/>
                <a:ea typeface="IBM Plex Sans Condensed"/>
                <a:cs typeface="IBM Plex Sans Condensed"/>
                <a:sym typeface="IBM Plex Sans Condensed"/>
                <a:hlinkClick r:id="rId2" action="ppaction://hlinksldjump"/>
              </a:rPr>
              <a:t>Figure 1. Beginning/End of Day Checklist </a:t>
            </a:r>
          </a:p>
          <a:p>
            <a:pPr algn="l">
              <a:lnSpc>
                <a:spcPts val="1319"/>
              </a:lnSpc>
            </a:pPr>
            <a:r>
              <a:rPr lang="en-US" sz="996" spc="2">
                <a:solidFill>
                  <a:srgbClr val="000000"/>
                </a:solidFill>
                <a:latin typeface="IBM Plex Sans Condensed"/>
                <a:ea typeface="IBM Plex Sans Condensed"/>
                <a:cs typeface="IBM Plex Sans Condensed"/>
                <a:sym typeface="IBM Plex Sans Condensed"/>
                <a:hlinkClick r:id="rId2" action="ppaction://hlinksldjump"/>
              </a:rPr>
              <a:t>Figure 2. On the Job Checklist </a:t>
            </a:r>
          </a:p>
          <a:p>
            <a:pPr algn="l">
              <a:lnSpc>
                <a:spcPts val="1319"/>
              </a:lnSpc>
            </a:pPr>
            <a:r>
              <a:rPr lang="en-US" sz="996" spc="2">
                <a:solidFill>
                  <a:srgbClr val="000000"/>
                </a:solidFill>
                <a:latin typeface="IBM Plex Sans Condensed"/>
                <a:ea typeface="IBM Plex Sans Condensed"/>
                <a:cs typeface="IBM Plex Sans Condensed"/>
                <a:sym typeface="IBM Plex Sans Condensed"/>
                <a:hlinkClick r:id="rId3" action="ppaction://hlinksldjump"/>
              </a:rPr>
              <a:t>Figure 3. Daily Truck P&amp;L </a:t>
            </a:r>
          </a:p>
          <a:p>
            <a:pPr algn="l">
              <a:lnSpc>
                <a:spcPts val="1319"/>
              </a:lnSpc>
            </a:pPr>
            <a:r>
              <a:rPr lang="en-US" sz="996" spc="2">
                <a:solidFill>
                  <a:srgbClr val="000000"/>
                </a:solidFill>
                <a:latin typeface="IBM Plex Sans Condensed"/>
                <a:ea typeface="IBM Plex Sans Condensed"/>
                <a:cs typeface="IBM Plex Sans Condensed"/>
                <a:sym typeface="IBM Plex Sans Condensed"/>
                <a:hlinkClick r:id="rId4" action="ppaction://hlinksldjump"/>
              </a:rPr>
              <a:t>Figure 4. Sample Craigslist/Indeed Job Listing </a:t>
            </a:r>
          </a:p>
          <a:p>
            <a:pPr algn="l">
              <a:lnSpc>
                <a:spcPts val="1319"/>
              </a:lnSpc>
            </a:pPr>
            <a:r>
              <a:rPr lang="en-US" sz="996" spc="2">
                <a:solidFill>
                  <a:srgbClr val="000000"/>
                </a:solidFill>
                <a:latin typeface="IBM Plex Sans Condensed"/>
                <a:ea typeface="IBM Plex Sans Condensed"/>
                <a:cs typeface="IBM Plex Sans Condensed"/>
                <a:sym typeface="IBM Plex Sans Condensed"/>
                <a:hlinkClick r:id="rId5" action="ppaction://hlinksldjump"/>
              </a:rPr>
              <a:t>Figure 5. Employee Offer Letter </a:t>
            </a:r>
          </a:p>
          <a:p>
            <a:pPr algn="l">
              <a:lnSpc>
                <a:spcPts val="1319"/>
              </a:lnSpc>
            </a:pPr>
            <a:r>
              <a:rPr lang="en-US" sz="996" spc="2">
                <a:solidFill>
                  <a:srgbClr val="000000"/>
                </a:solidFill>
                <a:latin typeface="IBM Plex Sans Condensed"/>
                <a:ea typeface="IBM Plex Sans Condensed"/>
                <a:cs typeface="IBM Plex Sans Condensed"/>
                <a:sym typeface="IBM Plex Sans Condensed"/>
                <a:hlinkClick r:id="rId6" action="ppaction://hlinksldjump"/>
              </a:rPr>
              <a:t>Figure 6. Employee Tardiness Form </a:t>
            </a:r>
          </a:p>
          <a:p>
            <a:pPr algn="just">
              <a:lnSpc>
                <a:spcPts val="1319"/>
              </a:lnSpc>
            </a:pPr>
            <a:r>
              <a:rPr lang="en-US" sz="996" spc="2">
                <a:solidFill>
                  <a:srgbClr val="000000"/>
                </a:solidFill>
                <a:latin typeface="IBM Plex Sans Condensed"/>
                <a:ea typeface="IBM Plex Sans Condensed"/>
                <a:cs typeface="IBM Plex Sans Condensed"/>
                <a:sym typeface="IBM Plex Sans Condensed"/>
                <a:hlinkClick r:id="rId7" action="ppaction://hlinksldjump"/>
              </a:rPr>
              <a:t>Figure 7. Dispatch Daily Tracker (Allows Multiple Locations) </a:t>
            </a:r>
            <a:r>
              <a:rPr lang="en-US" sz="996" spc="2">
                <a:solidFill>
                  <a:srgbClr val="000000"/>
                </a:solidFill>
                <a:latin typeface="IBM Plex Sans Condensed"/>
                <a:ea typeface="IBM Plex Sans Condensed"/>
                <a:cs typeface="IBM Plex Sans Condensed"/>
                <a:sym typeface="IBM Plex Sans Condensed"/>
                <a:hlinkClick r:id="rId8" action="ppaction://hlinksldjump"/>
              </a:rPr>
              <a:t>Figure 7. Tip Tracker </a:t>
            </a:r>
          </a:p>
        </p:txBody>
      </p:sp>
      <p:sp>
        <p:nvSpPr>
          <p:cNvPr name="TextBox 6" id="6"/>
          <p:cNvSpPr txBox="true"/>
          <p:nvPr/>
        </p:nvSpPr>
        <p:spPr>
          <a:xfrm rot="0">
            <a:off x="6723850" y="1131446"/>
            <a:ext cx="128264" cy="1325423"/>
          </a:xfrm>
          <a:prstGeom prst="rect">
            <a:avLst/>
          </a:prstGeom>
        </p:spPr>
        <p:txBody>
          <a:bodyPr anchor="t" rtlCol="false" tIns="0" lIns="0" bIns="0" rIns="0">
            <a:spAutoFit/>
          </a:bodyPr>
          <a:lstStyle/>
          <a:p>
            <a:pPr algn="r">
              <a:lnSpc>
                <a:spcPts val="1319"/>
              </a:lnSpc>
            </a:pPr>
            <a:r>
              <a:rPr lang="en-US" sz="996" spc="0">
                <a:solidFill>
                  <a:srgbClr val="000000"/>
                </a:solidFill>
                <a:latin typeface="IBM Plex Sans Condensed"/>
                <a:ea typeface="IBM Plex Sans Condensed"/>
                <a:cs typeface="IBM Plex Sans Condensed"/>
                <a:sym typeface="IBM Plex Sans Condensed"/>
                <a:hlinkClick r:id="rId2" action="ppaction://hlinksldjump"/>
              </a:rPr>
              <a:t>104 </a:t>
            </a:r>
          </a:p>
          <a:p>
            <a:pPr algn="r">
              <a:lnSpc>
                <a:spcPts val="1319"/>
              </a:lnSpc>
            </a:pPr>
            <a:r>
              <a:rPr lang="en-US" sz="996" spc="0">
                <a:solidFill>
                  <a:srgbClr val="000000"/>
                </a:solidFill>
                <a:latin typeface="IBM Plex Sans Condensed"/>
                <a:ea typeface="IBM Plex Sans Condensed"/>
                <a:cs typeface="IBM Plex Sans Condensed"/>
                <a:sym typeface="IBM Plex Sans Condensed"/>
                <a:hlinkClick r:id="rId2" action="ppaction://hlinksldjump"/>
              </a:rPr>
              <a:t>105 </a:t>
            </a:r>
          </a:p>
          <a:p>
            <a:pPr algn="r">
              <a:lnSpc>
                <a:spcPts val="1319"/>
              </a:lnSpc>
            </a:pPr>
            <a:r>
              <a:rPr lang="en-US" sz="996" spc="0">
                <a:solidFill>
                  <a:srgbClr val="000000"/>
                </a:solidFill>
                <a:latin typeface="IBM Plex Sans Condensed"/>
                <a:ea typeface="IBM Plex Sans Condensed"/>
                <a:cs typeface="IBM Plex Sans Condensed"/>
                <a:sym typeface="IBM Plex Sans Condensed"/>
                <a:hlinkClick r:id="rId3" action="ppaction://hlinksldjump"/>
              </a:rPr>
              <a:t>106 </a:t>
            </a:r>
          </a:p>
          <a:p>
            <a:pPr algn="r">
              <a:lnSpc>
                <a:spcPts val="1319"/>
              </a:lnSpc>
            </a:pPr>
            <a:r>
              <a:rPr lang="en-US" sz="996" spc="0">
                <a:solidFill>
                  <a:srgbClr val="000000"/>
                </a:solidFill>
                <a:latin typeface="IBM Plex Sans Condensed"/>
                <a:ea typeface="IBM Plex Sans Condensed"/>
                <a:cs typeface="IBM Plex Sans Condensed"/>
                <a:sym typeface="IBM Plex Sans Condensed"/>
                <a:hlinkClick r:id="rId4" action="ppaction://hlinksldjump"/>
              </a:rPr>
              <a:t>107 </a:t>
            </a:r>
          </a:p>
          <a:p>
            <a:pPr algn="r">
              <a:lnSpc>
                <a:spcPts val="1319"/>
              </a:lnSpc>
            </a:pPr>
            <a:r>
              <a:rPr lang="en-US" sz="996" spc="0">
                <a:solidFill>
                  <a:srgbClr val="000000"/>
                </a:solidFill>
                <a:latin typeface="IBM Plex Sans Condensed"/>
                <a:ea typeface="IBM Plex Sans Condensed"/>
                <a:cs typeface="IBM Plex Sans Condensed"/>
                <a:sym typeface="IBM Plex Sans Condensed"/>
                <a:hlinkClick r:id="rId5" action="ppaction://hlinksldjump"/>
              </a:rPr>
              <a:t>108 </a:t>
            </a:r>
            <a:r>
              <a:rPr lang="en-US" sz="996" spc="0">
                <a:solidFill>
                  <a:srgbClr val="000000"/>
                </a:solidFill>
                <a:latin typeface="IBM Plex Sans Condensed"/>
                <a:ea typeface="IBM Plex Sans Condensed"/>
                <a:cs typeface="IBM Plex Sans Condensed"/>
                <a:sym typeface="IBM Plex Sans Condensed"/>
                <a:hlinkClick r:id="rId6" action="ppaction://hlinksldjump"/>
              </a:rPr>
              <a:t>110 </a:t>
            </a:r>
            <a:r>
              <a:rPr lang="en-US" sz="996" spc="0">
                <a:solidFill>
                  <a:srgbClr val="000000"/>
                </a:solidFill>
                <a:latin typeface="IBM Plex Sans Condensed"/>
                <a:ea typeface="IBM Plex Sans Condensed"/>
                <a:cs typeface="IBM Plex Sans Condensed"/>
                <a:sym typeface="IBM Plex Sans Condensed"/>
                <a:hlinkClick r:id="rId7" action="ppaction://hlinksldjump"/>
              </a:rPr>
              <a:t>111 </a:t>
            </a:r>
            <a:r>
              <a:rPr lang="en-US" sz="996" spc="0">
                <a:solidFill>
                  <a:srgbClr val="000000"/>
                </a:solidFill>
                <a:latin typeface="IBM Plex Sans Condensed"/>
                <a:ea typeface="IBM Plex Sans Condensed"/>
                <a:cs typeface="IBM Plex Sans Condensed"/>
                <a:sym typeface="IBM Plex Sans Condensed"/>
                <a:hlinkClick r:id="rId8" action="ppaction://hlinksldjump"/>
              </a:rPr>
              <a:t>112 </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true" rot="5400000">
            <a:off x="5163644" y="-424091"/>
            <a:ext cx="2841923" cy="3413721"/>
          </a:xfrm>
          <a:custGeom>
            <a:avLst/>
            <a:gdLst/>
            <a:ahLst/>
            <a:cxnLst/>
            <a:rect r="r" b="b" t="t" l="l"/>
            <a:pathLst>
              <a:path h="3413721" w="2841923">
                <a:moveTo>
                  <a:pt x="0" y="3413721"/>
                </a:moveTo>
                <a:lnTo>
                  <a:pt x="2841922" y="3413721"/>
                </a:lnTo>
                <a:lnTo>
                  <a:pt x="2841922" y="0"/>
                </a:lnTo>
                <a:lnTo>
                  <a:pt x="0" y="0"/>
                </a:lnTo>
                <a:lnTo>
                  <a:pt x="0" y="3413721"/>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true" rot="6038263">
            <a:off x="-42070" y="7311346"/>
            <a:ext cx="4573845" cy="5494108"/>
          </a:xfrm>
          <a:custGeom>
            <a:avLst/>
            <a:gdLst/>
            <a:ahLst/>
            <a:cxnLst/>
            <a:rect r="r" b="b" t="t" l="l"/>
            <a:pathLst>
              <a:path h="5494108" w="4573845">
                <a:moveTo>
                  <a:pt x="0" y="5494108"/>
                </a:moveTo>
                <a:lnTo>
                  <a:pt x="4573844" y="5494108"/>
                </a:lnTo>
                <a:lnTo>
                  <a:pt x="4573844" y="0"/>
                </a:lnTo>
                <a:lnTo>
                  <a:pt x="0" y="0"/>
                </a:lnTo>
                <a:lnTo>
                  <a:pt x="0" y="5494108"/>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7546848" y="9792167"/>
            <a:ext cx="101794"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4 </a:t>
            </a:r>
          </a:p>
        </p:txBody>
      </p:sp>
      <p:sp>
        <p:nvSpPr>
          <p:cNvPr name="TextBox 5" id="5"/>
          <p:cNvSpPr txBox="true"/>
          <p:nvPr/>
        </p:nvSpPr>
        <p:spPr>
          <a:xfrm rot="0">
            <a:off x="2244852" y="4074338"/>
            <a:ext cx="3806771" cy="920124"/>
          </a:xfrm>
          <a:prstGeom prst="rect">
            <a:avLst/>
          </a:prstGeom>
        </p:spPr>
        <p:txBody>
          <a:bodyPr anchor="t" rtlCol="false" tIns="0" lIns="0" bIns="0" rIns="0">
            <a:spAutoFit/>
          </a:bodyPr>
          <a:lstStyle/>
          <a:p>
            <a:pPr algn="ctr">
              <a:lnSpc>
                <a:spcPts val="3685"/>
              </a:lnSpc>
            </a:pPr>
            <a:r>
              <a:rPr lang="en-US" b="true" sz="2795" spc="5">
                <a:solidFill>
                  <a:srgbClr val="2F5496"/>
                </a:solidFill>
                <a:latin typeface="IBM Plex Sans Condensed Bold"/>
                <a:ea typeface="IBM Plex Sans Condensed Bold"/>
                <a:cs typeface="IBM Plex Sans Condensed Bold"/>
                <a:sym typeface="IBM Plex Sans Condensed Bold"/>
              </a:rPr>
              <a:t>PART 1: </a:t>
            </a:r>
          </a:p>
          <a:p>
            <a:pPr algn="l">
              <a:lnSpc>
                <a:spcPts val="3685"/>
              </a:lnSpc>
            </a:pPr>
            <a:r>
              <a:rPr lang="en-US" sz="2795" spc="5">
                <a:solidFill>
                  <a:srgbClr val="2F5496"/>
                </a:solidFill>
                <a:latin typeface="IBM Plex Sans Condensed"/>
                <a:ea typeface="IBM Plex Sans Condensed"/>
                <a:cs typeface="IBM Plex Sans Condensed"/>
                <a:sym typeface="IBM Plex Sans Condensed"/>
              </a:rPr>
              <a:t>Structuring Your Business</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98522" y="1637871"/>
            <a:ext cx="5943600" cy="1358903"/>
          </a:xfrm>
          <a:custGeom>
            <a:avLst/>
            <a:gdLst/>
            <a:ahLst/>
            <a:cxnLst/>
            <a:rect r="r" b="b" t="t" l="l"/>
            <a:pathLst>
              <a:path h="1358903" w="5943600">
                <a:moveTo>
                  <a:pt x="0" y="0"/>
                </a:moveTo>
                <a:lnTo>
                  <a:pt x="5943600" y="0"/>
                </a:lnTo>
                <a:lnTo>
                  <a:pt x="5943600" y="1358904"/>
                </a:lnTo>
                <a:lnTo>
                  <a:pt x="0" y="135890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914400" y="5854417"/>
            <a:ext cx="5943600" cy="1739903"/>
          </a:xfrm>
          <a:custGeom>
            <a:avLst/>
            <a:gdLst/>
            <a:ahLst/>
            <a:cxnLst/>
            <a:rect r="r" b="b" t="t" l="l"/>
            <a:pathLst>
              <a:path h="1739903" w="5943600">
                <a:moveTo>
                  <a:pt x="0" y="0"/>
                </a:moveTo>
                <a:lnTo>
                  <a:pt x="5943600" y="0"/>
                </a:lnTo>
                <a:lnTo>
                  <a:pt x="5943600" y="1739904"/>
                </a:lnTo>
                <a:lnTo>
                  <a:pt x="0" y="173990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a:grpSpLocks noChangeAspect="true"/>
          </p:cNvGrpSpPr>
          <p:nvPr/>
        </p:nvGrpSpPr>
        <p:grpSpPr>
          <a:xfrm rot="0">
            <a:off x="830266" y="1500273"/>
            <a:ext cx="6077264" cy="1630680"/>
            <a:chOff x="0" y="0"/>
            <a:chExt cx="6077268" cy="1630680"/>
          </a:xfrm>
        </p:grpSpPr>
        <p:sp>
          <p:nvSpPr>
            <p:cNvPr name="Freeform 5" id="5"/>
            <p:cNvSpPr/>
            <p:nvPr/>
          </p:nvSpPr>
          <p:spPr>
            <a:xfrm flipH="false" flipV="false" rot="0">
              <a:off x="63500" y="63500"/>
              <a:ext cx="335407" cy="1503807"/>
            </a:xfrm>
            <a:custGeom>
              <a:avLst/>
              <a:gdLst/>
              <a:ahLst/>
              <a:cxnLst/>
              <a:rect r="r" b="b" t="t" l="l"/>
              <a:pathLst>
                <a:path h="1503807" w="335407">
                  <a:moveTo>
                    <a:pt x="4826" y="0"/>
                  </a:moveTo>
                  <a:lnTo>
                    <a:pt x="330581" y="0"/>
                  </a:lnTo>
                  <a:lnTo>
                    <a:pt x="335407" y="0"/>
                  </a:lnTo>
                  <a:lnTo>
                    <a:pt x="335407" y="4826"/>
                  </a:lnTo>
                  <a:lnTo>
                    <a:pt x="335407" y="1498981"/>
                  </a:lnTo>
                  <a:lnTo>
                    <a:pt x="335407" y="1503807"/>
                  </a:lnTo>
                  <a:lnTo>
                    <a:pt x="330581" y="1503807"/>
                  </a:lnTo>
                  <a:lnTo>
                    <a:pt x="4826" y="1503807"/>
                  </a:lnTo>
                  <a:lnTo>
                    <a:pt x="0" y="1503807"/>
                  </a:lnTo>
                  <a:lnTo>
                    <a:pt x="0" y="1498981"/>
                  </a:lnTo>
                  <a:lnTo>
                    <a:pt x="0" y="4826"/>
                  </a:lnTo>
                  <a:lnTo>
                    <a:pt x="0" y="0"/>
                  </a:lnTo>
                  <a:lnTo>
                    <a:pt x="4826" y="0"/>
                  </a:lnTo>
                  <a:moveTo>
                    <a:pt x="4826" y="9525"/>
                  </a:moveTo>
                  <a:lnTo>
                    <a:pt x="4826" y="4826"/>
                  </a:lnTo>
                  <a:lnTo>
                    <a:pt x="9652" y="4826"/>
                  </a:lnTo>
                  <a:lnTo>
                    <a:pt x="9652" y="1498981"/>
                  </a:lnTo>
                  <a:lnTo>
                    <a:pt x="4826" y="1498981"/>
                  </a:lnTo>
                  <a:lnTo>
                    <a:pt x="4826" y="1494155"/>
                  </a:lnTo>
                  <a:lnTo>
                    <a:pt x="330581" y="1494155"/>
                  </a:lnTo>
                  <a:lnTo>
                    <a:pt x="330581" y="1498981"/>
                  </a:lnTo>
                  <a:lnTo>
                    <a:pt x="325755" y="1498981"/>
                  </a:lnTo>
                  <a:lnTo>
                    <a:pt x="325755" y="4826"/>
                  </a:lnTo>
                  <a:lnTo>
                    <a:pt x="330581" y="4826"/>
                  </a:lnTo>
                  <a:lnTo>
                    <a:pt x="330581" y="9652"/>
                  </a:lnTo>
                  <a:lnTo>
                    <a:pt x="4826" y="9652"/>
                  </a:lnTo>
                  <a:close/>
                </a:path>
              </a:pathLst>
            </a:custGeom>
            <a:solidFill>
              <a:srgbClr val="000000">
                <a:alpha val="0"/>
              </a:srgbClr>
            </a:solidFill>
          </p:spPr>
        </p:sp>
        <p:sp>
          <p:nvSpPr>
            <p:cNvPr name="Freeform 6" id="6"/>
            <p:cNvSpPr/>
            <p:nvPr/>
          </p:nvSpPr>
          <p:spPr>
            <a:xfrm flipH="false" flipV="false" rot="0">
              <a:off x="68326" y="1476883"/>
              <a:ext cx="5943600" cy="38100"/>
            </a:xfrm>
            <a:custGeom>
              <a:avLst/>
              <a:gdLst/>
              <a:ahLst/>
              <a:cxnLst/>
              <a:rect r="r" b="b" t="t" l="l"/>
              <a:pathLst>
                <a:path h="38100" w="5943600">
                  <a:moveTo>
                    <a:pt x="0" y="0"/>
                  </a:moveTo>
                  <a:lnTo>
                    <a:pt x="5943600" y="0"/>
                  </a:lnTo>
                  <a:lnTo>
                    <a:pt x="5943600" y="38100"/>
                  </a:lnTo>
                  <a:lnTo>
                    <a:pt x="0" y="38100"/>
                  </a:lnTo>
                  <a:close/>
                </a:path>
              </a:pathLst>
            </a:custGeom>
            <a:solidFill>
              <a:srgbClr val="033971"/>
            </a:solidFill>
          </p:spPr>
        </p:sp>
        <p:sp>
          <p:nvSpPr>
            <p:cNvPr name="Freeform 7" id="7"/>
            <p:cNvSpPr/>
            <p:nvPr/>
          </p:nvSpPr>
          <p:spPr>
            <a:xfrm flipH="false" flipV="false" rot="0">
              <a:off x="70104" y="119126"/>
              <a:ext cx="5943600" cy="38100"/>
            </a:xfrm>
            <a:custGeom>
              <a:avLst/>
              <a:gdLst/>
              <a:ahLst/>
              <a:cxnLst/>
              <a:rect r="r" b="b" t="t" l="l"/>
              <a:pathLst>
                <a:path h="38100" w="5943600">
                  <a:moveTo>
                    <a:pt x="0" y="0"/>
                  </a:moveTo>
                  <a:lnTo>
                    <a:pt x="5943600" y="0"/>
                  </a:lnTo>
                  <a:lnTo>
                    <a:pt x="5943600" y="38100"/>
                  </a:lnTo>
                  <a:lnTo>
                    <a:pt x="0" y="38100"/>
                  </a:lnTo>
                  <a:close/>
                </a:path>
              </a:pathLst>
            </a:custGeom>
            <a:solidFill>
              <a:srgbClr val="033971"/>
            </a:solidFill>
          </p:spPr>
        </p:sp>
      </p:grpSp>
      <p:grpSp>
        <p:nvGrpSpPr>
          <p:cNvPr name="Group 8" id="8"/>
          <p:cNvGrpSpPr>
            <a:grpSpLocks noChangeAspect="true"/>
          </p:cNvGrpSpPr>
          <p:nvPr/>
        </p:nvGrpSpPr>
        <p:grpSpPr>
          <a:xfrm rot="0">
            <a:off x="908047" y="7571394"/>
            <a:ext cx="5943600" cy="38100"/>
            <a:chOff x="0" y="0"/>
            <a:chExt cx="5943600" cy="38100"/>
          </a:xfrm>
        </p:grpSpPr>
        <p:sp>
          <p:nvSpPr>
            <p:cNvPr name="Freeform 9" id="9"/>
            <p:cNvSpPr/>
            <p:nvPr/>
          </p:nvSpPr>
          <p:spPr>
            <a:xfrm flipH="false" flipV="false" rot="0">
              <a:off x="0" y="0"/>
              <a:ext cx="5943600" cy="38100"/>
            </a:xfrm>
            <a:custGeom>
              <a:avLst/>
              <a:gdLst/>
              <a:ahLst/>
              <a:cxnLst/>
              <a:rect r="r" b="b" t="t" l="l"/>
              <a:pathLst>
                <a:path h="38100" w="5943600">
                  <a:moveTo>
                    <a:pt x="0" y="0"/>
                  </a:moveTo>
                  <a:lnTo>
                    <a:pt x="5943600" y="0"/>
                  </a:lnTo>
                  <a:lnTo>
                    <a:pt x="5943600" y="38100"/>
                  </a:lnTo>
                  <a:lnTo>
                    <a:pt x="0" y="38100"/>
                  </a:lnTo>
                  <a:close/>
                </a:path>
              </a:pathLst>
            </a:custGeom>
            <a:solidFill>
              <a:srgbClr val="033971"/>
            </a:solidFill>
          </p:spPr>
        </p:sp>
      </p:grpSp>
      <p:grpSp>
        <p:nvGrpSpPr>
          <p:cNvPr name="Group 10" id="10"/>
          <p:cNvGrpSpPr>
            <a:grpSpLocks noChangeAspect="true"/>
          </p:cNvGrpSpPr>
          <p:nvPr/>
        </p:nvGrpSpPr>
        <p:grpSpPr>
          <a:xfrm rot="0">
            <a:off x="834704" y="5769340"/>
            <a:ext cx="6081074" cy="1730407"/>
            <a:chOff x="0" y="0"/>
            <a:chExt cx="6081078" cy="1730413"/>
          </a:xfrm>
        </p:grpSpPr>
        <p:sp>
          <p:nvSpPr>
            <p:cNvPr name="Freeform 11" id="11"/>
            <p:cNvSpPr/>
            <p:nvPr/>
          </p:nvSpPr>
          <p:spPr>
            <a:xfrm flipH="false" flipV="false" rot="0">
              <a:off x="63500" y="163195"/>
              <a:ext cx="335407" cy="1503807"/>
            </a:xfrm>
            <a:custGeom>
              <a:avLst/>
              <a:gdLst/>
              <a:ahLst/>
              <a:cxnLst/>
              <a:rect r="r" b="b" t="t" l="l"/>
              <a:pathLst>
                <a:path h="1503807" w="335407">
                  <a:moveTo>
                    <a:pt x="4826" y="0"/>
                  </a:moveTo>
                  <a:lnTo>
                    <a:pt x="330581" y="0"/>
                  </a:lnTo>
                  <a:lnTo>
                    <a:pt x="335407" y="0"/>
                  </a:lnTo>
                  <a:lnTo>
                    <a:pt x="335407" y="4826"/>
                  </a:lnTo>
                  <a:lnTo>
                    <a:pt x="335407" y="1498981"/>
                  </a:lnTo>
                  <a:lnTo>
                    <a:pt x="335407" y="1503807"/>
                  </a:lnTo>
                  <a:lnTo>
                    <a:pt x="330581" y="1503807"/>
                  </a:lnTo>
                  <a:lnTo>
                    <a:pt x="4826" y="1503807"/>
                  </a:lnTo>
                  <a:lnTo>
                    <a:pt x="0" y="1503807"/>
                  </a:lnTo>
                  <a:lnTo>
                    <a:pt x="0" y="1498981"/>
                  </a:lnTo>
                  <a:lnTo>
                    <a:pt x="0" y="4826"/>
                  </a:lnTo>
                  <a:lnTo>
                    <a:pt x="0" y="0"/>
                  </a:lnTo>
                  <a:lnTo>
                    <a:pt x="4826" y="0"/>
                  </a:lnTo>
                  <a:moveTo>
                    <a:pt x="4826" y="9525"/>
                  </a:moveTo>
                  <a:lnTo>
                    <a:pt x="4826" y="4699"/>
                  </a:lnTo>
                  <a:lnTo>
                    <a:pt x="9652" y="4699"/>
                  </a:lnTo>
                  <a:lnTo>
                    <a:pt x="9652" y="1498981"/>
                  </a:lnTo>
                  <a:lnTo>
                    <a:pt x="4826" y="1498981"/>
                  </a:lnTo>
                  <a:lnTo>
                    <a:pt x="4826" y="1494155"/>
                  </a:lnTo>
                  <a:lnTo>
                    <a:pt x="330581" y="1494155"/>
                  </a:lnTo>
                  <a:lnTo>
                    <a:pt x="330581" y="1498981"/>
                  </a:lnTo>
                  <a:lnTo>
                    <a:pt x="325755" y="1498981"/>
                  </a:lnTo>
                  <a:lnTo>
                    <a:pt x="325755" y="4826"/>
                  </a:lnTo>
                  <a:lnTo>
                    <a:pt x="330581" y="4826"/>
                  </a:lnTo>
                  <a:lnTo>
                    <a:pt x="330581" y="9652"/>
                  </a:lnTo>
                  <a:lnTo>
                    <a:pt x="4826" y="9652"/>
                  </a:lnTo>
                  <a:close/>
                </a:path>
              </a:pathLst>
            </a:custGeom>
            <a:solidFill>
              <a:srgbClr val="000000">
                <a:alpha val="0"/>
              </a:srgbClr>
            </a:solidFill>
          </p:spPr>
        </p:sp>
        <p:sp>
          <p:nvSpPr>
            <p:cNvPr name="Freeform 12" id="12"/>
            <p:cNvSpPr/>
            <p:nvPr/>
          </p:nvSpPr>
          <p:spPr>
            <a:xfrm flipH="false" flipV="false" rot="0">
              <a:off x="74041" y="63500"/>
              <a:ext cx="5943600" cy="38100"/>
            </a:xfrm>
            <a:custGeom>
              <a:avLst/>
              <a:gdLst/>
              <a:ahLst/>
              <a:cxnLst/>
              <a:rect r="r" b="b" t="t" l="l"/>
              <a:pathLst>
                <a:path h="38100" w="5943600">
                  <a:moveTo>
                    <a:pt x="0" y="0"/>
                  </a:moveTo>
                  <a:lnTo>
                    <a:pt x="5943600" y="0"/>
                  </a:lnTo>
                  <a:lnTo>
                    <a:pt x="5943600" y="38100"/>
                  </a:lnTo>
                  <a:lnTo>
                    <a:pt x="0" y="38100"/>
                  </a:lnTo>
                  <a:close/>
                </a:path>
              </a:pathLst>
            </a:custGeom>
            <a:solidFill>
              <a:srgbClr val="033971"/>
            </a:solidFill>
          </p:spPr>
        </p:sp>
      </p:grpSp>
      <p:sp>
        <p:nvSpPr>
          <p:cNvPr name="Freeform 13" id="13"/>
          <p:cNvSpPr/>
          <p:nvPr/>
        </p:nvSpPr>
        <p:spPr>
          <a:xfrm flipH="false" flipV="false" rot="0">
            <a:off x="830266" y="4058956"/>
            <a:ext cx="543930" cy="828846"/>
          </a:xfrm>
          <a:custGeom>
            <a:avLst/>
            <a:gdLst/>
            <a:ahLst/>
            <a:cxnLst/>
            <a:rect r="r" b="b" t="t" l="l"/>
            <a:pathLst>
              <a:path h="828846" w="543930">
                <a:moveTo>
                  <a:pt x="0" y="0"/>
                </a:moveTo>
                <a:lnTo>
                  <a:pt x="543930" y="0"/>
                </a:lnTo>
                <a:lnTo>
                  <a:pt x="543930" y="828845"/>
                </a:lnTo>
                <a:lnTo>
                  <a:pt x="0" y="82884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4" id="14"/>
          <p:cNvSpPr/>
          <p:nvPr/>
        </p:nvSpPr>
        <p:spPr>
          <a:xfrm flipH="false" flipV="false" rot="0">
            <a:off x="1663360" y="4101940"/>
            <a:ext cx="853974" cy="795263"/>
          </a:xfrm>
          <a:custGeom>
            <a:avLst/>
            <a:gdLst/>
            <a:ahLst/>
            <a:cxnLst/>
            <a:rect r="r" b="b" t="t" l="l"/>
            <a:pathLst>
              <a:path h="795263" w="853974">
                <a:moveTo>
                  <a:pt x="0" y="0"/>
                </a:moveTo>
                <a:lnTo>
                  <a:pt x="853974" y="0"/>
                </a:lnTo>
                <a:lnTo>
                  <a:pt x="853974" y="795263"/>
                </a:lnTo>
                <a:lnTo>
                  <a:pt x="0" y="79526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5" id="15"/>
          <p:cNvSpPr/>
          <p:nvPr/>
        </p:nvSpPr>
        <p:spPr>
          <a:xfrm flipH="false" flipV="false" rot="0">
            <a:off x="4123596" y="4101940"/>
            <a:ext cx="656092" cy="795263"/>
          </a:xfrm>
          <a:custGeom>
            <a:avLst/>
            <a:gdLst/>
            <a:ahLst/>
            <a:cxnLst/>
            <a:rect r="r" b="b" t="t" l="l"/>
            <a:pathLst>
              <a:path h="795263" w="656092">
                <a:moveTo>
                  <a:pt x="0" y="0"/>
                </a:moveTo>
                <a:lnTo>
                  <a:pt x="656092" y="0"/>
                </a:lnTo>
                <a:lnTo>
                  <a:pt x="656092" y="795263"/>
                </a:lnTo>
                <a:lnTo>
                  <a:pt x="0" y="795263"/>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6" id="16"/>
          <p:cNvSpPr/>
          <p:nvPr/>
        </p:nvSpPr>
        <p:spPr>
          <a:xfrm flipH="false" flipV="false" rot="0">
            <a:off x="5127809" y="4101940"/>
            <a:ext cx="678054" cy="746139"/>
          </a:xfrm>
          <a:custGeom>
            <a:avLst/>
            <a:gdLst/>
            <a:ahLst/>
            <a:cxnLst/>
            <a:rect r="r" b="b" t="t" l="l"/>
            <a:pathLst>
              <a:path h="746139" w="678054">
                <a:moveTo>
                  <a:pt x="0" y="0"/>
                </a:moveTo>
                <a:lnTo>
                  <a:pt x="678054" y="0"/>
                </a:lnTo>
                <a:lnTo>
                  <a:pt x="678054" y="746139"/>
                </a:lnTo>
                <a:lnTo>
                  <a:pt x="0" y="746139"/>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7" id="17"/>
          <p:cNvSpPr/>
          <p:nvPr/>
        </p:nvSpPr>
        <p:spPr>
          <a:xfrm flipH="false" flipV="false" rot="0">
            <a:off x="6194729" y="4101940"/>
            <a:ext cx="774074" cy="785862"/>
          </a:xfrm>
          <a:custGeom>
            <a:avLst/>
            <a:gdLst/>
            <a:ahLst/>
            <a:cxnLst/>
            <a:rect r="r" b="b" t="t" l="l"/>
            <a:pathLst>
              <a:path h="785862" w="774074">
                <a:moveTo>
                  <a:pt x="0" y="0"/>
                </a:moveTo>
                <a:lnTo>
                  <a:pt x="774074" y="0"/>
                </a:lnTo>
                <a:lnTo>
                  <a:pt x="774074" y="785861"/>
                </a:lnTo>
                <a:lnTo>
                  <a:pt x="0" y="785861"/>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8" id="18"/>
          <p:cNvSpPr/>
          <p:nvPr/>
        </p:nvSpPr>
        <p:spPr>
          <a:xfrm flipH="false" flipV="false" rot="0">
            <a:off x="2777307" y="4165145"/>
            <a:ext cx="1004539" cy="732058"/>
          </a:xfrm>
          <a:custGeom>
            <a:avLst/>
            <a:gdLst/>
            <a:ahLst/>
            <a:cxnLst/>
            <a:rect r="r" b="b" t="t" l="l"/>
            <a:pathLst>
              <a:path h="732058" w="1004539">
                <a:moveTo>
                  <a:pt x="0" y="0"/>
                </a:moveTo>
                <a:lnTo>
                  <a:pt x="1004539" y="0"/>
                </a:lnTo>
                <a:lnTo>
                  <a:pt x="1004539" y="732058"/>
                </a:lnTo>
                <a:lnTo>
                  <a:pt x="0" y="732058"/>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TextBox 19" id="19"/>
          <p:cNvSpPr txBox="true"/>
          <p:nvPr/>
        </p:nvSpPr>
        <p:spPr>
          <a:xfrm rot="0">
            <a:off x="673927" y="4889094"/>
            <a:ext cx="869690" cy="218849"/>
          </a:xfrm>
          <a:prstGeom prst="rect">
            <a:avLst/>
          </a:prstGeom>
        </p:spPr>
        <p:txBody>
          <a:bodyPr anchor="t" rtlCol="false" tIns="0" lIns="0" bIns="0" rIns="0">
            <a:spAutoFit/>
          </a:bodyPr>
          <a:lstStyle/>
          <a:p>
            <a:pPr algn="l">
              <a:lnSpc>
                <a:spcPts val="876"/>
              </a:lnSpc>
            </a:pPr>
            <a:r>
              <a:rPr lang="en-US" sz="1103" spc="1">
                <a:solidFill>
                  <a:srgbClr val="000000"/>
                </a:solidFill>
                <a:latin typeface="IBM Plex Sans Condensed"/>
                <a:ea typeface="IBM Plex Sans Condensed"/>
                <a:cs typeface="IBM Plex Sans Condensed"/>
                <a:sym typeface="IBM Plex Sans Condensed"/>
              </a:rPr>
              <a:t> </a:t>
            </a:r>
          </a:p>
          <a:p>
            <a:pPr algn="ctr">
              <a:lnSpc>
                <a:spcPts val="876"/>
              </a:lnSpc>
            </a:pPr>
            <a:r>
              <a:rPr lang="en-US" b="true" sz="1103" spc="1">
                <a:solidFill>
                  <a:srgbClr val="2F5496"/>
                </a:solidFill>
                <a:latin typeface="IBM Plex Sans Condensed Bold"/>
                <a:ea typeface="IBM Plex Sans Condensed Bold"/>
                <a:cs typeface="IBM Plex Sans Condensed Bold"/>
                <a:sym typeface="IBM Plex Sans Condensed Bold"/>
              </a:rPr>
              <a:t>Team Leader</a:t>
            </a:r>
          </a:p>
        </p:txBody>
      </p:sp>
      <p:sp>
        <p:nvSpPr>
          <p:cNvPr name="TextBox 20" id="20"/>
          <p:cNvSpPr txBox="true"/>
          <p:nvPr/>
        </p:nvSpPr>
        <p:spPr>
          <a:xfrm rot="0">
            <a:off x="1679134" y="4581935"/>
            <a:ext cx="898148" cy="526009"/>
          </a:xfrm>
          <a:prstGeom prst="rect">
            <a:avLst/>
          </a:prstGeom>
        </p:spPr>
        <p:txBody>
          <a:bodyPr anchor="t" rtlCol="false" tIns="0" lIns="0" bIns="0" rIns="0">
            <a:spAutoFit/>
          </a:bodyPr>
          <a:lstStyle/>
          <a:p>
            <a:pPr algn="ctr">
              <a:lnSpc>
                <a:spcPts val="2207"/>
              </a:lnSpc>
            </a:pPr>
            <a:r>
              <a:rPr lang="en-US" sz="1103" spc="1">
                <a:solidFill>
                  <a:srgbClr val="000000"/>
                </a:solidFill>
                <a:latin typeface="IBM Plex Sans Condensed"/>
                <a:ea typeface="IBM Plex Sans Condensed"/>
                <a:cs typeface="IBM Plex Sans Condensed"/>
                <a:sym typeface="IBM Plex Sans Condensed"/>
              </a:rPr>
              <a:t> </a:t>
            </a:r>
          </a:p>
          <a:p>
            <a:pPr algn="ctr">
              <a:lnSpc>
                <a:spcPts val="2207"/>
              </a:lnSpc>
            </a:pPr>
            <a:r>
              <a:rPr lang="en-US" b="true" sz="1103" spc="1">
                <a:solidFill>
                  <a:srgbClr val="2F5496"/>
                </a:solidFill>
                <a:latin typeface="IBM Plex Sans Condensed Bold"/>
                <a:ea typeface="IBM Plex Sans Condensed Bold"/>
                <a:cs typeface="IBM Plex Sans Condensed Bold"/>
                <a:sym typeface="IBM Plex Sans Condensed Bold"/>
              </a:rPr>
              <a:t>Navigator</a:t>
            </a:r>
          </a:p>
        </p:txBody>
      </p:sp>
      <p:sp>
        <p:nvSpPr>
          <p:cNvPr name="TextBox 21" id="21"/>
          <p:cNvSpPr txBox="true"/>
          <p:nvPr/>
        </p:nvSpPr>
        <p:spPr>
          <a:xfrm rot="0">
            <a:off x="2799589" y="4867443"/>
            <a:ext cx="959975" cy="249784"/>
          </a:xfrm>
          <a:prstGeom prst="rect">
            <a:avLst/>
          </a:prstGeom>
        </p:spPr>
        <p:txBody>
          <a:bodyPr anchor="t" rtlCol="false" tIns="0" lIns="0" bIns="0" rIns="0">
            <a:spAutoFit/>
          </a:bodyPr>
          <a:lstStyle/>
          <a:p>
            <a:pPr algn="ctr">
              <a:lnSpc>
                <a:spcPts val="2207"/>
              </a:lnSpc>
            </a:pPr>
            <a:r>
              <a:rPr lang="en-US" sz="1103" spc="1">
                <a:solidFill>
                  <a:srgbClr val="000000"/>
                </a:solidFill>
                <a:latin typeface="IBM Plex Sans Condensed"/>
                <a:ea typeface="IBM Plex Sans Condensed"/>
                <a:cs typeface="IBM Plex Sans Condensed"/>
                <a:sym typeface="IBM Plex Sans Condensed"/>
              </a:rPr>
              <a:t> </a:t>
            </a:r>
            <a:r>
              <a:rPr lang="en-US" b="true" sz="1103" spc="1">
                <a:solidFill>
                  <a:srgbClr val="2F5496"/>
                </a:solidFill>
                <a:latin typeface="IBM Plex Sans Condensed Bold"/>
                <a:ea typeface="IBM Plex Sans Condensed Bold"/>
                <a:cs typeface="IBM Plex Sans Condensed Bold"/>
                <a:sym typeface="IBM Plex Sans Condensed Bold"/>
              </a:rPr>
              <a:t>Trainee/Loader</a:t>
            </a:r>
          </a:p>
        </p:txBody>
      </p:sp>
      <p:sp>
        <p:nvSpPr>
          <p:cNvPr name="TextBox 22" id="22"/>
          <p:cNvSpPr txBox="true"/>
          <p:nvPr/>
        </p:nvSpPr>
        <p:spPr>
          <a:xfrm rot="0">
            <a:off x="4041819" y="4857918"/>
            <a:ext cx="819645" cy="256636"/>
          </a:xfrm>
          <a:prstGeom prst="rect">
            <a:avLst/>
          </a:prstGeom>
        </p:spPr>
        <p:txBody>
          <a:bodyPr anchor="t" rtlCol="false" tIns="0" lIns="0" bIns="0" rIns="0">
            <a:spAutoFit/>
          </a:bodyPr>
          <a:lstStyle/>
          <a:p>
            <a:pPr algn="l">
              <a:lnSpc>
                <a:spcPts val="2304"/>
              </a:lnSpc>
            </a:pPr>
            <a:r>
              <a:rPr lang="en-US" sz="1103" spc="1">
                <a:solidFill>
                  <a:srgbClr val="000000"/>
                </a:solidFill>
                <a:latin typeface="IBM Plex Sans Condensed"/>
                <a:ea typeface="IBM Plex Sans Condensed"/>
                <a:cs typeface="IBM Plex Sans Condensed"/>
                <a:sym typeface="IBM Plex Sans Condensed"/>
              </a:rPr>
              <a:t> </a:t>
            </a:r>
            <a:r>
              <a:rPr lang="en-US" b="true" sz="1103" spc="1">
                <a:solidFill>
                  <a:srgbClr val="2F5496"/>
                </a:solidFill>
                <a:latin typeface="IBM Plex Sans Condensed Bold"/>
                <a:ea typeface="IBM Plex Sans Condensed Bold"/>
                <a:cs typeface="IBM Plex Sans Condensed Bold"/>
                <a:sym typeface="IBM Plex Sans Condensed Bold"/>
              </a:rPr>
              <a:t>Bookkeeper </a:t>
            </a:r>
          </a:p>
        </p:txBody>
      </p:sp>
      <p:sp>
        <p:nvSpPr>
          <p:cNvPr name="TextBox 23" id="23"/>
          <p:cNvSpPr txBox="true"/>
          <p:nvPr/>
        </p:nvSpPr>
        <p:spPr>
          <a:xfrm rot="0">
            <a:off x="5065438" y="4857918"/>
            <a:ext cx="786165" cy="256636"/>
          </a:xfrm>
          <a:prstGeom prst="rect">
            <a:avLst/>
          </a:prstGeom>
        </p:spPr>
        <p:txBody>
          <a:bodyPr anchor="t" rtlCol="false" tIns="0" lIns="0" bIns="0" rIns="0">
            <a:spAutoFit/>
          </a:bodyPr>
          <a:lstStyle/>
          <a:p>
            <a:pPr algn="ctr">
              <a:lnSpc>
                <a:spcPts val="2304"/>
              </a:lnSpc>
            </a:pPr>
            <a:r>
              <a:rPr lang="en-US" sz="1103" spc="1">
                <a:solidFill>
                  <a:srgbClr val="000000"/>
                </a:solidFill>
                <a:latin typeface="IBM Plex Sans Condensed"/>
                <a:ea typeface="IBM Plex Sans Condensed"/>
                <a:cs typeface="IBM Plex Sans Condensed"/>
                <a:sym typeface="IBM Plex Sans Condensed"/>
              </a:rPr>
              <a:t> </a:t>
            </a:r>
            <a:r>
              <a:rPr lang="en-US" b="true" sz="1103" spc="1">
                <a:solidFill>
                  <a:srgbClr val="2F5496"/>
                </a:solidFill>
                <a:latin typeface="IBM Plex Sans Condensed Bold"/>
                <a:ea typeface="IBM Plex Sans Condensed Bold"/>
                <a:cs typeface="IBM Plex Sans Condensed Bold"/>
                <a:sym typeface="IBM Plex Sans Condensed Bold"/>
              </a:rPr>
              <a:t>Dispatcher </a:t>
            </a:r>
          </a:p>
        </p:txBody>
      </p:sp>
      <p:sp>
        <p:nvSpPr>
          <p:cNvPr name="TextBox 24" id="24"/>
          <p:cNvSpPr txBox="true"/>
          <p:nvPr/>
        </p:nvSpPr>
        <p:spPr>
          <a:xfrm rot="0">
            <a:off x="5967098" y="4897047"/>
            <a:ext cx="1229335" cy="220180"/>
          </a:xfrm>
          <a:prstGeom prst="rect">
            <a:avLst/>
          </a:prstGeom>
        </p:spPr>
        <p:txBody>
          <a:bodyPr anchor="t" rtlCol="false" tIns="0" lIns="0" bIns="0" rIns="0">
            <a:spAutoFit/>
          </a:bodyPr>
          <a:lstStyle/>
          <a:p>
            <a:pPr algn="ctr">
              <a:lnSpc>
                <a:spcPts val="861"/>
              </a:lnSpc>
            </a:pPr>
            <a:r>
              <a:rPr lang="en-US" sz="1100" spc="1">
                <a:solidFill>
                  <a:srgbClr val="000000"/>
                </a:solidFill>
                <a:latin typeface="IBM Plex Sans Condensed"/>
                <a:ea typeface="IBM Plex Sans Condensed"/>
                <a:cs typeface="IBM Plex Sans Condensed"/>
                <a:sym typeface="IBM Plex Sans Condensed"/>
              </a:rPr>
              <a:t> </a:t>
            </a:r>
          </a:p>
          <a:p>
            <a:pPr algn="ctr">
              <a:lnSpc>
                <a:spcPts val="861"/>
              </a:lnSpc>
            </a:pPr>
            <a:r>
              <a:rPr lang="en-US" b="true" sz="1100" spc="1">
                <a:solidFill>
                  <a:srgbClr val="2F5496"/>
                </a:solidFill>
                <a:latin typeface="IBM Plex Sans Condensed Bold"/>
                <a:ea typeface="IBM Plex Sans Condensed Bold"/>
                <a:cs typeface="IBM Plex Sans Condensed Bold"/>
                <a:sym typeface="IBM Plex Sans Condensed Bold"/>
              </a:rPr>
              <a:t>Truck </a:t>
            </a:r>
            <a:r>
              <a:rPr lang="en-US" b="true" sz="1100" spc="1">
                <a:solidFill>
                  <a:srgbClr val="2F5496"/>
                </a:solidFill>
                <a:latin typeface="IBM Plex Sans Condensed Bold"/>
                <a:ea typeface="IBM Plex Sans Condensed Bold"/>
                <a:cs typeface="IBM Plex Sans Condensed Bold"/>
                <a:sym typeface="IBM Plex Sans Condensed Bold"/>
              </a:rPr>
              <a:t>Maintenance</a:t>
            </a:r>
          </a:p>
        </p:txBody>
      </p:sp>
      <p:sp>
        <p:nvSpPr>
          <p:cNvPr name="TextBox 25" id="25"/>
          <p:cNvSpPr txBox="true"/>
          <p:nvPr/>
        </p:nvSpPr>
        <p:spPr>
          <a:xfrm rot="0">
            <a:off x="914400" y="8014421"/>
            <a:ext cx="5865466" cy="807241"/>
          </a:xfrm>
          <a:prstGeom prst="rect">
            <a:avLst/>
          </a:prstGeom>
        </p:spPr>
        <p:txBody>
          <a:bodyPr anchor="t" rtlCol="false" tIns="0" lIns="0" bIns="0" rIns="0">
            <a:spAutoFit/>
          </a:bodyPr>
          <a:lstStyle/>
          <a:p>
            <a:pPr algn="l">
              <a:lnSpc>
                <a:spcPts val="1343"/>
              </a:lnSpc>
            </a:pPr>
            <a:r>
              <a:rPr lang="en-US" sz="1103" spc="1">
                <a:solidFill>
                  <a:srgbClr val="000000"/>
                </a:solidFill>
                <a:latin typeface="IBM Plex Sans Condensed"/>
                <a:ea typeface="IBM Plex Sans Condensed"/>
                <a:cs typeface="IBM Plex Sans Condensed"/>
                <a:sym typeface="IBM Plex Sans Condensed"/>
              </a:rPr>
              <a:t>The Team Leader (TL) is the truck team “captain.” The Team Leader is responsible for ensuring the timely and proper completion of all work orders, the safe and efficient operation of the truck, and the proper completion of all checklist items throughout the day. The Team Leader is expected to make decisions autonomously, to defer to Dispatch and/or management when necessary, and to understand when each of those situations applies. </a:t>
            </a:r>
          </a:p>
        </p:txBody>
      </p:sp>
      <p:sp>
        <p:nvSpPr>
          <p:cNvPr name="TextBox 26" id="26"/>
          <p:cNvSpPr txBox="true"/>
          <p:nvPr/>
        </p:nvSpPr>
        <p:spPr>
          <a:xfrm rot="0">
            <a:off x="1337929" y="1357208"/>
            <a:ext cx="5528291" cy="2214448"/>
          </a:xfrm>
          <a:prstGeom prst="rect">
            <a:avLst/>
          </a:prstGeom>
        </p:spPr>
        <p:txBody>
          <a:bodyPr anchor="t" rtlCol="false" tIns="0" lIns="0" bIns="0" rIns="0">
            <a:spAutoFit/>
          </a:bodyPr>
          <a:lstStyle/>
          <a:p>
            <a:pPr algn="l">
              <a:lnSpc>
                <a:spcPts val="2244"/>
              </a:lnSpc>
            </a:pPr>
            <a:r>
              <a:rPr lang="en-US" sz="1103" spc="1">
                <a:solidFill>
                  <a:srgbClr val="000000"/>
                </a:solidFill>
                <a:latin typeface="IBM Plex Sans Condensed"/>
                <a:ea typeface="IBM Plex Sans Condensed"/>
                <a:cs typeface="IBM Plex Sans Condensed"/>
                <a:sym typeface="IBM Plex Sans Condensed"/>
              </a:rPr>
              <a:t> </a:t>
            </a:r>
          </a:p>
          <a:p>
            <a:pPr algn="l">
              <a:lnSpc>
                <a:spcPts val="2244"/>
              </a:lnSpc>
            </a:pPr>
            <a:r>
              <a:rPr lang="en-US" sz="1103" spc="1">
                <a:solidFill>
                  <a:srgbClr val="000000"/>
                </a:solidFill>
                <a:latin typeface="IBM Plex Sans Condensed"/>
                <a:ea typeface="IBM Plex Sans Condensed"/>
                <a:cs typeface="IBM Plex Sans Condensed"/>
                <a:sym typeface="IBM Plex Sans Condensed"/>
              </a:rPr>
              <a:t>Junk removal services exist to help people get rid of items they no longer want, need, or use. In </a:t>
            </a:r>
          </a:p>
          <a:p>
            <a:pPr algn="l">
              <a:lnSpc>
                <a:spcPts val="551"/>
              </a:lnSpc>
            </a:pPr>
            <a:r>
              <a:rPr lang="en-US" sz="1103" spc="1">
                <a:solidFill>
                  <a:srgbClr val="000000"/>
                </a:solidFill>
                <a:latin typeface="IBM Plex Sans Condensed"/>
                <a:ea typeface="IBM Plex Sans Condensed"/>
                <a:cs typeface="IBM Plex Sans Condensed"/>
                <a:sym typeface="IBM Plex Sans Condensed"/>
              </a:rPr>
              <a:t>order to remove items, junk removal companies deploy dump trucks, teams, and equipment to </a:t>
            </a:r>
          </a:p>
          <a:p>
            <a:pPr algn="l">
              <a:lnSpc>
                <a:spcPts val="2135"/>
              </a:lnSpc>
            </a:pPr>
            <a:r>
              <a:rPr lang="en-US" sz="1103" spc="1">
                <a:solidFill>
                  <a:srgbClr val="000000"/>
                </a:solidFill>
                <a:latin typeface="IBM Plex Sans Condensed"/>
                <a:ea typeface="IBM Plex Sans Condensed"/>
                <a:cs typeface="IBM Plex Sans Condensed"/>
                <a:sym typeface="IBM Plex Sans Condensed"/>
              </a:rPr>
              <a:t>job sites as required. As a result, the operation of a junk removal company centers around the </a:t>
            </a:r>
          </a:p>
          <a:p>
            <a:pPr algn="l">
              <a:lnSpc>
                <a:spcPts val="551"/>
              </a:lnSpc>
            </a:pPr>
            <a:r>
              <a:rPr lang="en-US" sz="1103" spc="1">
                <a:solidFill>
                  <a:srgbClr val="000000"/>
                </a:solidFill>
                <a:latin typeface="IBM Plex Sans Condensed"/>
                <a:ea typeface="IBM Plex Sans Condensed"/>
                <a:cs typeface="IBM Plex Sans Condensed"/>
                <a:sym typeface="IBM Plex Sans Condensed"/>
              </a:rPr>
              <a:t>truck team and its interaction with customers on a day-to-day basis. </a:t>
            </a:r>
          </a:p>
          <a:p>
            <a:pPr algn="l">
              <a:lnSpc>
                <a:spcPts val="2135"/>
              </a:lnSpc>
            </a:pPr>
            <a:r>
              <a:rPr lang="en-US" sz="1103" spc="1">
                <a:solidFill>
                  <a:srgbClr val="000000"/>
                </a:solidFill>
                <a:latin typeface="IBM Plex Sans Condensed"/>
                <a:ea typeface="IBM Plex Sans Condensed"/>
                <a:cs typeface="IBM Plex Sans Condensed"/>
                <a:sym typeface="IBM Plex Sans Condensed"/>
              </a:rPr>
              <a:t>However, there are many support and administrative roles that must be done properly for a junk </a:t>
            </a:r>
          </a:p>
          <a:p>
            <a:pPr algn="l">
              <a:lnSpc>
                <a:spcPts val="768"/>
              </a:lnSpc>
            </a:pPr>
            <a:r>
              <a:rPr lang="en-US" sz="1103" spc="1">
                <a:solidFill>
                  <a:srgbClr val="000000"/>
                </a:solidFill>
                <a:latin typeface="IBM Plex Sans Condensed"/>
                <a:ea typeface="IBM Plex Sans Condensed"/>
                <a:cs typeface="IBM Plex Sans Condensed"/>
                <a:sym typeface="IBM Plex Sans Condensed"/>
              </a:rPr>
              <a:t>removal company to scale. Administrative operations and personnel are therefore a critical </a:t>
            </a:r>
          </a:p>
          <a:p>
            <a:pPr algn="l">
              <a:lnSpc>
                <a:spcPts val="2135"/>
              </a:lnSpc>
            </a:pPr>
            <a:r>
              <a:rPr lang="en-US" sz="1103" spc="1">
                <a:solidFill>
                  <a:srgbClr val="000000"/>
                </a:solidFill>
                <a:latin typeface="IBM Plex Sans Condensed"/>
                <a:ea typeface="IBM Plex Sans Condensed"/>
                <a:cs typeface="IBM Plex Sans Condensed"/>
                <a:sym typeface="IBM Plex Sans Condensed"/>
              </a:rPr>
              <a:t>component of any junk removal business. </a:t>
            </a:r>
          </a:p>
        </p:txBody>
      </p:sp>
      <p:sp>
        <p:nvSpPr>
          <p:cNvPr name="TextBox 27" id="27"/>
          <p:cNvSpPr txBox="true"/>
          <p:nvPr/>
        </p:nvSpPr>
        <p:spPr>
          <a:xfrm rot="0">
            <a:off x="1277598" y="5944419"/>
            <a:ext cx="5539997" cy="1614227"/>
          </a:xfrm>
          <a:prstGeom prst="rect">
            <a:avLst/>
          </a:prstGeom>
        </p:spPr>
        <p:txBody>
          <a:bodyPr anchor="t" rtlCol="false" tIns="0" lIns="0" bIns="0" rIns="0">
            <a:spAutoFit/>
          </a:bodyPr>
          <a:lstStyle/>
          <a:p>
            <a:pPr algn="l">
              <a:lnSpc>
                <a:spcPts val="1343"/>
              </a:lnSpc>
            </a:pPr>
            <a:r>
              <a:rPr lang="en-US" sz="1103" spc="1">
                <a:solidFill>
                  <a:srgbClr val="000000"/>
                </a:solidFill>
                <a:latin typeface="IBM Plex Sans Condensed"/>
                <a:ea typeface="IBM Plex Sans Condensed"/>
                <a:cs typeface="IBM Plex Sans Condensed"/>
                <a:sym typeface="IBM Plex Sans Condensed"/>
              </a:rPr>
              <a:t>The truck team is the core of the junk removal company personnel structure. Truck teams operate the junk removal trucks daily and perform the service customers want when they hire a junk removal service. Truck team members must be fit and strong enough to work long hours </a:t>
            </a:r>
          </a:p>
          <a:p>
            <a:pPr algn="just">
              <a:lnSpc>
                <a:spcPts val="1343"/>
              </a:lnSpc>
            </a:pPr>
            <a:r>
              <a:rPr lang="en-US" sz="1103" spc="1">
                <a:solidFill>
                  <a:srgbClr val="000000"/>
                </a:solidFill>
                <a:latin typeface="IBM Plex Sans Condensed"/>
                <a:ea typeface="IBM Plex Sans Condensed"/>
                <a:cs typeface="IBM Plex Sans Condensed"/>
                <a:sym typeface="IBM Plex Sans Condensed"/>
              </a:rPr>
              <a:t>and lift heavy items, responsible enough to operate large vehicles, and socially adept to interface with customers as a representative of the company. </a:t>
            </a:r>
          </a:p>
          <a:p>
            <a:pPr algn="just" rtl="true">
              <a:lnSpc>
                <a:spcPts val="1428"/>
              </a:lnSpc>
            </a:pPr>
          </a:p>
          <a:p>
            <a:pPr algn="l">
              <a:lnSpc>
                <a:spcPts val="2759"/>
              </a:lnSpc>
            </a:pPr>
            <a:r>
              <a:rPr lang="en-US" sz="1103" spc="1">
                <a:solidFill>
                  <a:srgbClr val="000000"/>
                </a:solidFill>
                <a:latin typeface="IBM Plex Sans Condensed"/>
                <a:ea typeface="IBM Plex Sans Condensed"/>
                <a:cs typeface="IBM Plex Sans Condensed"/>
                <a:sym typeface="IBM Plex Sans Condensed"/>
              </a:rPr>
              <a:t>The standard truck team is made up of two members: A Team Leader and a Navigator. Each of </a:t>
            </a:r>
          </a:p>
          <a:p>
            <a:pPr algn="l">
              <a:lnSpc>
                <a:spcPts val="551"/>
              </a:lnSpc>
            </a:pPr>
            <a:r>
              <a:rPr lang="en-US" sz="1103" spc="1">
                <a:solidFill>
                  <a:srgbClr val="000000"/>
                </a:solidFill>
                <a:latin typeface="IBM Plex Sans Condensed"/>
                <a:ea typeface="IBM Plex Sans Condensed"/>
                <a:cs typeface="IBM Plex Sans Condensed"/>
                <a:sym typeface="IBM Plex Sans Condensed"/>
              </a:rPr>
              <a:t>these team members has a unique and critical role in successful daily truck team operations. </a:t>
            </a:r>
          </a:p>
          <a:p>
            <a:pPr algn="l">
              <a:lnSpc>
                <a:spcPts val="2135"/>
              </a:lnSpc>
            </a:pPr>
            <a:r>
              <a:rPr lang="en-US" sz="1103" spc="1">
                <a:solidFill>
                  <a:srgbClr val="000000"/>
                </a:solidFill>
                <a:latin typeface="IBM Plex Sans Condensed"/>
                <a:ea typeface="IBM Plex Sans Condensed"/>
                <a:cs typeface="IBM Plex Sans Condensed"/>
                <a:sym typeface="IBM Plex Sans Condensed"/>
              </a:rPr>
              <a:t>These roles are outlined below. </a:t>
            </a:r>
          </a:p>
        </p:txBody>
      </p:sp>
      <p:sp>
        <p:nvSpPr>
          <p:cNvPr name="TextBox 28" id="28"/>
          <p:cNvSpPr txBox="true"/>
          <p:nvPr/>
        </p:nvSpPr>
        <p:spPr>
          <a:xfrm rot="0">
            <a:off x="7546848" y="9792167"/>
            <a:ext cx="101794"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5 </a:t>
            </a:r>
          </a:p>
        </p:txBody>
      </p:sp>
      <p:sp>
        <p:nvSpPr>
          <p:cNvPr name="TextBox 29" id="29"/>
          <p:cNvSpPr txBox="true"/>
          <p:nvPr/>
        </p:nvSpPr>
        <p:spPr>
          <a:xfrm rot="0">
            <a:off x="1631818" y="951443"/>
            <a:ext cx="4820002" cy="405765"/>
          </a:xfrm>
          <a:prstGeom prst="rect">
            <a:avLst/>
          </a:prstGeom>
        </p:spPr>
        <p:txBody>
          <a:bodyPr anchor="t" rtlCol="false" tIns="0" lIns="0" bIns="0" rIns="0">
            <a:spAutoFit/>
          </a:bodyPr>
          <a:lstStyle/>
          <a:p>
            <a:pPr algn="l">
              <a:lnSpc>
                <a:spcPts val="3359"/>
              </a:lnSpc>
            </a:pPr>
            <a:r>
              <a:rPr lang="en-US" sz="2400" spc="2">
                <a:solidFill>
                  <a:srgbClr val="000000"/>
                </a:solidFill>
                <a:latin typeface="IBM Plex Sans Condensed"/>
                <a:ea typeface="IBM Plex Sans Condensed"/>
                <a:cs typeface="IBM Plex Sans Condensed"/>
                <a:sym typeface="IBM Plex Sans Condensed"/>
              </a:rPr>
              <a:t>PART I: </a:t>
            </a:r>
            <a:r>
              <a:rPr lang="en-US" b="true" sz="2400" spc="2">
                <a:solidFill>
                  <a:srgbClr val="000000"/>
                </a:solidFill>
                <a:latin typeface="IBM Plex Sans Condensed Bold"/>
                <a:ea typeface="IBM Plex Sans Condensed Bold"/>
                <a:cs typeface="IBM Plex Sans Condensed Bold"/>
                <a:sym typeface="IBM Plex Sans Condensed Bold"/>
              </a:rPr>
              <a:t>Structuring Your Business</a:t>
            </a:r>
          </a:p>
        </p:txBody>
      </p:sp>
      <p:sp>
        <p:nvSpPr>
          <p:cNvPr name="TextBox 30" id="30"/>
          <p:cNvSpPr txBox="true"/>
          <p:nvPr/>
        </p:nvSpPr>
        <p:spPr>
          <a:xfrm rot="0">
            <a:off x="914400" y="5470808"/>
            <a:ext cx="1602934" cy="264262"/>
          </a:xfrm>
          <a:prstGeom prst="rect">
            <a:avLst/>
          </a:prstGeom>
        </p:spPr>
        <p:txBody>
          <a:bodyPr anchor="t" rtlCol="false" tIns="0" lIns="0" bIns="0" rIns="0">
            <a:spAutoFit/>
          </a:bodyPr>
          <a:lstStyle/>
          <a:p>
            <a:pPr algn="l">
              <a:lnSpc>
                <a:spcPts val="2234"/>
              </a:lnSpc>
            </a:pPr>
            <a:r>
              <a:rPr lang="en-US" b="true" sz="1596" spc="3">
                <a:solidFill>
                  <a:srgbClr val="033971"/>
                </a:solidFill>
                <a:latin typeface="IBM Plex Sans Condensed Bold"/>
                <a:ea typeface="IBM Plex Sans Condensed Bold"/>
                <a:cs typeface="IBM Plex Sans Condensed Bold"/>
                <a:sym typeface="IBM Plex Sans Condensed Bold"/>
              </a:rPr>
              <a:t>Truck Teams </a:t>
            </a:r>
          </a:p>
        </p:txBody>
      </p:sp>
      <p:sp>
        <p:nvSpPr>
          <p:cNvPr name="TextBox 31" id="31"/>
          <p:cNvSpPr txBox="true"/>
          <p:nvPr/>
        </p:nvSpPr>
        <p:spPr>
          <a:xfrm rot="0">
            <a:off x="1486273" y="3418578"/>
            <a:ext cx="4721720" cy="264262"/>
          </a:xfrm>
          <a:prstGeom prst="rect">
            <a:avLst/>
          </a:prstGeom>
        </p:spPr>
        <p:txBody>
          <a:bodyPr anchor="t" rtlCol="false" tIns="0" lIns="0" bIns="0" rIns="0">
            <a:spAutoFit/>
          </a:bodyPr>
          <a:lstStyle/>
          <a:p>
            <a:pPr algn="ctr">
              <a:lnSpc>
                <a:spcPts val="2234"/>
              </a:lnSpc>
            </a:pPr>
            <a:r>
              <a:rPr lang="en-US" b="true" sz="1596" spc="3">
                <a:solidFill>
                  <a:srgbClr val="2F5496"/>
                </a:solidFill>
                <a:latin typeface="IBM Plex Sans Condensed Bold"/>
                <a:ea typeface="IBM Plex Sans Condensed Bold"/>
                <a:cs typeface="IBM Plex Sans Condensed Bold"/>
                <a:sym typeface="IBM Plex Sans Condensed Bold"/>
              </a:rPr>
              <a:t>The Typical Roles of a Junk Removal Team</a:t>
            </a:r>
          </a:p>
        </p:txBody>
      </p:sp>
      <p:sp>
        <p:nvSpPr>
          <p:cNvPr name="TextBox 32" id="32"/>
          <p:cNvSpPr txBox="true"/>
          <p:nvPr/>
        </p:nvSpPr>
        <p:spPr>
          <a:xfrm rot="0">
            <a:off x="914400" y="7645451"/>
            <a:ext cx="869594" cy="358902"/>
          </a:xfrm>
          <a:prstGeom prst="rect">
            <a:avLst/>
          </a:prstGeom>
        </p:spPr>
        <p:txBody>
          <a:bodyPr anchor="t" rtlCol="false" tIns="0" lIns="0" bIns="0" rIns="0">
            <a:spAutoFit/>
          </a:bodyPr>
          <a:lstStyle/>
          <a:p>
            <a:pPr algn="l">
              <a:lnSpc>
                <a:spcPts val="1464"/>
              </a:lnSpc>
            </a:pPr>
            <a:r>
              <a:rPr lang="en-US" b="true" sz="1200" spc="1">
                <a:solidFill>
                  <a:srgbClr val="033971"/>
                </a:solidFill>
                <a:latin typeface="IBM Plex Sans Condensed Bold"/>
                <a:ea typeface="IBM Plex Sans Condensed Bold"/>
                <a:cs typeface="IBM Plex Sans Condensed Bold"/>
                <a:sym typeface="IBM Plex Sans Condensed Bold"/>
              </a:rPr>
              <a:t> </a:t>
            </a:r>
          </a:p>
          <a:p>
            <a:pPr algn="l">
              <a:lnSpc>
                <a:spcPts val="1464"/>
              </a:lnSpc>
            </a:pPr>
            <a:r>
              <a:rPr lang="en-US" b="true" sz="1200" spc="1">
                <a:solidFill>
                  <a:srgbClr val="033971"/>
                </a:solidFill>
                <a:latin typeface="IBM Plex Sans Condensed Bold"/>
                <a:ea typeface="IBM Plex Sans Condensed Bold"/>
                <a:cs typeface="IBM Plex Sans Condensed Bold"/>
                <a:sym typeface="IBM Plex Sans Condensed Bold"/>
              </a:rPr>
              <a:t>Team Leader </a:t>
            </a:r>
          </a:p>
        </p:txBody>
      </p:sp>
      <p:sp>
        <p:nvSpPr>
          <p:cNvPr name="TextBox 33" id="33"/>
          <p:cNvSpPr txBox="true"/>
          <p:nvPr/>
        </p:nvSpPr>
        <p:spPr>
          <a:xfrm rot="-5400000">
            <a:off x="535715" y="2079212"/>
            <a:ext cx="1094299" cy="403098"/>
          </a:xfrm>
          <a:prstGeom prst="rect">
            <a:avLst/>
          </a:prstGeom>
        </p:spPr>
        <p:txBody>
          <a:bodyPr anchor="t" rtlCol="false" tIns="0" lIns="0" bIns="0" rIns="0">
            <a:spAutoFit/>
          </a:bodyPr>
          <a:lstStyle/>
          <a:p>
            <a:pPr algn="l">
              <a:lnSpc>
                <a:spcPts val="2520"/>
              </a:lnSpc>
            </a:pPr>
            <a:r>
              <a:rPr lang="en-US" sz="1800" spc="1">
                <a:solidFill>
                  <a:srgbClr val="033971"/>
                </a:solidFill>
                <a:latin typeface="IBM Plex Sans Condensed"/>
                <a:ea typeface="IBM Plex Sans Condensed"/>
                <a:cs typeface="IBM Plex Sans Condensed"/>
                <a:sym typeface="IBM Plex Sans Condensed"/>
              </a:rPr>
              <a:t>OVERVIEW </a:t>
            </a:r>
          </a:p>
        </p:txBody>
      </p:sp>
      <p:sp>
        <p:nvSpPr>
          <p:cNvPr name="TextBox 34" id="34"/>
          <p:cNvSpPr txBox="true"/>
          <p:nvPr/>
        </p:nvSpPr>
        <p:spPr>
          <a:xfrm rot="-5400000">
            <a:off x="542573" y="6444710"/>
            <a:ext cx="1094299" cy="403098"/>
          </a:xfrm>
          <a:prstGeom prst="rect">
            <a:avLst/>
          </a:prstGeom>
        </p:spPr>
        <p:txBody>
          <a:bodyPr anchor="t" rtlCol="false" tIns="0" lIns="0" bIns="0" rIns="0">
            <a:spAutoFit/>
          </a:bodyPr>
          <a:lstStyle/>
          <a:p>
            <a:pPr algn="l">
              <a:lnSpc>
                <a:spcPts val="2520"/>
              </a:lnSpc>
            </a:pPr>
            <a:r>
              <a:rPr lang="en-US" sz="1800" spc="1">
                <a:solidFill>
                  <a:srgbClr val="033971"/>
                </a:solidFill>
                <a:latin typeface="IBM Plex Sans Condensed"/>
                <a:ea typeface="IBM Plex Sans Condensed"/>
                <a:cs typeface="IBM Plex Sans Condensed"/>
                <a:sym typeface="IBM Plex Sans Condensed"/>
              </a:rPr>
              <a:t>OVERVIEW </a:t>
            </a:r>
          </a:p>
        </p:txBody>
      </p:sp>
    </p:spTree>
  </p:cSld>
  <p:clrMapOvr>
    <a:masterClrMapping/>
  </p:clrMapOvr>
</p:sld>
</file>

<file path=ppt/slides/slide7.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914238" y="748665"/>
            <a:ext cx="5739155" cy="2792471"/>
          </a:xfrm>
          <a:prstGeom prst="rect">
            <a:avLst/>
          </a:prstGeom>
        </p:spPr>
        <p:txBody>
          <a:bodyPr anchor="t" rtlCol="false" tIns="0" lIns="0" bIns="0" rIns="0">
            <a:spAutoFit/>
          </a:bodyPr>
          <a:lstStyle/>
          <a:p>
            <a:pPr algn="just">
              <a:lnSpc>
                <a:spcPts val="1611"/>
              </a:lnSpc>
            </a:pPr>
            <a:r>
              <a:rPr lang="en-US" sz="1104" spc="1">
                <a:solidFill>
                  <a:srgbClr val="000000"/>
                </a:solidFill>
                <a:latin typeface="IBM Plex Sans Condensed"/>
                <a:ea typeface="IBM Plex Sans Condensed"/>
                <a:cs typeface="IBM Plex Sans Condensed"/>
                <a:sym typeface="IBM Plex Sans Condensed"/>
              </a:rPr>
              <a:t>The Team Leader should be an experienced employee who, in addition to all Navigator expectations, can: </a:t>
            </a:r>
          </a:p>
          <a:p>
            <a:pPr algn="just">
              <a:lnSpc>
                <a:spcPts val="1611"/>
              </a:lnSpc>
            </a:pP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Safely drive and operate the truck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Interact well with customers, including customers who may be upset or angry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Plan efficient routes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Use spatial reasoning to safely remove bulky items without damaging customers’ property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Communicate well with Dispatch, management, and other team members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Be counted on to properly and thoroughly complete checklist tasks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Correctly operate Housecall Pro and QuickBooks software without guidance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Use basic math to calculate prices and complete P&amp;L sheets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Solve problems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The Team Leader’s acute tasks are covered in detail in Part II, Truck Team Operations (page 9). </a:t>
            </a:r>
          </a:p>
        </p:txBody>
      </p:sp>
      <p:sp>
        <p:nvSpPr>
          <p:cNvPr name="TextBox 3" id="3"/>
          <p:cNvSpPr txBox="true"/>
          <p:nvPr/>
        </p:nvSpPr>
        <p:spPr>
          <a:xfrm rot="0">
            <a:off x="914238" y="3928587"/>
            <a:ext cx="5909215" cy="3192521"/>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The Navigator (Nav) works side by side with the Team Leader to complete work orders and assist the Team Leader with safe operation of the truck and equipment. The Navigator is expected to follow the directions of the Team Leader and to autonomously complete his or her checklist tasks efficiently.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Navigator should be able to: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Follow directions with a positive attitude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Assist the Team Leader with the safe operation of trucks and equipment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Identify and speak up about potential safety hazards or more efficient solutions to problems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Properly and consistently lift and carry at least 100 pounds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Professionally and cordially interact and converse with customers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Use Housecall Pro to identify addresses, job descriptions, and customer contact information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Communicate effectively via telephone with customers and Dispatch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Think ahead to anticipate the Team Leader’s requirements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All new truck team employees should be hired as Navigators to gain experience for future promotion to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Team Leader. Navigators should be actively trained in Team Leader tasks daily, so that they are fully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prepared for promotion when required. </a:t>
            </a:r>
          </a:p>
        </p:txBody>
      </p:sp>
      <p:sp>
        <p:nvSpPr>
          <p:cNvPr name="TextBox 4" id="4"/>
          <p:cNvSpPr txBox="true"/>
          <p:nvPr/>
        </p:nvSpPr>
        <p:spPr>
          <a:xfrm rot="0">
            <a:off x="914400" y="7703024"/>
            <a:ext cx="5912672" cy="1184011"/>
          </a:xfrm>
          <a:prstGeom prst="rect">
            <a:avLst/>
          </a:prstGeom>
        </p:spPr>
        <p:txBody>
          <a:bodyPr anchor="t" rtlCol="false" tIns="0" lIns="0" bIns="0" rIns="0">
            <a:spAutoFit/>
          </a:bodyPr>
          <a:lstStyle/>
          <a:p>
            <a:pPr algn="just">
              <a:lnSpc>
                <a:spcPts val="1451"/>
              </a:lnSpc>
            </a:pPr>
            <a:r>
              <a:rPr lang="en-US" sz="1103" spc="1">
                <a:solidFill>
                  <a:srgbClr val="000000"/>
                </a:solidFill>
                <a:latin typeface="IBM Plex Sans Condensed"/>
                <a:ea typeface="IBM Plex Sans Condensed"/>
                <a:cs typeface="IBM Plex Sans Condensed"/>
                <a:sym typeface="IBM Plex Sans Condensed"/>
              </a:rPr>
              <a:t>When new employees are hired, they should be placed on trucks as a third team member for their first one to two weeks. This training period will allow them to observe how truck teams operate while giving them valuable hands-on experience. Team Leaders and Navigators can also use this time to get to know the new employee and provide feedback to both that person and to management about him or her. </a:t>
            </a:r>
          </a:p>
          <a:p>
            <a:pPr algn="l">
              <a:lnSpc>
                <a:spcPts val="2759"/>
              </a:lnSpc>
            </a:pPr>
            <a:r>
              <a:rPr lang="en-US" sz="1103" spc="1">
                <a:solidFill>
                  <a:srgbClr val="000000"/>
                </a:solidFill>
                <a:latin typeface="IBM Plex Sans Condensed"/>
                <a:ea typeface="IBM Plex Sans Condensed"/>
                <a:cs typeface="IBM Plex Sans Condensed"/>
                <a:sym typeface="IBM Plex Sans Condensed"/>
              </a:rPr>
              <a:t>After this short training period, unless the new employee has proven to be a poor fit for the company, </a:t>
            </a:r>
          </a:p>
          <a:p>
            <a:pPr algn="l">
              <a:lnSpc>
                <a:spcPts val="551"/>
              </a:lnSpc>
            </a:pPr>
            <a:r>
              <a:rPr lang="en-US" sz="1103" spc="1">
                <a:solidFill>
                  <a:srgbClr val="000000"/>
                </a:solidFill>
                <a:latin typeface="IBM Plex Sans Condensed"/>
                <a:ea typeface="IBM Plex Sans Condensed"/>
                <a:cs typeface="IBM Plex Sans Condensed"/>
                <a:sym typeface="IBM Plex Sans Condensed"/>
              </a:rPr>
              <a:t>he or she should be scheduled into the normal Navigator work rotation. </a:t>
            </a:r>
          </a:p>
        </p:txBody>
      </p:sp>
      <p:sp>
        <p:nvSpPr>
          <p:cNvPr name="TextBox 5" id="5"/>
          <p:cNvSpPr txBox="true"/>
          <p:nvPr/>
        </p:nvSpPr>
        <p:spPr>
          <a:xfrm rot="0">
            <a:off x="7546848" y="9792167"/>
            <a:ext cx="101794"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6 </a:t>
            </a:r>
          </a:p>
        </p:txBody>
      </p:sp>
      <p:sp>
        <p:nvSpPr>
          <p:cNvPr name="TextBox 6" id="6"/>
          <p:cNvSpPr txBox="true"/>
          <p:nvPr/>
        </p:nvSpPr>
        <p:spPr>
          <a:xfrm rot="0">
            <a:off x="914400" y="7510458"/>
            <a:ext cx="1502990" cy="198120"/>
          </a:xfrm>
          <a:prstGeom prst="rect">
            <a:avLst/>
          </a:prstGeom>
        </p:spPr>
        <p:txBody>
          <a:bodyPr anchor="t" rtlCol="false" tIns="0" lIns="0" bIns="0" rIns="0">
            <a:spAutoFit/>
          </a:bodyPr>
          <a:lstStyle/>
          <a:p>
            <a:pPr algn="l">
              <a:lnSpc>
                <a:spcPts val="1679"/>
              </a:lnSpc>
            </a:pPr>
            <a:r>
              <a:rPr lang="en-US" b="true" sz="1200" spc="2">
                <a:solidFill>
                  <a:srgbClr val="033971"/>
                </a:solidFill>
                <a:latin typeface="IBM Plex Sans Condensed Bold"/>
                <a:ea typeface="IBM Plex Sans Condensed Bold"/>
                <a:cs typeface="IBM Plex Sans Condensed Bold"/>
                <a:sym typeface="IBM Plex Sans Condensed Bold"/>
              </a:rPr>
              <a:t>Loaders &amp; </a:t>
            </a:r>
            <a:r>
              <a:rPr lang="en-US" b="true" sz="1200" spc="2">
                <a:solidFill>
                  <a:srgbClr val="033971"/>
                </a:solidFill>
                <a:latin typeface="IBM Plex Sans Condensed Bold"/>
                <a:ea typeface="IBM Plex Sans Condensed Bold"/>
                <a:cs typeface="IBM Plex Sans Condensed Bold"/>
                <a:sym typeface="IBM Plex Sans Condensed Bold"/>
              </a:rPr>
              <a:t>Trainees </a:t>
            </a:r>
          </a:p>
        </p:txBody>
      </p:sp>
      <p:sp>
        <p:nvSpPr>
          <p:cNvPr name="TextBox 7" id="7"/>
          <p:cNvSpPr txBox="true"/>
          <p:nvPr/>
        </p:nvSpPr>
        <p:spPr>
          <a:xfrm rot="0">
            <a:off x="914400" y="3694562"/>
            <a:ext cx="639470" cy="198120"/>
          </a:xfrm>
          <a:prstGeom prst="rect">
            <a:avLst/>
          </a:prstGeom>
        </p:spPr>
        <p:txBody>
          <a:bodyPr anchor="t" rtlCol="false" tIns="0" lIns="0" bIns="0" rIns="0">
            <a:spAutoFit/>
          </a:bodyPr>
          <a:lstStyle/>
          <a:p>
            <a:pPr algn="l">
              <a:lnSpc>
                <a:spcPts val="1679"/>
              </a:lnSpc>
            </a:pPr>
            <a:r>
              <a:rPr lang="en-US" b="true" sz="1200" spc="1">
                <a:solidFill>
                  <a:srgbClr val="033971"/>
                </a:solidFill>
                <a:latin typeface="IBM Plex Sans Condensed Bold"/>
                <a:ea typeface="IBM Plex Sans Condensed Bold"/>
                <a:cs typeface="IBM Plex Sans Condensed Bold"/>
                <a:sym typeface="IBM Plex Sans Condensed Bold"/>
              </a:rPr>
              <a:t>Navigator </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14400" y="1349769"/>
            <a:ext cx="5943600" cy="1219200"/>
          </a:xfrm>
          <a:custGeom>
            <a:avLst/>
            <a:gdLst/>
            <a:ahLst/>
            <a:cxnLst/>
            <a:rect r="r" b="b" t="t" l="l"/>
            <a:pathLst>
              <a:path h="1219200" w="5943600">
                <a:moveTo>
                  <a:pt x="0" y="0"/>
                </a:moveTo>
                <a:lnTo>
                  <a:pt x="5943600" y="0"/>
                </a:lnTo>
                <a:lnTo>
                  <a:pt x="5943600" y="1219200"/>
                </a:lnTo>
                <a:lnTo>
                  <a:pt x="0" y="12192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a:grpSpLocks noChangeAspect="true"/>
          </p:cNvGrpSpPr>
          <p:nvPr/>
        </p:nvGrpSpPr>
        <p:grpSpPr>
          <a:xfrm rot="0">
            <a:off x="842324" y="1269130"/>
            <a:ext cx="6082979" cy="1385497"/>
            <a:chOff x="0" y="0"/>
            <a:chExt cx="6082982" cy="1385494"/>
          </a:xfrm>
        </p:grpSpPr>
        <p:sp>
          <p:nvSpPr>
            <p:cNvPr name="Freeform 4" id="4"/>
            <p:cNvSpPr/>
            <p:nvPr/>
          </p:nvSpPr>
          <p:spPr>
            <a:xfrm flipH="false" flipV="false" rot="0">
              <a:off x="63500" y="76200"/>
              <a:ext cx="335407" cy="1230122"/>
            </a:xfrm>
            <a:custGeom>
              <a:avLst/>
              <a:gdLst/>
              <a:ahLst/>
              <a:cxnLst/>
              <a:rect r="r" b="b" t="t" l="l"/>
              <a:pathLst>
                <a:path h="1230122" w="335407">
                  <a:moveTo>
                    <a:pt x="4826" y="0"/>
                  </a:moveTo>
                  <a:lnTo>
                    <a:pt x="330581" y="0"/>
                  </a:lnTo>
                  <a:lnTo>
                    <a:pt x="335407" y="0"/>
                  </a:lnTo>
                  <a:lnTo>
                    <a:pt x="335407" y="4826"/>
                  </a:lnTo>
                  <a:lnTo>
                    <a:pt x="335407" y="1225296"/>
                  </a:lnTo>
                  <a:lnTo>
                    <a:pt x="335407" y="1230122"/>
                  </a:lnTo>
                  <a:lnTo>
                    <a:pt x="330581" y="1230122"/>
                  </a:lnTo>
                  <a:lnTo>
                    <a:pt x="4826" y="1230122"/>
                  </a:lnTo>
                  <a:lnTo>
                    <a:pt x="0" y="1230122"/>
                  </a:lnTo>
                  <a:lnTo>
                    <a:pt x="0" y="1225296"/>
                  </a:lnTo>
                  <a:lnTo>
                    <a:pt x="0" y="4826"/>
                  </a:lnTo>
                  <a:lnTo>
                    <a:pt x="0" y="0"/>
                  </a:lnTo>
                  <a:lnTo>
                    <a:pt x="4826" y="0"/>
                  </a:lnTo>
                  <a:moveTo>
                    <a:pt x="4826" y="9525"/>
                  </a:moveTo>
                  <a:lnTo>
                    <a:pt x="4826" y="4826"/>
                  </a:lnTo>
                  <a:lnTo>
                    <a:pt x="9652" y="4826"/>
                  </a:lnTo>
                  <a:lnTo>
                    <a:pt x="9652" y="1225296"/>
                  </a:lnTo>
                  <a:lnTo>
                    <a:pt x="4826" y="1225296"/>
                  </a:lnTo>
                  <a:lnTo>
                    <a:pt x="4826" y="1220470"/>
                  </a:lnTo>
                  <a:lnTo>
                    <a:pt x="330581" y="1220470"/>
                  </a:lnTo>
                  <a:lnTo>
                    <a:pt x="330581" y="1225296"/>
                  </a:lnTo>
                  <a:lnTo>
                    <a:pt x="325755" y="1225296"/>
                  </a:lnTo>
                  <a:lnTo>
                    <a:pt x="325755" y="4826"/>
                  </a:lnTo>
                  <a:lnTo>
                    <a:pt x="330581" y="4826"/>
                  </a:lnTo>
                  <a:lnTo>
                    <a:pt x="330581" y="9652"/>
                  </a:lnTo>
                  <a:lnTo>
                    <a:pt x="4826" y="9652"/>
                  </a:lnTo>
                  <a:close/>
                </a:path>
              </a:pathLst>
            </a:custGeom>
            <a:solidFill>
              <a:srgbClr val="000000">
                <a:alpha val="0"/>
              </a:srgbClr>
            </a:solidFill>
          </p:spPr>
        </p:sp>
        <p:sp>
          <p:nvSpPr>
            <p:cNvPr name="Freeform 5" id="5"/>
            <p:cNvSpPr/>
            <p:nvPr/>
          </p:nvSpPr>
          <p:spPr>
            <a:xfrm flipH="false" flipV="false" rot="0">
              <a:off x="72136" y="63500"/>
              <a:ext cx="5943600" cy="38100"/>
            </a:xfrm>
            <a:custGeom>
              <a:avLst/>
              <a:gdLst/>
              <a:ahLst/>
              <a:cxnLst/>
              <a:rect r="r" b="b" t="t" l="l"/>
              <a:pathLst>
                <a:path h="38100" w="5943600">
                  <a:moveTo>
                    <a:pt x="0" y="0"/>
                  </a:moveTo>
                  <a:lnTo>
                    <a:pt x="5943600" y="0"/>
                  </a:lnTo>
                  <a:lnTo>
                    <a:pt x="5943600" y="38100"/>
                  </a:lnTo>
                  <a:lnTo>
                    <a:pt x="0" y="38100"/>
                  </a:lnTo>
                  <a:close/>
                </a:path>
              </a:pathLst>
            </a:custGeom>
            <a:solidFill>
              <a:srgbClr val="033971"/>
            </a:solidFill>
          </p:spPr>
        </p:sp>
        <p:sp>
          <p:nvSpPr>
            <p:cNvPr name="Freeform 6" id="6"/>
            <p:cNvSpPr/>
            <p:nvPr/>
          </p:nvSpPr>
          <p:spPr>
            <a:xfrm flipH="false" flipV="false" rot="0">
              <a:off x="75946" y="1283843"/>
              <a:ext cx="5943600" cy="38100"/>
            </a:xfrm>
            <a:custGeom>
              <a:avLst/>
              <a:gdLst/>
              <a:ahLst/>
              <a:cxnLst/>
              <a:rect r="r" b="b" t="t" l="l"/>
              <a:pathLst>
                <a:path h="38100" w="5943600">
                  <a:moveTo>
                    <a:pt x="0" y="0"/>
                  </a:moveTo>
                  <a:lnTo>
                    <a:pt x="5943600" y="0"/>
                  </a:lnTo>
                  <a:lnTo>
                    <a:pt x="5943600" y="38100"/>
                  </a:lnTo>
                  <a:lnTo>
                    <a:pt x="0" y="38100"/>
                  </a:lnTo>
                  <a:close/>
                </a:path>
              </a:pathLst>
            </a:custGeom>
            <a:solidFill>
              <a:srgbClr val="033971"/>
            </a:solidFill>
          </p:spPr>
        </p:sp>
      </p:grpSp>
      <p:sp>
        <p:nvSpPr>
          <p:cNvPr name="TextBox 7" id="7"/>
          <p:cNvSpPr txBox="true"/>
          <p:nvPr/>
        </p:nvSpPr>
        <p:spPr>
          <a:xfrm rot="0">
            <a:off x="842324" y="6072948"/>
            <a:ext cx="5922083" cy="3592571"/>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A Dispatcher is the next administrative employee who can greatly reduce the burden on junk removal company owners. The Dispatcher is responsible for planning efficient truck routes and strategically rearranging truck team schedules, in real time as same-day bookings, unexpectedly large or time- consuming jobs, flat tires, and other events necessitate schedule changes.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Dispatchers must be proactive and maintain effective, open communication with truck teams always to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ensure that all jobs are completed on schedule and in the most efficient manner possible. </a:t>
            </a:r>
            <a:r>
              <a:rPr lang="en-US" b="true" sz="1103" spc="1">
                <a:solidFill>
                  <a:srgbClr val="000000"/>
                </a:solidFill>
                <a:latin typeface="IBM Plex Sans Condensed Bold"/>
                <a:ea typeface="IBM Plex Sans Condensed Bold"/>
                <a:cs typeface="IBM Plex Sans Condensed Bold"/>
                <a:sym typeface="IBM Plex Sans Condensed Bold"/>
              </a:rPr>
              <a:t>A good </a:t>
            </a:r>
          </a:p>
          <a:p>
            <a:pPr algn="l">
              <a:lnSpc>
                <a:spcPts val="1611"/>
              </a:lnSpc>
            </a:pPr>
            <a:r>
              <a:rPr lang="en-US" b="true" sz="1104" spc="1">
                <a:solidFill>
                  <a:srgbClr val="000000"/>
                </a:solidFill>
                <a:latin typeface="IBM Plex Sans Condensed Bold"/>
                <a:ea typeface="IBM Plex Sans Condensed Bold"/>
                <a:cs typeface="IBM Plex Sans Condensed Bold"/>
                <a:sym typeface="IBM Plex Sans Condensed Bold"/>
              </a:rPr>
              <a:t>Dispatcher should: </a:t>
            </a:r>
          </a:p>
          <a:p>
            <a:pPr algn="l">
              <a:lnSpc>
                <a:spcPts val="1611"/>
              </a:lnSpc>
            </a:pP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Know the geography of the service area, including the locations, hours, and accepted materials of all disposal facilities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Understand truck team operations and the amount of time required for job completion as well as dumping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Be able to make autonomous, immediate decisions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Be a good problem solver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Be prepared to fulfill other job duties, such as answering phones and booking jobs, as necessary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Be proactive in communicating with truck teams to stay “one step ahead”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Be an effective planner and manager </a:t>
            </a:r>
          </a:p>
        </p:txBody>
      </p:sp>
      <p:sp>
        <p:nvSpPr>
          <p:cNvPr name="TextBox 8" id="8"/>
          <p:cNvSpPr txBox="true"/>
          <p:nvPr/>
        </p:nvSpPr>
        <p:spPr>
          <a:xfrm rot="0">
            <a:off x="1299205" y="1290235"/>
            <a:ext cx="5410160" cy="1216986"/>
          </a:xfrm>
          <a:prstGeom prst="rect">
            <a:avLst/>
          </a:prstGeom>
        </p:spPr>
        <p:txBody>
          <a:bodyPr anchor="t" rtlCol="false" tIns="0" lIns="0" bIns="0" rIns="0">
            <a:spAutoFit/>
          </a:bodyPr>
          <a:lstStyle/>
          <a:p>
            <a:pPr algn="l">
              <a:lnSpc>
                <a:spcPts val="1217"/>
              </a:lnSpc>
            </a:pPr>
            <a:r>
              <a:rPr lang="en-US" sz="1000" spc="1">
                <a:solidFill>
                  <a:srgbClr val="000000"/>
                </a:solidFill>
                <a:latin typeface="IBM Plex Sans Condensed"/>
                <a:ea typeface="IBM Plex Sans Condensed"/>
                <a:cs typeface="IBM Plex Sans Condensed"/>
                <a:sym typeface="IBM Plex Sans Condensed"/>
              </a:rPr>
              <a:t> </a:t>
            </a:r>
          </a:p>
          <a:p>
            <a:pPr algn="l">
              <a:lnSpc>
                <a:spcPts val="1460"/>
              </a:lnSpc>
            </a:pPr>
            <a:r>
              <a:rPr lang="en-US" sz="1000" spc="1">
                <a:solidFill>
                  <a:srgbClr val="000000"/>
                </a:solidFill>
                <a:latin typeface="IBM Plex Sans Condensed"/>
                <a:ea typeface="IBM Plex Sans Condensed"/>
                <a:cs typeface="IBM Plex Sans Condensed"/>
                <a:sym typeface="IBM Plex Sans Condensed"/>
              </a:rPr>
              <a:t>Small junk removal companies or those that are just starting up may consist of just two partners, </a:t>
            </a:r>
          </a:p>
          <a:p>
            <a:pPr algn="l">
              <a:lnSpc>
                <a:spcPts val="1460"/>
              </a:lnSpc>
            </a:pPr>
            <a:r>
              <a:rPr lang="en-US" sz="1000" spc="1">
                <a:solidFill>
                  <a:srgbClr val="000000"/>
                </a:solidFill>
                <a:latin typeface="IBM Plex Sans Condensed"/>
                <a:ea typeface="IBM Plex Sans Condensed"/>
                <a:cs typeface="IBM Plex Sans Condensed"/>
                <a:sym typeface="IBM Plex Sans Condensed"/>
              </a:rPr>
              <a:t>or just the owner and a helper. If this is the case, these people will be the company president, </a:t>
            </a:r>
          </a:p>
          <a:p>
            <a:pPr algn="l">
              <a:lnSpc>
                <a:spcPts val="1460"/>
              </a:lnSpc>
            </a:pPr>
            <a:r>
              <a:rPr lang="en-US" sz="1000" spc="1">
                <a:solidFill>
                  <a:srgbClr val="000000"/>
                </a:solidFill>
                <a:latin typeface="IBM Plex Sans Condensed"/>
                <a:ea typeface="IBM Plex Sans Condensed"/>
                <a:cs typeface="IBM Plex Sans Condensed"/>
                <a:sym typeface="IBM Plex Sans Condensed"/>
              </a:rPr>
              <a:t>bookkeeper, telephone operator, dispatcher, and truck team members all at once. However, as </a:t>
            </a:r>
          </a:p>
          <a:p>
            <a:pPr algn="l">
              <a:lnSpc>
                <a:spcPts val="1460"/>
              </a:lnSpc>
            </a:pPr>
            <a:r>
              <a:rPr lang="en-US" sz="1000" spc="1">
                <a:solidFill>
                  <a:srgbClr val="000000"/>
                </a:solidFill>
                <a:latin typeface="IBM Plex Sans Condensed"/>
                <a:ea typeface="IBM Plex Sans Condensed"/>
                <a:cs typeface="IBM Plex Sans Condensed"/>
                <a:sym typeface="IBM Plex Sans Condensed"/>
              </a:rPr>
              <a:t>the company grows and more trucks are added, the support requirements for those truck teams </a:t>
            </a:r>
          </a:p>
          <a:p>
            <a:pPr algn="l">
              <a:lnSpc>
                <a:spcPts val="1460"/>
              </a:lnSpc>
            </a:pPr>
            <a:r>
              <a:rPr lang="en-US" sz="1000" spc="1">
                <a:solidFill>
                  <a:srgbClr val="000000"/>
                </a:solidFill>
                <a:latin typeface="IBM Plex Sans Condensed"/>
                <a:ea typeface="IBM Plex Sans Condensed"/>
                <a:cs typeface="IBM Plex Sans Condensed"/>
                <a:sym typeface="IBM Plex Sans Condensed"/>
              </a:rPr>
              <a:t>grows proportionally. It will quickly become necessary to hire additional staff to fulfill these </a:t>
            </a:r>
          </a:p>
          <a:p>
            <a:pPr algn="l">
              <a:lnSpc>
                <a:spcPts val="1460"/>
              </a:lnSpc>
            </a:pPr>
            <a:r>
              <a:rPr lang="en-US" sz="1000" spc="1">
                <a:solidFill>
                  <a:srgbClr val="000000"/>
                </a:solidFill>
                <a:latin typeface="IBM Plex Sans Condensed"/>
                <a:ea typeface="IBM Plex Sans Condensed"/>
                <a:cs typeface="IBM Plex Sans Condensed"/>
                <a:sym typeface="IBM Plex Sans Condensed"/>
              </a:rPr>
              <a:t>requirements. </a:t>
            </a:r>
          </a:p>
        </p:txBody>
      </p:sp>
      <p:sp>
        <p:nvSpPr>
          <p:cNvPr name="TextBox 9" id="9"/>
          <p:cNvSpPr txBox="true"/>
          <p:nvPr/>
        </p:nvSpPr>
        <p:spPr>
          <a:xfrm rot="0">
            <a:off x="7546848" y="9792167"/>
            <a:ext cx="101794"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7 </a:t>
            </a:r>
          </a:p>
        </p:txBody>
      </p:sp>
      <p:sp>
        <p:nvSpPr>
          <p:cNvPr name="TextBox 10" id="10"/>
          <p:cNvSpPr txBox="true"/>
          <p:nvPr/>
        </p:nvSpPr>
        <p:spPr>
          <a:xfrm rot="0">
            <a:off x="914400" y="924716"/>
            <a:ext cx="2847280" cy="264262"/>
          </a:xfrm>
          <a:prstGeom prst="rect">
            <a:avLst/>
          </a:prstGeom>
        </p:spPr>
        <p:txBody>
          <a:bodyPr anchor="t" rtlCol="false" tIns="0" lIns="0" bIns="0" rIns="0">
            <a:spAutoFit/>
          </a:bodyPr>
          <a:lstStyle/>
          <a:p>
            <a:pPr algn="l">
              <a:lnSpc>
                <a:spcPts val="2234"/>
              </a:lnSpc>
            </a:pPr>
            <a:r>
              <a:rPr lang="en-US" b="true" sz="1596" spc="3">
                <a:solidFill>
                  <a:srgbClr val="033971"/>
                </a:solidFill>
                <a:latin typeface="IBM Plex Sans Condensed Bold"/>
                <a:ea typeface="IBM Plex Sans Condensed Bold"/>
                <a:cs typeface="IBM Plex Sans Condensed Bold"/>
                <a:sym typeface="IBM Plex Sans Condensed Bold"/>
              </a:rPr>
              <a:t>Administrative Staff </a:t>
            </a:r>
          </a:p>
        </p:txBody>
      </p:sp>
      <p:sp>
        <p:nvSpPr>
          <p:cNvPr name="TextBox 11" id="11"/>
          <p:cNvSpPr txBox="true"/>
          <p:nvPr/>
        </p:nvSpPr>
        <p:spPr>
          <a:xfrm rot="0">
            <a:off x="842324" y="5848158"/>
            <a:ext cx="955911" cy="198120"/>
          </a:xfrm>
          <a:prstGeom prst="rect">
            <a:avLst/>
          </a:prstGeom>
        </p:spPr>
        <p:txBody>
          <a:bodyPr anchor="t" rtlCol="false" tIns="0" lIns="0" bIns="0" rIns="0">
            <a:spAutoFit/>
          </a:bodyPr>
          <a:lstStyle/>
          <a:p>
            <a:pPr algn="l">
              <a:lnSpc>
                <a:spcPts val="1679"/>
              </a:lnSpc>
            </a:pPr>
            <a:r>
              <a:rPr lang="en-US" b="true" sz="1200" spc="1">
                <a:solidFill>
                  <a:srgbClr val="033971"/>
                </a:solidFill>
                <a:latin typeface="IBM Plex Sans Condensed Bold"/>
                <a:ea typeface="IBM Plex Sans Condensed Bold"/>
                <a:cs typeface="IBM Plex Sans Condensed Bold"/>
                <a:sym typeface="IBM Plex Sans Condensed Bold"/>
              </a:rPr>
              <a:t>Dispatcher </a:t>
            </a:r>
          </a:p>
        </p:txBody>
      </p:sp>
      <p:sp>
        <p:nvSpPr>
          <p:cNvPr name="TextBox 12" id="12"/>
          <p:cNvSpPr txBox="true"/>
          <p:nvPr/>
        </p:nvSpPr>
        <p:spPr>
          <a:xfrm rot="-5400000">
            <a:off x="550507" y="1720625"/>
            <a:ext cx="1094299" cy="403098"/>
          </a:xfrm>
          <a:prstGeom prst="rect">
            <a:avLst/>
          </a:prstGeom>
        </p:spPr>
        <p:txBody>
          <a:bodyPr anchor="t" rtlCol="false" tIns="0" lIns="0" bIns="0" rIns="0">
            <a:spAutoFit/>
          </a:bodyPr>
          <a:lstStyle/>
          <a:p>
            <a:pPr algn="l">
              <a:lnSpc>
                <a:spcPts val="2520"/>
              </a:lnSpc>
            </a:pPr>
            <a:r>
              <a:rPr lang="en-US" sz="1800" spc="1">
                <a:solidFill>
                  <a:srgbClr val="033971"/>
                </a:solidFill>
                <a:latin typeface="IBM Plex Sans Condensed"/>
                <a:ea typeface="IBM Plex Sans Condensed"/>
                <a:cs typeface="IBM Plex Sans Condensed"/>
                <a:sym typeface="IBM Plex Sans Condensed"/>
              </a:rPr>
              <a:t>OVERVIEW </a:t>
            </a:r>
          </a:p>
        </p:txBody>
      </p:sp>
      <p:sp>
        <p:nvSpPr>
          <p:cNvPr name="TextBox 13" id="13"/>
          <p:cNvSpPr txBox="true"/>
          <p:nvPr/>
        </p:nvSpPr>
        <p:spPr>
          <a:xfrm rot="0">
            <a:off x="842324" y="2772853"/>
            <a:ext cx="6675668" cy="2848610"/>
          </a:xfrm>
          <a:prstGeom prst="rect">
            <a:avLst/>
          </a:prstGeom>
        </p:spPr>
        <p:txBody>
          <a:bodyPr anchor="t" rtlCol="false" tIns="0" lIns="0" bIns="0" rIns="0">
            <a:spAutoFit/>
          </a:bodyPr>
          <a:lstStyle/>
          <a:p>
            <a:pPr algn="l">
              <a:lnSpc>
                <a:spcPts val="1540"/>
              </a:lnSpc>
            </a:pPr>
            <a:r>
              <a:rPr lang="en-US" sz="1100" spc="1" b="true">
                <a:solidFill>
                  <a:srgbClr val="033971"/>
                </a:solidFill>
                <a:latin typeface="IBM Plex Sans Condensed Bold"/>
                <a:ea typeface="IBM Plex Sans Condensed Bold"/>
                <a:cs typeface="IBM Plex Sans Condensed Bold"/>
                <a:sym typeface="IBM Plex Sans Condensed Bold"/>
              </a:rPr>
              <a:t>Bookkeeper</a:t>
            </a:r>
            <a:r>
              <a:rPr lang="en-US" sz="1100" spc="1" b="true">
                <a:solidFill>
                  <a:srgbClr val="033971"/>
                </a:solidFill>
                <a:latin typeface="IBM Plex Sans Condensed Bold"/>
                <a:ea typeface="IBM Plex Sans Condensed Bold"/>
                <a:cs typeface="IBM Plex Sans Condensed Bold"/>
                <a:sym typeface="IBM Plex Sans Condensed Bold"/>
              </a:rPr>
              <a:t> </a:t>
            </a:r>
          </a:p>
          <a:p>
            <a:pPr algn="l">
              <a:lnSpc>
                <a:spcPts val="1540"/>
              </a:lnSpc>
            </a:pPr>
            <a:r>
              <a:rPr lang="en-US" sz="1100" spc="1">
                <a:solidFill>
                  <a:srgbClr val="000000"/>
                </a:solidFill>
                <a:latin typeface="IBM Plex Sans Condensed"/>
                <a:ea typeface="IBM Plex Sans Condensed"/>
                <a:cs typeface="IBM Plex Sans Condensed"/>
                <a:sym typeface="IBM Plex Sans Condensed"/>
              </a:rPr>
              <a:t>Junk Raider recommends hiring an employee as a Bookkeeper and telephone operator as the first administrative </a:t>
            </a:r>
          </a:p>
          <a:p>
            <a:pPr algn="l">
              <a:lnSpc>
                <a:spcPts val="1540"/>
              </a:lnSpc>
            </a:pPr>
            <a:r>
              <a:rPr lang="en-US" sz="1100" spc="1">
                <a:solidFill>
                  <a:srgbClr val="000000"/>
                </a:solidFill>
                <a:latin typeface="IBM Plex Sans Condensed"/>
                <a:ea typeface="IBM Plex Sans Condensed"/>
                <a:cs typeface="IBM Plex Sans Condensed"/>
                <a:sym typeface="IBM Plex Sans Condensed"/>
              </a:rPr>
              <a:t>employee. At first, this person will manage books, take customer calls, answer questions, and schedule </a:t>
            </a:r>
          </a:p>
          <a:p>
            <a:pPr algn="l">
              <a:lnSpc>
                <a:spcPts val="1540"/>
              </a:lnSpc>
            </a:pPr>
            <a:r>
              <a:rPr lang="en-US" sz="1100" spc="1">
                <a:solidFill>
                  <a:srgbClr val="000000"/>
                </a:solidFill>
                <a:latin typeface="IBM Plex Sans Condensed"/>
                <a:ea typeface="IBM Plex Sans Condensed"/>
                <a:cs typeface="IBM Plex Sans Condensed"/>
                <a:sym typeface="IBM Plex Sans Condensed"/>
              </a:rPr>
              <a:t>jobs. As the company grows, a dedicated telephone operator can be hired so the Bookkeeper can focus </a:t>
            </a:r>
          </a:p>
          <a:p>
            <a:pPr algn="l">
              <a:lnSpc>
                <a:spcPts val="1540"/>
              </a:lnSpc>
            </a:pPr>
            <a:r>
              <a:rPr lang="en-US" sz="1100" spc="1">
                <a:solidFill>
                  <a:srgbClr val="000000"/>
                </a:solidFill>
                <a:latin typeface="IBM Plex Sans Condensed"/>
                <a:ea typeface="IBM Plex Sans Condensed"/>
                <a:cs typeface="IBM Plex Sans Condensed"/>
                <a:sym typeface="IBM Plex Sans Condensed"/>
              </a:rPr>
              <a:t>solely on bookkeeping tasks. </a:t>
            </a:r>
          </a:p>
          <a:p>
            <a:pPr algn="l">
              <a:lnSpc>
                <a:spcPts val="1540"/>
              </a:lnSpc>
            </a:pPr>
          </a:p>
          <a:p>
            <a:pPr algn="l">
              <a:lnSpc>
                <a:spcPts val="1540"/>
              </a:lnSpc>
            </a:pPr>
            <a:r>
              <a:rPr lang="en-US" sz="1100" spc="1" b="true">
                <a:solidFill>
                  <a:srgbClr val="000000"/>
                </a:solidFill>
                <a:latin typeface="IBM Plex Sans Condensed Bold"/>
                <a:ea typeface="IBM Plex Sans Condensed Bold"/>
                <a:cs typeface="IBM Plex Sans Condensed Bold"/>
                <a:sym typeface="IBM Plex Sans Condensed Bold"/>
              </a:rPr>
              <a:t>An ideal person for this position should be able to: </a:t>
            </a:r>
          </a:p>
          <a:p>
            <a:pPr algn="l" marL="237494" indent="-118747" lvl="1">
              <a:lnSpc>
                <a:spcPts val="1540"/>
              </a:lnSpc>
              <a:buFont typeface="Arial"/>
              <a:buChar char="•"/>
            </a:pPr>
            <a:r>
              <a:rPr lang="en-US" sz="1100" spc="1">
                <a:solidFill>
                  <a:srgbClr val="000000"/>
                </a:solidFill>
                <a:latin typeface="IBM Plex Sans Condensed"/>
                <a:ea typeface="IBM Plex Sans Condensed"/>
                <a:cs typeface="IBM Plex Sans Condensed"/>
                <a:sym typeface="IBM Plex Sans Condensed"/>
              </a:rPr>
              <a:t>Communicate effectively via telephone, email, and text </a:t>
            </a:r>
          </a:p>
          <a:p>
            <a:pPr algn="l" marL="237494" indent="-118747" lvl="1">
              <a:lnSpc>
                <a:spcPts val="1540"/>
              </a:lnSpc>
              <a:buFont typeface="Arial"/>
              <a:buChar char="•"/>
            </a:pPr>
            <a:r>
              <a:rPr lang="en-US" sz="1100" spc="1">
                <a:solidFill>
                  <a:srgbClr val="000000"/>
                </a:solidFill>
                <a:latin typeface="IBM Plex Sans Condensed"/>
                <a:ea typeface="IBM Plex Sans Condensed"/>
                <a:cs typeface="IBM Plex Sans Condensed"/>
                <a:sym typeface="IBM Plex Sans Condensed"/>
              </a:rPr>
              <a:t>Understand and operate Housecall Pro scheduling software, QuickBooks, as well as other digital services, such as Groupon and Angie’s List </a:t>
            </a:r>
          </a:p>
          <a:p>
            <a:pPr algn="l" marL="237494" indent="-118747" lvl="1">
              <a:lnSpc>
                <a:spcPts val="1540"/>
              </a:lnSpc>
              <a:buFont typeface="Arial"/>
              <a:buChar char="•"/>
            </a:pPr>
            <a:r>
              <a:rPr lang="en-US" sz="1100" spc="1">
                <a:solidFill>
                  <a:srgbClr val="000000"/>
                </a:solidFill>
                <a:latin typeface="IBM Plex Sans Condensed"/>
                <a:ea typeface="IBM Plex Sans Condensed"/>
                <a:cs typeface="IBM Plex Sans Condensed"/>
                <a:sym typeface="IBM Plex Sans Condensed"/>
              </a:rPr>
              <a:t>Have a positive, pleasant attitude even when dealing with customer issues, (e.g. confrontational customers)</a:t>
            </a:r>
          </a:p>
          <a:p>
            <a:pPr algn="l" marL="237494" indent="-118747" lvl="1">
              <a:lnSpc>
                <a:spcPts val="1540"/>
              </a:lnSpc>
              <a:buFont typeface="Arial"/>
              <a:buChar char="•"/>
            </a:pPr>
            <a:r>
              <a:rPr lang="en-US" sz="1100" spc="1">
                <a:solidFill>
                  <a:srgbClr val="000000"/>
                </a:solidFill>
                <a:latin typeface="IBM Plex Sans Condensed"/>
                <a:ea typeface="IBM Plex Sans Condensed"/>
                <a:cs typeface="IBM Plex Sans Condensed"/>
                <a:sym typeface="IBM Plex Sans Condensed"/>
              </a:rPr>
              <a:t>Multitask efficiently, as customer calls will often interrupt other work and must be prioritized </a:t>
            </a:r>
          </a:p>
          <a:p>
            <a:pPr algn="l" marL="237494" indent="-118747" lvl="1">
              <a:lnSpc>
                <a:spcPts val="1540"/>
              </a:lnSpc>
              <a:buFont typeface="Arial"/>
              <a:buChar char="•"/>
            </a:pPr>
            <a:r>
              <a:rPr lang="en-US" sz="1100" spc="1">
                <a:solidFill>
                  <a:srgbClr val="000000"/>
                </a:solidFill>
                <a:latin typeface="IBM Plex Sans Condensed"/>
                <a:ea typeface="IBM Plex Sans Condensed"/>
                <a:cs typeface="IBM Plex Sans Condensed"/>
                <a:sym typeface="IBM Plex Sans Condensed"/>
              </a:rPr>
              <a:t>Be flexible with changing job duties as the company grows </a:t>
            </a:r>
          </a:p>
          <a:p>
            <a:pPr algn="l" marL="237494" indent="-118747" lvl="1">
              <a:lnSpc>
                <a:spcPts val="1540"/>
              </a:lnSpc>
              <a:buFont typeface="Arial"/>
              <a:buChar char="•"/>
            </a:pPr>
            <a:r>
              <a:rPr lang="en-US" sz="1100" spc="1">
                <a:solidFill>
                  <a:srgbClr val="000000"/>
                </a:solidFill>
                <a:latin typeface="IBM Plex Sans Condensed"/>
                <a:ea typeface="IBM Plex Sans Condensed"/>
                <a:cs typeface="IBM Plex Sans Condensed"/>
                <a:sym typeface="IBM Plex Sans Condensed"/>
              </a:rPr>
              <a:t>Solve problems autonomously and understand when to escalate issues to management </a:t>
            </a:r>
          </a:p>
          <a:p>
            <a:pPr algn="l">
              <a:lnSpc>
                <a:spcPts val="1540"/>
              </a:lnSpc>
            </a:pPr>
          </a:p>
        </p:txBody>
      </p:sp>
    </p:spTree>
  </p:cSld>
  <p:clrMapOvr>
    <a:masterClrMapping/>
  </p:clrMapOvr>
</p:sld>
</file>

<file path=ppt/slides/slide9.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898488" y="854678"/>
            <a:ext cx="6096672" cy="4792721"/>
          </a:xfrm>
          <a:prstGeom prst="rect">
            <a:avLst/>
          </a:prstGeom>
        </p:spPr>
        <p:txBody>
          <a:bodyPr anchor="t" rtlCol="false" tIns="0" lIns="0" bIns="0" rIns="0">
            <a:spAutoFit/>
          </a:bodyPr>
          <a:lstStyle/>
          <a:p>
            <a:pPr algn="l">
              <a:lnSpc>
                <a:spcPts val="1611"/>
              </a:lnSpc>
            </a:pPr>
            <a:r>
              <a:rPr lang="en-US" sz="1104" spc="1">
                <a:solidFill>
                  <a:srgbClr val="000000"/>
                </a:solidFill>
                <a:latin typeface="IBM Plex Sans Condensed"/>
                <a:ea typeface="IBM Plex Sans Condensed"/>
                <a:cs typeface="IBM Plex Sans Condensed"/>
                <a:sym typeface="IBM Plex Sans Condensed"/>
              </a:rPr>
              <a:t>Simple truck maintenance tasks, such as changing oil and greasing lift mechanisms, must be done frequently. You have a few options for truck maintenance. If you purchase a new truck, try to negotiate maintenance for the first year or so with the deal. </a:t>
            </a:r>
          </a:p>
          <a:p>
            <a:pPr algn="l">
              <a:lnSpc>
                <a:spcPts val="1611"/>
              </a:lnSpc>
            </a:pPr>
          </a:p>
          <a:p>
            <a:pPr algn="l">
              <a:lnSpc>
                <a:spcPts val="1611"/>
              </a:lnSpc>
            </a:pPr>
            <a:r>
              <a:rPr lang="en-US" sz="1104" spc="1">
                <a:solidFill>
                  <a:srgbClr val="000000"/>
                </a:solidFill>
                <a:latin typeface="IBM Plex Sans Condensed"/>
                <a:ea typeface="IBM Plex Sans Condensed"/>
                <a:cs typeface="IBM Plex Sans Condensed"/>
                <a:sym typeface="IBM Plex Sans Condensed"/>
              </a:rPr>
              <a:t>The next option is to investigate a fleet maintenance company. However, some of them might not want to work with you since you just have one vehicle. If you can work out a deal with them, they typically can work on vehicles in the evening and will track needed maintenance on your behalf.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third option is to do it yourself or hire an individual, or </a:t>
            </a:r>
            <a:r>
              <a:rPr lang="en-US" b="true" sz="1103" spc="1">
                <a:solidFill>
                  <a:srgbClr val="000000"/>
                </a:solidFill>
                <a:latin typeface="IBM Plex Sans Condensed Bold"/>
                <a:ea typeface="IBM Plex Sans Condensed Bold"/>
                <a:cs typeface="IBM Plex Sans Condensed Bold"/>
                <a:sym typeface="IBM Plex Sans Condensed Bold"/>
              </a:rPr>
              <a:t>a few team members to do the work for you</a:t>
            </a:r>
            <a:r>
              <a:rPr lang="en-US" sz="1103" spc="1">
                <a:solidFill>
                  <a:srgbClr val="000000"/>
                </a:solidFill>
                <a:latin typeface="IBM Plex Sans Condensed"/>
                <a:ea typeface="IBM Plex Sans Condensed"/>
                <a:cs typeface="IBM Plex Sans Condensed"/>
                <a:sym typeface="IBM Plex Sans Condensed"/>
              </a:rPr>
              <a:t>. These team members will not be completing sophisticated tasks or large-scale repairs, but they will be conducting basic inspections, noting problems, and changing fluids.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You will find in most areas there are no landfills or transfer stations that are open on Sundays. Ideally,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maintenance would be performed then. The reason for this is obvious. You will likely be closed so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you will not have to bring your truck down for maintenance. However, if you are open on Sunday’s then </a:t>
            </a:r>
          </a:p>
          <a:p>
            <a:pPr algn="l">
              <a:lnSpc>
                <a:spcPts val="1611"/>
              </a:lnSpc>
            </a:pPr>
            <a:r>
              <a:rPr lang="en-US" sz="1104" spc="1">
                <a:solidFill>
                  <a:srgbClr val="000000"/>
                </a:solidFill>
                <a:latin typeface="IBM Plex Sans Condensed"/>
                <a:ea typeface="IBM Plex Sans Condensed"/>
                <a:cs typeface="IBM Plex Sans Condensed"/>
                <a:sym typeface="IBM Plex Sans Condensed"/>
              </a:rPr>
              <a:t>look to do this work in the evening, if possible.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If you choose not to do your maintenance in house, you need to ensure you have one person that is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ensuring a regular maintenance program is being adhered too. This could be you, an employee, or a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company you outsource the work too. Obviously, you are the cheapest. But an outsourced company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could do the best job and leave you the time to focus on other parts of your business. Furthermore, it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will be easier to scale with an outside firm. The reason for this is you will be adding trucks as you get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busier. That means more of your attention will need to be on running your business and not on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maintaining your trucks. </a:t>
            </a:r>
          </a:p>
        </p:txBody>
      </p:sp>
      <p:sp>
        <p:nvSpPr>
          <p:cNvPr name="TextBox 3" id="3"/>
          <p:cNvSpPr txBox="true"/>
          <p:nvPr/>
        </p:nvSpPr>
        <p:spPr>
          <a:xfrm rot="0">
            <a:off x="898488" y="6181803"/>
            <a:ext cx="6216424" cy="3592571"/>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When you first begin, we recommend starting in a storage facility. This will keep your expenses low,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prevent you from having to sign a long-term lease, give you a secured place to park your trucks, and give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you some storage for supplies as well as overflow items.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While you are in a storage facility you can generally run the business side of the operation from home.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Most likely, you will be the one taking the calls, doing dispatch, and running the operational end of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business. You will meet your truck team at the storage facility in the morning, stop in during some </a:t>
            </a:r>
          </a:p>
          <a:p>
            <a:pPr algn="l">
              <a:lnSpc>
                <a:spcPts val="1611"/>
              </a:lnSpc>
            </a:pPr>
            <a:r>
              <a:rPr lang="en-US" sz="1104" spc="1">
                <a:solidFill>
                  <a:srgbClr val="000000"/>
                </a:solidFill>
                <a:latin typeface="IBM Plex Sans Condensed"/>
                <a:ea typeface="IBM Plex Sans Condensed"/>
                <a:cs typeface="IBM Plex Sans Condensed"/>
                <a:sym typeface="IBM Plex Sans Condensed"/>
              </a:rPr>
              <a:t>evenings, and run your business from home or on the road during the day.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a:t>
            </a:r>
            <a:r>
              <a:rPr lang="en-US" sz="1103" spc="1">
                <a:solidFill>
                  <a:srgbClr val="000000"/>
                </a:solidFill>
                <a:latin typeface="IBM Plex Sans Condensed"/>
                <a:ea typeface="IBM Plex Sans Condensed"/>
                <a:cs typeface="IBM Plex Sans Condensed"/>
                <a:sym typeface="IBM Plex Sans Condensed"/>
              </a:rPr>
              <a:t>s you grow, you will likely want to look at getting a Flex Space. A Flex Space is a type of real estate that </a:t>
            </a:r>
          </a:p>
          <a:p>
            <a:pPr algn="l">
              <a:lnSpc>
                <a:spcPts val="1611"/>
              </a:lnSpc>
            </a:pPr>
            <a:r>
              <a:rPr lang="en-US" sz="1104" spc="1">
                <a:solidFill>
                  <a:srgbClr val="000000"/>
                </a:solidFill>
                <a:latin typeface="IBM Plex Sans Condensed"/>
                <a:ea typeface="IBM Plex Sans Condensed"/>
                <a:cs typeface="IBM Plex Sans Condensed"/>
                <a:sym typeface="IBM Plex Sans Condensed"/>
              </a:rPr>
              <a:t>features warehouse and a small office space.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When looking for a Flex Space you should look for the following features: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Safe, secure parking area for trucks and employee vehicles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Drive in door so you can work on trucks inside and unload trucks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Working electrical outlets for charging tablets, tool batteries, and other electric or electronic equipment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Water lines and spigot for hose to wash trucks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Secure storage area for cleaning supplies, extra parts, tools, etc. </a:t>
            </a:r>
          </a:p>
        </p:txBody>
      </p:sp>
      <p:sp>
        <p:nvSpPr>
          <p:cNvPr name="TextBox 4" id="4"/>
          <p:cNvSpPr txBox="true"/>
          <p:nvPr/>
        </p:nvSpPr>
        <p:spPr>
          <a:xfrm rot="0">
            <a:off x="7546848" y="9792167"/>
            <a:ext cx="101794"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8 </a:t>
            </a:r>
          </a:p>
        </p:txBody>
      </p:sp>
      <p:sp>
        <p:nvSpPr>
          <p:cNvPr name="TextBox 5" id="5"/>
          <p:cNvSpPr txBox="true"/>
          <p:nvPr/>
        </p:nvSpPr>
        <p:spPr>
          <a:xfrm rot="0">
            <a:off x="914400" y="579120"/>
            <a:ext cx="2032294" cy="198120"/>
          </a:xfrm>
          <a:prstGeom prst="rect">
            <a:avLst/>
          </a:prstGeom>
        </p:spPr>
        <p:txBody>
          <a:bodyPr anchor="t" rtlCol="false" tIns="0" lIns="0" bIns="0" rIns="0">
            <a:spAutoFit/>
          </a:bodyPr>
          <a:lstStyle/>
          <a:p>
            <a:pPr algn="l">
              <a:lnSpc>
                <a:spcPts val="1679"/>
              </a:lnSpc>
            </a:pPr>
            <a:r>
              <a:rPr lang="en-US" b="true" sz="1200" spc="1">
                <a:solidFill>
                  <a:srgbClr val="222222"/>
                </a:solidFill>
                <a:latin typeface="IBM Plex Sans Condensed Bold"/>
                <a:ea typeface="IBM Plex Sans Condensed Bold"/>
                <a:cs typeface="IBM Plex Sans Condensed Bold"/>
                <a:sym typeface="IBM Plex Sans Condensed Bold"/>
              </a:rPr>
              <a:t>T</a:t>
            </a:r>
            <a:r>
              <a:rPr lang="en-US" b="true" sz="1200" spc="1">
                <a:solidFill>
                  <a:srgbClr val="033971"/>
                </a:solidFill>
                <a:latin typeface="IBM Plex Sans Condensed Bold"/>
                <a:ea typeface="IBM Plex Sans Condensed Bold"/>
                <a:cs typeface="IBM Plex Sans Condensed Bold"/>
                <a:sym typeface="IBM Plex Sans Condensed Bold"/>
              </a:rPr>
              <a:t>ruck Maintenance Team</a:t>
            </a:r>
          </a:p>
        </p:txBody>
      </p:sp>
      <p:sp>
        <p:nvSpPr>
          <p:cNvPr name="TextBox 6" id="6"/>
          <p:cNvSpPr txBox="true"/>
          <p:nvPr/>
        </p:nvSpPr>
        <p:spPr>
          <a:xfrm rot="0">
            <a:off x="898488" y="5841342"/>
            <a:ext cx="1009002" cy="264262"/>
          </a:xfrm>
          <a:prstGeom prst="rect">
            <a:avLst/>
          </a:prstGeom>
        </p:spPr>
        <p:txBody>
          <a:bodyPr anchor="t" rtlCol="false" tIns="0" lIns="0" bIns="0" rIns="0">
            <a:spAutoFit/>
          </a:bodyPr>
          <a:lstStyle/>
          <a:p>
            <a:pPr algn="l">
              <a:lnSpc>
                <a:spcPts val="2234"/>
              </a:lnSpc>
            </a:pPr>
            <a:r>
              <a:rPr lang="en-US" b="true" sz="1596" spc="3">
                <a:solidFill>
                  <a:srgbClr val="033971"/>
                </a:solidFill>
                <a:latin typeface="IBM Plex Sans Condensed Bold"/>
                <a:ea typeface="IBM Plex Sans Condensed Bold"/>
                <a:cs typeface="IBM Plex Sans Condensed Bold"/>
                <a:sym typeface="IBM Plex Sans Condensed Bold"/>
              </a:rPr>
              <a:t>Main Office </a:t>
            </a:r>
          </a:p>
        </p:txBody>
      </p:sp>
    </p:spTree>
  </p:cSld>
  <p:clrMapOvr>
    <a:masterClrMapping/>
  </p:clrMapOvr>
</p:sld>
</file>

<file path=ppt/slides/slide10.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956743" y="391200"/>
            <a:ext cx="5858913" cy="2388470"/>
          </a:xfrm>
          <a:prstGeom prst="rect">
            <a:avLst/>
          </a:prstGeom>
        </p:spPr>
        <p:txBody>
          <a:bodyPr anchor="t" rtlCol="false" tIns="0" lIns="0" bIns="0" rIns="0">
            <a:spAutoFit/>
          </a:bodyPr>
          <a:lstStyle/>
          <a:p>
            <a:pPr algn="l">
              <a:lnSpc>
                <a:spcPts val="2244"/>
              </a:lnSpc>
            </a:pPr>
            <a:r>
              <a:rPr lang="en-US" sz="1103" spc="1">
                <a:solidFill>
                  <a:srgbClr val="000000"/>
                </a:solidFill>
                <a:latin typeface="IBM Plex Sans Condensed"/>
                <a:ea typeface="IBM Plex Sans Condensed"/>
                <a:cs typeface="IBM Plex Sans Condensed"/>
                <a:sym typeface="IBM Plex Sans Condensed"/>
              </a:rPr>
              <a:t> As the company grows, phone and internet capability and a bathroom </a:t>
            </a:r>
          </a:p>
          <a:p>
            <a:pPr algn="l">
              <a:lnSpc>
                <a:spcPts val="2244"/>
              </a:lnSpc>
            </a:pPr>
            <a:r>
              <a:rPr lang="en-US" sz="1103" spc="1">
                <a:solidFill>
                  <a:srgbClr val="000000"/>
                </a:solidFill>
                <a:latin typeface="IBM Plex Sans Condensed"/>
                <a:ea typeface="IBM Plex Sans Condensed"/>
                <a:cs typeface="IBM Plex Sans Condensed"/>
                <a:sym typeface="IBM Plex Sans Condensed"/>
              </a:rPr>
              <a:t>Once you have a spot like this you can move business operations to this office. Generally, you would </a:t>
            </a:r>
          </a:p>
          <a:p>
            <a:pPr algn="l">
              <a:lnSpc>
                <a:spcPts val="659"/>
              </a:lnSpc>
            </a:pPr>
            <a:r>
              <a:rPr lang="en-US" sz="1103" spc="1">
                <a:solidFill>
                  <a:srgbClr val="000000"/>
                </a:solidFill>
                <a:latin typeface="IBM Plex Sans Condensed"/>
                <a:ea typeface="IBM Plex Sans Condensed"/>
                <a:cs typeface="IBM Plex Sans Condensed"/>
                <a:sym typeface="IBM Plex Sans Condensed"/>
              </a:rPr>
              <a:t>have your Bookkeeper/Customer Service Representative, Dispatch, and yourself, if you are not one of </a:t>
            </a:r>
          </a:p>
          <a:p>
            <a:pPr algn="l">
              <a:lnSpc>
                <a:spcPts val="2244"/>
              </a:lnSpc>
            </a:pPr>
            <a:r>
              <a:rPr lang="en-US" sz="1103" spc="1">
                <a:solidFill>
                  <a:srgbClr val="000000"/>
                </a:solidFill>
                <a:latin typeface="IBM Plex Sans Condensed"/>
                <a:ea typeface="IBM Plex Sans Condensed"/>
                <a:cs typeface="IBM Plex Sans Condensed"/>
                <a:sym typeface="IBM Plex Sans Condensed"/>
              </a:rPr>
              <a:t>those positions. </a:t>
            </a:r>
          </a:p>
          <a:p>
            <a:pPr algn="l">
              <a:lnSpc>
                <a:spcPts val="2244"/>
              </a:lnSpc>
            </a:pPr>
            <a:r>
              <a:rPr lang="en-US" sz="1103" spc="1">
                <a:solidFill>
                  <a:srgbClr val="000000"/>
                </a:solidFill>
                <a:latin typeface="IBM Plex Sans Condensed"/>
                <a:ea typeface="IBM Plex Sans Condensed"/>
                <a:cs typeface="IBM Plex Sans Condensed"/>
                <a:sym typeface="IBM Plex Sans Condensed"/>
              </a:rPr>
              <a:t>Truck teams should begin and end the day at the office by preparing and cleaning their trucks. Team </a:t>
            </a:r>
          </a:p>
          <a:p>
            <a:pPr algn="l">
              <a:lnSpc>
                <a:spcPts val="659"/>
              </a:lnSpc>
            </a:pPr>
            <a:r>
              <a:rPr lang="en-US" sz="1103" spc="1">
                <a:solidFill>
                  <a:srgbClr val="000000"/>
                </a:solidFill>
                <a:latin typeface="IBM Plex Sans Condensed"/>
                <a:ea typeface="IBM Plex Sans Condensed"/>
                <a:cs typeface="IBM Plex Sans Condensed"/>
                <a:sym typeface="IBM Plex Sans Condensed"/>
              </a:rPr>
              <a:t>Leaders report to the Dispatcher directly for job related questions. Team Leaders will report to the </a:t>
            </a:r>
          </a:p>
          <a:p>
            <a:pPr algn="l">
              <a:lnSpc>
                <a:spcPts val="2244"/>
              </a:lnSpc>
            </a:pPr>
            <a:r>
              <a:rPr lang="en-US" sz="1103" spc="1">
                <a:solidFill>
                  <a:srgbClr val="000000"/>
                </a:solidFill>
                <a:latin typeface="IBM Plex Sans Condensed"/>
                <a:ea typeface="IBM Plex Sans Condensed"/>
                <a:cs typeface="IBM Plex Sans Condensed"/>
                <a:sym typeface="IBM Plex Sans Condensed"/>
              </a:rPr>
              <a:t>Manager, if that is a different person than Dispatch, for other situations. </a:t>
            </a:r>
          </a:p>
          <a:p>
            <a:pPr algn="l">
              <a:lnSpc>
                <a:spcPts val="2244"/>
              </a:lnSpc>
            </a:pPr>
            <a:r>
              <a:rPr lang="en-US" sz="1103" spc="1">
                <a:solidFill>
                  <a:srgbClr val="000000"/>
                </a:solidFill>
                <a:latin typeface="IBM Plex Sans Condensed"/>
                <a:ea typeface="IBM Plex Sans Condensed"/>
                <a:cs typeface="IBM Plex Sans Condensed"/>
                <a:sym typeface="IBM Plex Sans Condensed"/>
              </a:rPr>
              <a:t>Navigators report directly to the Team Leaders and should follow Team Leaders’ directions throughout </a:t>
            </a:r>
          </a:p>
          <a:p>
            <a:pPr algn="l">
              <a:lnSpc>
                <a:spcPts val="659"/>
              </a:lnSpc>
            </a:pPr>
            <a:r>
              <a:rPr lang="en-US" sz="1103" spc="1">
                <a:solidFill>
                  <a:srgbClr val="000000"/>
                </a:solidFill>
                <a:latin typeface="IBM Plex Sans Condensed"/>
                <a:ea typeface="IBM Plex Sans Condensed"/>
                <a:cs typeface="IBM Plex Sans Condensed"/>
                <a:sym typeface="IBM Plex Sans Condensed"/>
              </a:rPr>
              <a:t>the day. It is important to hire Team Leaders and Navigators who work well together. If two Team </a:t>
            </a:r>
          </a:p>
          <a:p>
            <a:pPr algn="l">
              <a:lnSpc>
                <a:spcPts val="2244"/>
              </a:lnSpc>
            </a:pPr>
            <a:r>
              <a:rPr lang="en-US" sz="1103" spc="1">
                <a:solidFill>
                  <a:srgbClr val="000000"/>
                </a:solidFill>
                <a:latin typeface="IBM Plex Sans Condensed"/>
                <a:ea typeface="IBM Plex Sans Condensed"/>
                <a:cs typeface="IBM Plex Sans Condensed"/>
                <a:sym typeface="IBM Plex Sans Condensed"/>
              </a:rPr>
              <a:t>Leaders work together on a truck, one should fill the typical “Team Leader” role for the day to </a:t>
            </a:r>
          </a:p>
          <a:p>
            <a:pPr algn="l">
              <a:lnSpc>
                <a:spcPts val="659"/>
              </a:lnSpc>
            </a:pPr>
            <a:r>
              <a:rPr lang="en-US" sz="1103" spc="1">
                <a:solidFill>
                  <a:srgbClr val="000000"/>
                </a:solidFill>
                <a:latin typeface="IBM Plex Sans Condensed"/>
                <a:ea typeface="IBM Plex Sans Condensed"/>
                <a:cs typeface="IBM Plex Sans Condensed"/>
                <a:sym typeface="IBM Plex Sans Condensed"/>
              </a:rPr>
              <a:t>streamline daily tasks. </a:t>
            </a:r>
          </a:p>
        </p:txBody>
      </p:sp>
      <p:sp>
        <p:nvSpPr>
          <p:cNvPr name="TextBox 3" id="3"/>
          <p:cNvSpPr txBox="true"/>
          <p:nvPr/>
        </p:nvSpPr>
        <p:spPr>
          <a:xfrm rot="0">
            <a:off x="7546848" y="9792167"/>
            <a:ext cx="101794"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9 </a:t>
            </a:r>
          </a:p>
        </p:txBody>
      </p:sp>
      <p:sp>
        <p:nvSpPr>
          <p:cNvPr name="TextBox 4" id="4"/>
          <p:cNvSpPr txBox="true"/>
          <p:nvPr/>
        </p:nvSpPr>
        <p:spPr>
          <a:xfrm rot="0">
            <a:off x="956743" y="2898868"/>
            <a:ext cx="2032294" cy="198120"/>
          </a:xfrm>
          <a:prstGeom prst="rect">
            <a:avLst/>
          </a:prstGeom>
        </p:spPr>
        <p:txBody>
          <a:bodyPr anchor="t" rtlCol="false" tIns="0" lIns="0" bIns="0" rIns="0">
            <a:spAutoFit/>
          </a:bodyPr>
          <a:lstStyle/>
          <a:p>
            <a:pPr algn="l">
              <a:lnSpc>
                <a:spcPts val="1679"/>
              </a:lnSpc>
            </a:pPr>
            <a:r>
              <a:rPr lang="en-US" b="true" sz="1200" spc="1">
                <a:solidFill>
                  <a:srgbClr val="222222"/>
                </a:solidFill>
                <a:latin typeface="IBM Plex Sans Condensed Bold"/>
                <a:ea typeface="IBM Plex Sans Condensed Bold"/>
                <a:cs typeface="IBM Plex Sans Condensed Bold"/>
                <a:sym typeface="IBM Plex Sans Condensed Bold"/>
              </a:rPr>
              <a:t>Tech Stack</a:t>
            </a:r>
          </a:p>
        </p:txBody>
      </p:sp>
      <p:sp>
        <p:nvSpPr>
          <p:cNvPr name="TextBox 5" id="5"/>
          <p:cNvSpPr txBox="true"/>
          <p:nvPr/>
        </p:nvSpPr>
        <p:spPr>
          <a:xfrm rot="0">
            <a:off x="956743" y="3211288"/>
            <a:ext cx="5858913" cy="4792721"/>
          </a:xfrm>
          <a:prstGeom prst="rect">
            <a:avLst/>
          </a:prstGeom>
        </p:spPr>
        <p:txBody>
          <a:bodyPr anchor="t" rtlCol="false" tIns="0" lIns="0" bIns="0" rIns="0">
            <a:spAutoFit/>
          </a:bodyPr>
          <a:lstStyle/>
          <a:p>
            <a:pPr algn="l">
              <a:lnSpc>
                <a:spcPts val="1611"/>
              </a:lnSpc>
            </a:pPr>
            <a:r>
              <a:rPr lang="en-US" sz="1104" spc="1">
                <a:solidFill>
                  <a:srgbClr val="000000"/>
                </a:solidFill>
                <a:latin typeface="IBM Plex Sans Condensed"/>
                <a:ea typeface="IBM Plex Sans Condensed"/>
                <a:cs typeface="IBM Plex Sans Condensed"/>
                <a:sym typeface="IBM Plex Sans Condensed"/>
              </a:rPr>
              <a:t> At Junk Raider, we've found the following tools/software to be critical to run our business and recommend the same to our partners, however, as long as you're using comparable tools, you should be fine.</a:t>
            </a:r>
          </a:p>
          <a:p>
            <a:pPr algn="l">
              <a:lnSpc>
                <a:spcPts val="1611"/>
              </a:lnSpc>
            </a:pPr>
          </a:p>
          <a:p>
            <a:pPr algn="l" marL="238354" indent="-119177" lvl="1">
              <a:lnSpc>
                <a:spcPts val="1611"/>
              </a:lnSpc>
              <a:buFont typeface="Arial"/>
              <a:buChar char="•"/>
            </a:pPr>
            <a:r>
              <a:rPr lang="en-US" b="true" sz="1104" spc="1">
                <a:solidFill>
                  <a:srgbClr val="000000"/>
                </a:solidFill>
                <a:latin typeface="IBM Plex Sans Condensed Bold"/>
                <a:ea typeface="IBM Plex Sans Condensed Bold"/>
                <a:cs typeface="IBM Plex Sans Condensed Bold"/>
                <a:sym typeface="IBM Plex Sans Condensed Bold"/>
              </a:rPr>
              <a:t>HousecallPro</a:t>
            </a:r>
            <a:r>
              <a:rPr lang="en-US" sz="1104" spc="1">
                <a:solidFill>
                  <a:srgbClr val="000000"/>
                </a:solidFill>
                <a:latin typeface="IBM Plex Sans Condensed"/>
                <a:ea typeface="IBM Plex Sans Condensed"/>
                <a:cs typeface="IBM Plex Sans Condensed"/>
                <a:sym typeface="IBM Plex Sans Condensed"/>
              </a:rPr>
              <a:t> is used to manage the overall business.. it is your single source of truth. This platform is where you'll manage bookings, transactions, customer data, internal &amp; external communications, reviews, and more. </a:t>
            </a:r>
          </a:p>
          <a:p>
            <a:pPr algn="l" marL="238354" indent="-119177" lvl="1">
              <a:lnSpc>
                <a:spcPts val="1611"/>
              </a:lnSpc>
              <a:buFont typeface="Arial"/>
              <a:buChar char="•"/>
            </a:pPr>
            <a:r>
              <a:rPr lang="en-US" b="true" sz="1104" spc="1">
                <a:solidFill>
                  <a:srgbClr val="000000"/>
                </a:solidFill>
                <a:latin typeface="IBM Plex Sans Condensed Bold"/>
                <a:ea typeface="IBM Plex Sans Condensed Bold"/>
                <a:cs typeface="IBM Plex Sans Condensed Bold"/>
                <a:sym typeface="IBM Plex Sans Condensed Bold"/>
              </a:rPr>
              <a:t>WhatsApp</a:t>
            </a:r>
            <a:r>
              <a:rPr lang="en-US" sz="1104" spc="1">
                <a:solidFill>
                  <a:srgbClr val="000000"/>
                </a:solidFill>
                <a:latin typeface="IBM Plex Sans Condensed"/>
                <a:ea typeface="IBM Plex Sans Condensed"/>
                <a:cs typeface="IBM Plex Sans Condensed"/>
                <a:sym typeface="IBM Plex Sans Condensed"/>
              </a:rPr>
              <a:t> is used to communicate with our employees. You can have individual conversations with employees or create group chats for the entire team or just your managers.</a:t>
            </a:r>
          </a:p>
          <a:p>
            <a:pPr algn="l" marL="238354" indent="-119177" lvl="1">
              <a:lnSpc>
                <a:spcPts val="1611"/>
              </a:lnSpc>
              <a:buFont typeface="Arial"/>
              <a:buChar char="•"/>
            </a:pPr>
            <a:r>
              <a:rPr lang="en-US" b="true" sz="1104" spc="1">
                <a:solidFill>
                  <a:srgbClr val="000000"/>
                </a:solidFill>
                <a:latin typeface="IBM Plex Sans Condensed Bold"/>
                <a:ea typeface="IBM Plex Sans Condensed Bold"/>
                <a:cs typeface="IBM Plex Sans Condensed Bold"/>
                <a:sym typeface="IBM Plex Sans Condensed Bold"/>
              </a:rPr>
              <a:t>Google Docs, Google Slides and Google Sheets</a:t>
            </a:r>
            <a:r>
              <a:rPr lang="en-US" sz="1104" spc="1">
                <a:solidFill>
                  <a:srgbClr val="000000"/>
                </a:solidFill>
                <a:latin typeface="IBM Plex Sans Condensed"/>
                <a:ea typeface="IBM Plex Sans Condensed"/>
                <a:cs typeface="IBM Plex Sans Condensed"/>
                <a:sym typeface="IBM Plex Sans Condensed"/>
              </a:rPr>
              <a:t> work great for creating and disseminating documents to your team or just to organize your admin efforts. </a:t>
            </a:r>
          </a:p>
          <a:p>
            <a:pPr algn="l" marL="238354" indent="-119177" lvl="1">
              <a:lnSpc>
                <a:spcPts val="1611"/>
              </a:lnSpc>
              <a:buFont typeface="Arial"/>
              <a:buChar char="•"/>
            </a:pPr>
            <a:r>
              <a:rPr lang="en-US" b="true" sz="1104" spc="1">
                <a:solidFill>
                  <a:srgbClr val="000000"/>
                </a:solidFill>
                <a:latin typeface="IBM Plex Sans Condensed Bold"/>
                <a:ea typeface="IBM Plex Sans Condensed Bold"/>
                <a:cs typeface="IBM Plex Sans Condensed Bold"/>
                <a:sym typeface="IBM Plex Sans Condensed Bold"/>
              </a:rPr>
              <a:t>GoHighLevel</a:t>
            </a:r>
            <a:r>
              <a:rPr lang="en-US" sz="1104" spc="1">
                <a:solidFill>
                  <a:srgbClr val="000000"/>
                </a:solidFill>
                <a:latin typeface="IBM Plex Sans Condensed"/>
                <a:ea typeface="IBM Plex Sans Condensed"/>
                <a:cs typeface="IBM Plex Sans Condensed"/>
                <a:sym typeface="IBM Plex Sans Condensed"/>
              </a:rPr>
              <a:t> is what we use to manage inbound calling and texting with our customers as it allows for a central channel for these activities and ensures the entire dispatch team can see what's going on and collaborate as needed. We also use it to perform customer automations, such as text and email follow-ups, and much more.</a:t>
            </a:r>
          </a:p>
          <a:p>
            <a:pPr algn="l" marL="238354" indent="-119177" lvl="1">
              <a:lnSpc>
                <a:spcPts val="1611"/>
              </a:lnSpc>
              <a:buFont typeface="Arial"/>
              <a:buChar char="•"/>
            </a:pPr>
            <a:r>
              <a:rPr lang="en-US" b="true" sz="1104" spc="1">
                <a:solidFill>
                  <a:srgbClr val="000000"/>
                </a:solidFill>
                <a:latin typeface="IBM Plex Sans Condensed Bold"/>
                <a:ea typeface="IBM Plex Sans Condensed Bold"/>
                <a:cs typeface="IBM Plex Sans Condensed Bold"/>
                <a:sym typeface="IBM Plex Sans Condensed Bold"/>
              </a:rPr>
              <a:t>Canva</a:t>
            </a:r>
            <a:r>
              <a:rPr lang="en-US" sz="1104" spc="1">
                <a:solidFill>
                  <a:srgbClr val="000000"/>
                </a:solidFill>
                <a:latin typeface="IBM Plex Sans Condensed"/>
                <a:ea typeface="IBM Plex Sans Condensed"/>
                <a:cs typeface="IBM Plex Sans Condensed"/>
                <a:sym typeface="IBM Plex Sans Condensed"/>
              </a:rPr>
              <a:t> is used for graphic design needs and so simple to use, even Junk Removal companies can use it without a background in graphic design. This is especially useful when you need to create a flyer or monthly meeting presentation.</a:t>
            </a:r>
          </a:p>
          <a:p>
            <a:pPr algn="l" marL="238354" indent="-119177" lvl="1">
              <a:lnSpc>
                <a:spcPts val="1611"/>
              </a:lnSpc>
              <a:buFont typeface="Arial"/>
              <a:buChar char="•"/>
            </a:pPr>
            <a:r>
              <a:rPr lang="en-US" b="true" sz="1104" spc="1">
                <a:solidFill>
                  <a:srgbClr val="000000"/>
                </a:solidFill>
                <a:latin typeface="IBM Plex Sans Condensed Bold"/>
                <a:ea typeface="IBM Plex Sans Condensed Bold"/>
                <a:cs typeface="IBM Plex Sans Condensed Bold"/>
                <a:sym typeface="IBM Plex Sans Condensed Bold"/>
              </a:rPr>
              <a:t>Banking Mobile Apps</a:t>
            </a:r>
            <a:r>
              <a:rPr lang="en-US" sz="1104" spc="1">
                <a:solidFill>
                  <a:srgbClr val="000000"/>
                </a:solidFill>
                <a:latin typeface="IBM Plex Sans Condensed"/>
                <a:ea typeface="IBM Plex Sans Condensed"/>
                <a:cs typeface="IBM Plex Sans Condensed"/>
                <a:sym typeface="IBM Plex Sans Condensed"/>
              </a:rPr>
              <a:t> (BofA, etc) </a:t>
            </a:r>
            <a:r>
              <a:rPr lang="en-US" sz="1104" spc="1">
                <a:solidFill>
                  <a:srgbClr val="000000"/>
                </a:solidFill>
                <a:latin typeface="IBM Plex Sans Condensed"/>
                <a:ea typeface="IBM Plex Sans Condensed"/>
                <a:cs typeface="IBM Plex Sans Condensed"/>
                <a:sym typeface="IBM Plex Sans Condensed"/>
              </a:rPr>
              <a:t>are used for understanding business financials on the go, wherever you are. We highly encourage you to have an application on your phone that shows you your current financial health, as it will help with decision making in real time on certain jobs supplies, etc. You'll also run into security issues on transactions, that you'll need to be able to respond to quickly and efficiently to keep on schedule for the day.</a:t>
            </a:r>
          </a:p>
          <a:p>
            <a:pPr algn="l">
              <a:lnSpc>
                <a:spcPts val="1611"/>
              </a:lnSpc>
            </a:pP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10 </a:t>
            </a:r>
          </a:p>
        </p:txBody>
      </p:sp>
      <p:sp>
        <p:nvSpPr>
          <p:cNvPr name="TextBox 3" id="3"/>
          <p:cNvSpPr txBox="true"/>
          <p:nvPr/>
        </p:nvSpPr>
        <p:spPr>
          <a:xfrm rot="0">
            <a:off x="1828027" y="4109076"/>
            <a:ext cx="4116346" cy="920124"/>
          </a:xfrm>
          <a:prstGeom prst="rect">
            <a:avLst/>
          </a:prstGeom>
        </p:spPr>
        <p:txBody>
          <a:bodyPr anchor="t" rtlCol="false" tIns="0" lIns="0" bIns="0" rIns="0">
            <a:spAutoFit/>
          </a:bodyPr>
          <a:lstStyle/>
          <a:p>
            <a:pPr algn="ctr">
              <a:lnSpc>
                <a:spcPts val="3685"/>
              </a:lnSpc>
            </a:pPr>
            <a:r>
              <a:rPr lang="en-US" b="true" sz="2795" spc="5">
                <a:solidFill>
                  <a:srgbClr val="2F5496"/>
                </a:solidFill>
                <a:latin typeface="IBM Plex Sans Condensed Bold"/>
                <a:ea typeface="IBM Plex Sans Condensed Bold"/>
                <a:cs typeface="IBM Plex Sans Condensed Bold"/>
                <a:sym typeface="IBM Plex Sans Condensed Bold"/>
              </a:rPr>
              <a:t>PART 2: </a:t>
            </a:r>
          </a:p>
          <a:p>
            <a:pPr algn="ctr">
              <a:lnSpc>
                <a:spcPts val="3685"/>
              </a:lnSpc>
            </a:pPr>
            <a:r>
              <a:rPr lang="en-US" sz="2795" spc="5">
                <a:solidFill>
                  <a:srgbClr val="2F5496"/>
                </a:solidFill>
                <a:latin typeface="IBM Plex Sans Condensed"/>
                <a:ea typeface="IBM Plex Sans Condensed"/>
                <a:cs typeface="IBM Plex Sans Condensed"/>
                <a:sym typeface="IBM Plex Sans Condensed"/>
              </a:rPr>
              <a:t>TRUCK TEAM OPERATIONS </a:t>
            </a:r>
          </a:p>
        </p:txBody>
      </p:sp>
      <p:sp>
        <p:nvSpPr>
          <p:cNvPr name="Freeform 4" id="4"/>
          <p:cNvSpPr/>
          <p:nvPr/>
        </p:nvSpPr>
        <p:spPr>
          <a:xfrm flipH="false" flipV="true" rot="5400000">
            <a:off x="5163644" y="-424091"/>
            <a:ext cx="2841923" cy="3413721"/>
          </a:xfrm>
          <a:custGeom>
            <a:avLst/>
            <a:gdLst/>
            <a:ahLst/>
            <a:cxnLst/>
            <a:rect r="r" b="b" t="t" l="l"/>
            <a:pathLst>
              <a:path h="3413721" w="2841923">
                <a:moveTo>
                  <a:pt x="0" y="3413721"/>
                </a:moveTo>
                <a:lnTo>
                  <a:pt x="2841922" y="3413721"/>
                </a:lnTo>
                <a:lnTo>
                  <a:pt x="2841922" y="0"/>
                </a:lnTo>
                <a:lnTo>
                  <a:pt x="0" y="0"/>
                </a:lnTo>
                <a:lnTo>
                  <a:pt x="0" y="3413721"/>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true" rot="6038263">
            <a:off x="-42070" y="7311346"/>
            <a:ext cx="4573845" cy="5494108"/>
          </a:xfrm>
          <a:custGeom>
            <a:avLst/>
            <a:gdLst/>
            <a:ahLst/>
            <a:cxnLst/>
            <a:rect r="r" b="b" t="t" l="l"/>
            <a:pathLst>
              <a:path h="5494108" w="4573845">
                <a:moveTo>
                  <a:pt x="0" y="5494108"/>
                </a:moveTo>
                <a:lnTo>
                  <a:pt x="4573844" y="5494108"/>
                </a:lnTo>
                <a:lnTo>
                  <a:pt x="4573844" y="0"/>
                </a:lnTo>
                <a:lnTo>
                  <a:pt x="0" y="0"/>
                </a:lnTo>
                <a:lnTo>
                  <a:pt x="0" y="5494108"/>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14400" y="1701089"/>
            <a:ext cx="5943600" cy="2677163"/>
          </a:xfrm>
          <a:custGeom>
            <a:avLst/>
            <a:gdLst/>
            <a:ahLst/>
            <a:cxnLst/>
            <a:rect r="r" b="b" t="t" l="l"/>
            <a:pathLst>
              <a:path h="2677163" w="5943600">
                <a:moveTo>
                  <a:pt x="0" y="0"/>
                </a:moveTo>
                <a:lnTo>
                  <a:pt x="5943600" y="0"/>
                </a:lnTo>
                <a:lnTo>
                  <a:pt x="5943600" y="2677163"/>
                </a:lnTo>
                <a:lnTo>
                  <a:pt x="0" y="267716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a:grpSpLocks noChangeAspect="true"/>
          </p:cNvGrpSpPr>
          <p:nvPr/>
        </p:nvGrpSpPr>
        <p:grpSpPr>
          <a:xfrm rot="0">
            <a:off x="910276" y="1845907"/>
            <a:ext cx="361312" cy="2590162"/>
            <a:chOff x="0" y="0"/>
            <a:chExt cx="361315" cy="2590165"/>
          </a:xfrm>
        </p:grpSpPr>
        <p:sp>
          <p:nvSpPr>
            <p:cNvPr name="Freeform 4" id="4"/>
            <p:cNvSpPr/>
            <p:nvPr/>
          </p:nvSpPr>
          <p:spPr>
            <a:xfrm flipH="false" flipV="false" rot="0">
              <a:off x="0" y="0"/>
              <a:ext cx="361442" cy="2590292"/>
            </a:xfrm>
            <a:custGeom>
              <a:avLst/>
              <a:gdLst/>
              <a:ahLst/>
              <a:cxnLst/>
              <a:rect r="r" b="b" t="t" l="l"/>
              <a:pathLst>
                <a:path h="2590292" w="361442">
                  <a:moveTo>
                    <a:pt x="4826" y="0"/>
                  </a:moveTo>
                  <a:lnTo>
                    <a:pt x="356616" y="0"/>
                  </a:lnTo>
                  <a:lnTo>
                    <a:pt x="361442" y="0"/>
                  </a:lnTo>
                  <a:lnTo>
                    <a:pt x="361442" y="4826"/>
                  </a:lnTo>
                  <a:lnTo>
                    <a:pt x="361442" y="2585466"/>
                  </a:lnTo>
                  <a:lnTo>
                    <a:pt x="361442" y="2590292"/>
                  </a:lnTo>
                  <a:lnTo>
                    <a:pt x="356616" y="2590292"/>
                  </a:lnTo>
                  <a:lnTo>
                    <a:pt x="4826" y="2590292"/>
                  </a:lnTo>
                  <a:lnTo>
                    <a:pt x="0" y="2590292"/>
                  </a:lnTo>
                  <a:lnTo>
                    <a:pt x="0" y="2585466"/>
                  </a:lnTo>
                  <a:lnTo>
                    <a:pt x="0" y="4826"/>
                  </a:lnTo>
                  <a:lnTo>
                    <a:pt x="0" y="0"/>
                  </a:lnTo>
                  <a:lnTo>
                    <a:pt x="4826" y="0"/>
                  </a:lnTo>
                  <a:moveTo>
                    <a:pt x="4826" y="9525"/>
                  </a:moveTo>
                  <a:lnTo>
                    <a:pt x="4826" y="4826"/>
                  </a:lnTo>
                  <a:lnTo>
                    <a:pt x="9525" y="4826"/>
                  </a:lnTo>
                  <a:lnTo>
                    <a:pt x="9525" y="2585466"/>
                  </a:lnTo>
                  <a:lnTo>
                    <a:pt x="4826" y="2585466"/>
                  </a:lnTo>
                  <a:lnTo>
                    <a:pt x="4826" y="2580640"/>
                  </a:lnTo>
                  <a:lnTo>
                    <a:pt x="356616" y="2580640"/>
                  </a:lnTo>
                  <a:lnTo>
                    <a:pt x="356616" y="2585466"/>
                  </a:lnTo>
                  <a:lnTo>
                    <a:pt x="351790" y="2585466"/>
                  </a:lnTo>
                  <a:lnTo>
                    <a:pt x="351790" y="4826"/>
                  </a:lnTo>
                  <a:lnTo>
                    <a:pt x="356616" y="4826"/>
                  </a:lnTo>
                  <a:lnTo>
                    <a:pt x="356616" y="9525"/>
                  </a:lnTo>
                  <a:lnTo>
                    <a:pt x="4826" y="9525"/>
                  </a:lnTo>
                  <a:close/>
                </a:path>
              </a:pathLst>
            </a:custGeom>
            <a:solidFill>
              <a:srgbClr val="000000">
                <a:alpha val="0"/>
              </a:srgbClr>
            </a:solidFill>
          </p:spPr>
        </p:sp>
      </p:grpSp>
      <p:grpSp>
        <p:nvGrpSpPr>
          <p:cNvPr name="Group 5" id="5"/>
          <p:cNvGrpSpPr>
            <a:grpSpLocks noChangeAspect="true"/>
          </p:cNvGrpSpPr>
          <p:nvPr/>
        </p:nvGrpSpPr>
        <p:grpSpPr>
          <a:xfrm rot="-5400000">
            <a:off x="-197729" y="3013081"/>
            <a:ext cx="2572502" cy="251460"/>
            <a:chOff x="0" y="0"/>
            <a:chExt cx="3430003" cy="335280"/>
          </a:xfrm>
        </p:grpSpPr>
        <p:sp>
          <p:nvSpPr>
            <p:cNvPr name="Freeform 6" id="6"/>
            <p:cNvSpPr/>
            <p:nvPr/>
          </p:nvSpPr>
          <p:spPr>
            <a:xfrm flipH="false" flipV="false" rot="0">
              <a:off x="0" y="0"/>
              <a:ext cx="3430016" cy="335280"/>
            </a:xfrm>
            <a:custGeom>
              <a:avLst/>
              <a:gdLst/>
              <a:ahLst/>
              <a:cxnLst/>
              <a:rect r="r" b="b" t="t" l="l"/>
              <a:pathLst>
                <a:path h="335280" w="3430016">
                  <a:moveTo>
                    <a:pt x="3430016" y="0"/>
                  </a:moveTo>
                  <a:lnTo>
                    <a:pt x="0" y="0"/>
                  </a:lnTo>
                  <a:lnTo>
                    <a:pt x="0" y="335280"/>
                  </a:lnTo>
                  <a:lnTo>
                    <a:pt x="3430016" y="335280"/>
                  </a:lnTo>
                  <a:close/>
                </a:path>
              </a:pathLst>
            </a:custGeom>
            <a:blipFill>
              <a:blip r:embed="rId4"/>
              <a:stretch>
                <a:fillRect l="0" t="0" r="0" b="0"/>
              </a:stretch>
            </a:blipFill>
          </p:spPr>
        </p:sp>
      </p:grpSp>
      <p:grpSp>
        <p:nvGrpSpPr>
          <p:cNvPr name="Group 7" id="7"/>
          <p:cNvGrpSpPr>
            <a:grpSpLocks noChangeAspect="true"/>
          </p:cNvGrpSpPr>
          <p:nvPr/>
        </p:nvGrpSpPr>
        <p:grpSpPr>
          <a:xfrm rot="0">
            <a:off x="914400" y="4361659"/>
            <a:ext cx="5943600" cy="38100"/>
            <a:chOff x="0" y="0"/>
            <a:chExt cx="5943600" cy="38100"/>
          </a:xfrm>
        </p:grpSpPr>
        <p:sp>
          <p:nvSpPr>
            <p:cNvPr name="Freeform 8" id="8"/>
            <p:cNvSpPr/>
            <p:nvPr/>
          </p:nvSpPr>
          <p:spPr>
            <a:xfrm flipH="false" flipV="false" rot="0">
              <a:off x="0" y="0"/>
              <a:ext cx="5943600" cy="38100"/>
            </a:xfrm>
            <a:custGeom>
              <a:avLst/>
              <a:gdLst/>
              <a:ahLst/>
              <a:cxnLst/>
              <a:rect r="r" b="b" t="t" l="l"/>
              <a:pathLst>
                <a:path h="38100" w="5943600">
                  <a:moveTo>
                    <a:pt x="0" y="0"/>
                  </a:moveTo>
                  <a:lnTo>
                    <a:pt x="5943600" y="0"/>
                  </a:lnTo>
                  <a:lnTo>
                    <a:pt x="5943600" y="38100"/>
                  </a:lnTo>
                  <a:lnTo>
                    <a:pt x="0" y="38100"/>
                  </a:lnTo>
                  <a:close/>
                </a:path>
              </a:pathLst>
            </a:custGeom>
            <a:solidFill>
              <a:srgbClr val="033971"/>
            </a:solidFill>
          </p:spPr>
        </p:sp>
      </p:grpSp>
      <p:grpSp>
        <p:nvGrpSpPr>
          <p:cNvPr name="Group 9" id="9"/>
          <p:cNvGrpSpPr>
            <a:grpSpLocks noChangeAspect="true"/>
          </p:cNvGrpSpPr>
          <p:nvPr/>
        </p:nvGrpSpPr>
        <p:grpSpPr>
          <a:xfrm rot="0">
            <a:off x="917572" y="1686487"/>
            <a:ext cx="5943600" cy="38100"/>
            <a:chOff x="0" y="0"/>
            <a:chExt cx="5943600" cy="38100"/>
          </a:xfrm>
        </p:grpSpPr>
        <p:sp>
          <p:nvSpPr>
            <p:cNvPr name="Freeform 10" id="10"/>
            <p:cNvSpPr/>
            <p:nvPr/>
          </p:nvSpPr>
          <p:spPr>
            <a:xfrm flipH="false" flipV="false" rot="0">
              <a:off x="0" y="0"/>
              <a:ext cx="5943600" cy="38100"/>
            </a:xfrm>
            <a:custGeom>
              <a:avLst/>
              <a:gdLst/>
              <a:ahLst/>
              <a:cxnLst/>
              <a:rect r="r" b="b" t="t" l="l"/>
              <a:pathLst>
                <a:path h="38100" w="5943600">
                  <a:moveTo>
                    <a:pt x="0" y="0"/>
                  </a:moveTo>
                  <a:lnTo>
                    <a:pt x="5943600" y="0"/>
                  </a:lnTo>
                  <a:lnTo>
                    <a:pt x="5943600" y="38100"/>
                  </a:lnTo>
                  <a:lnTo>
                    <a:pt x="0" y="38100"/>
                  </a:lnTo>
                  <a:close/>
                </a:path>
              </a:pathLst>
            </a:custGeom>
            <a:solidFill>
              <a:srgbClr val="033971"/>
            </a:solidFill>
          </p:spPr>
        </p:sp>
      </p:grpSp>
      <p:sp>
        <p:nvSpPr>
          <p:cNvPr name="TextBox 11" id="11"/>
          <p:cNvSpPr txBox="true"/>
          <p:nvPr/>
        </p:nvSpPr>
        <p:spPr>
          <a:xfrm rot="0">
            <a:off x="917572" y="5513765"/>
            <a:ext cx="5855084" cy="3392546"/>
          </a:xfrm>
          <a:prstGeom prst="rect">
            <a:avLst/>
          </a:prstGeom>
        </p:spPr>
        <p:txBody>
          <a:bodyPr anchor="t" rtlCol="false" tIns="0" lIns="0" bIns="0" rIns="0">
            <a:spAutoFit/>
          </a:bodyPr>
          <a:lstStyle/>
          <a:p>
            <a:pPr algn="l">
              <a:lnSpc>
                <a:spcPts val="1611"/>
              </a:lnSpc>
            </a:pPr>
            <a:r>
              <a:rPr lang="en-US" sz="1103" i="true" spc="1">
                <a:solidFill>
                  <a:srgbClr val="000000"/>
                </a:solidFill>
                <a:latin typeface="IBM Plex Sans Condensed Italics"/>
                <a:ea typeface="IBM Plex Sans Condensed Italics"/>
                <a:cs typeface="IBM Plex Sans Condensed Italics"/>
                <a:sym typeface="IBM Plex Sans Condensed Italics"/>
              </a:rPr>
              <a:t>See </a:t>
            </a:r>
            <a:r>
              <a:rPr lang="en-US" b="true" sz="1103" i="true" spc="1">
                <a:solidFill>
                  <a:srgbClr val="000000"/>
                </a:solidFill>
                <a:latin typeface="IBM Plex Sans Condensed Bold Italics"/>
                <a:ea typeface="IBM Plex Sans Condensed Bold Italics"/>
                <a:cs typeface="IBM Plex Sans Condensed Bold Italics"/>
                <a:sym typeface="IBM Plex Sans Condensed Bold Italics"/>
              </a:rPr>
              <a:t>Appendix Figure 1 </a:t>
            </a:r>
            <a:r>
              <a:rPr lang="en-US" sz="1103" i="true" spc="1">
                <a:solidFill>
                  <a:srgbClr val="000000"/>
                </a:solidFill>
                <a:latin typeface="IBM Plex Sans Condensed Italics"/>
                <a:ea typeface="IBM Plex Sans Condensed Italics"/>
                <a:cs typeface="IBM Plex Sans Condensed Italics"/>
                <a:sym typeface="IBM Plex Sans Condensed Italics"/>
              </a:rPr>
              <a:t>For Example Beginning of Day Checklist </a:t>
            </a:r>
          </a:p>
          <a:p>
            <a:pPr algn="l">
              <a:lnSpc>
                <a:spcPts val="1611"/>
              </a:lnSpc>
            </a:pPr>
          </a:p>
          <a:p>
            <a:pPr algn="l">
              <a:lnSpc>
                <a:spcPts val="1611"/>
              </a:lnSpc>
            </a:pPr>
            <a:r>
              <a:rPr lang="en-US" b="true" sz="1104" spc="1">
                <a:solidFill>
                  <a:srgbClr val="000000"/>
                </a:solidFill>
                <a:latin typeface="IBM Plex Sans Condensed Bold"/>
                <a:ea typeface="IBM Plex Sans Condensed Bold"/>
                <a:cs typeface="IBM Plex Sans Condensed Bold"/>
                <a:sym typeface="IBM Plex Sans Condensed Bold"/>
              </a:rPr>
              <a:t>Team Leader and Navigator Clock In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Both truck team members (Team Leader and Navigator) clock in via Housecall Pro (or your company’s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timekeeping software). If clock-in fails or any other problems are encountered, management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should be notified immediately.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Office Supply Check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Team Leader ensures he has truck keys, fuel card, money bag, and necessary tools based on the day's schedule.</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Clean</a:t>
            </a:r>
            <a:r>
              <a:rPr lang="en-US" b="true" sz="1103" spc="1">
                <a:solidFill>
                  <a:srgbClr val="000000"/>
                </a:solidFill>
                <a:latin typeface="IBM Plex Sans Condensed Bold"/>
                <a:ea typeface="IBM Plex Sans Condensed Bold"/>
                <a:cs typeface="IBM Plex Sans Condensed Bold"/>
                <a:sym typeface="IBM Plex Sans Condensed Bold"/>
              </a:rPr>
              <a:t> Truck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Team Leader ensures the interior of truck is clean of any trash or excess dirt.</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Tire Check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Team Leader checks all tires using a tire gauge. Most commercial trucks should be between 75-95 PSI, but be sure to check the outer walls of your truck tires to confirm.</a:t>
            </a:r>
          </a:p>
        </p:txBody>
      </p:sp>
      <p:sp>
        <p:nvSpPr>
          <p:cNvPr name="TextBox 12" id="12"/>
          <p:cNvSpPr txBox="true"/>
          <p:nvPr/>
        </p:nvSpPr>
        <p:spPr>
          <a:xfrm rot="0">
            <a:off x="1356931" y="1845907"/>
            <a:ext cx="5501069" cy="2317638"/>
          </a:xfrm>
          <a:prstGeom prst="rect">
            <a:avLst/>
          </a:prstGeom>
        </p:spPr>
        <p:txBody>
          <a:bodyPr anchor="t" rtlCol="false" tIns="0" lIns="0" bIns="0" rIns="0">
            <a:spAutoFit/>
          </a:bodyPr>
          <a:lstStyle/>
          <a:p>
            <a:pPr algn="l">
              <a:lnSpc>
                <a:spcPts val="1341"/>
              </a:lnSpc>
            </a:pPr>
            <a:r>
              <a:rPr lang="en-US" sz="1103" spc="1">
                <a:solidFill>
                  <a:srgbClr val="000000"/>
                </a:solidFill>
                <a:latin typeface="IBM Plex Sans Condensed"/>
                <a:ea typeface="IBM Plex Sans Condensed"/>
                <a:cs typeface="IBM Plex Sans Condensed"/>
                <a:sym typeface="IBM Plex Sans Condensed"/>
              </a:rPr>
              <a:t>Daily Truck Team Operations are the backbone of junk removal. These operations are the service that clients pay for, and they encompass everything from carrying furniture out of homes to dispatch functions. </a:t>
            </a:r>
          </a:p>
          <a:p>
            <a:pPr algn="l">
              <a:lnSpc>
                <a:spcPts val="1341"/>
              </a:lnSpc>
            </a:pPr>
          </a:p>
          <a:p>
            <a:pPr algn="l">
              <a:lnSpc>
                <a:spcPts val="1341"/>
              </a:lnSpc>
            </a:pPr>
            <a:r>
              <a:rPr lang="en-US" sz="1103" spc="1">
                <a:solidFill>
                  <a:srgbClr val="000000"/>
                </a:solidFill>
                <a:latin typeface="IBM Plex Sans Condensed"/>
                <a:ea typeface="IBM Plex Sans Condensed"/>
                <a:cs typeface="IBM Plex Sans Condensed"/>
                <a:sym typeface="IBM Plex Sans Condensed"/>
              </a:rPr>
              <a:t>Truck teams consist of two members, a Team Leader and a Navigator, who work together </a:t>
            </a:r>
          </a:p>
          <a:p>
            <a:pPr algn="l">
              <a:lnSpc>
                <a:spcPts val="1341"/>
              </a:lnSpc>
            </a:pPr>
            <a:r>
              <a:rPr lang="en-US" sz="1103" spc="1">
                <a:solidFill>
                  <a:srgbClr val="000000"/>
                </a:solidFill>
                <a:latin typeface="IBM Plex Sans Condensed"/>
                <a:ea typeface="IBM Plex Sans Condensed"/>
                <a:cs typeface="IBM Plex Sans Condensed"/>
                <a:sym typeface="IBM Plex Sans Condensed"/>
              </a:rPr>
              <a:t>to complete daily tasks. </a:t>
            </a:r>
          </a:p>
          <a:p>
            <a:pPr algn="l" rtl="true">
              <a:lnSpc>
                <a:spcPts val="635"/>
              </a:lnSpc>
            </a:pPr>
          </a:p>
          <a:p>
            <a:pPr algn="l">
              <a:lnSpc>
                <a:spcPts val="2759"/>
              </a:lnSpc>
            </a:pPr>
            <a:r>
              <a:rPr lang="en-US" sz="1103" spc="1">
                <a:solidFill>
                  <a:srgbClr val="000000"/>
                </a:solidFill>
                <a:latin typeface="IBM Plex Sans Condensed"/>
                <a:ea typeface="IBM Plex Sans Condensed"/>
                <a:cs typeface="IBM Plex Sans Condensed"/>
                <a:sym typeface="IBM Plex Sans Condensed"/>
              </a:rPr>
              <a:t>Successful Truck Team Operations require experienced and capable Team Leaders, motivated </a:t>
            </a:r>
          </a:p>
          <a:p>
            <a:pPr algn="l">
              <a:lnSpc>
                <a:spcPts val="551"/>
              </a:lnSpc>
            </a:pPr>
            <a:r>
              <a:rPr lang="en-US" sz="1103" spc="1">
                <a:solidFill>
                  <a:srgbClr val="000000"/>
                </a:solidFill>
                <a:latin typeface="IBM Plex Sans Condensed"/>
                <a:ea typeface="IBM Plex Sans Condensed"/>
                <a:cs typeface="IBM Plex Sans Condensed"/>
                <a:sym typeface="IBM Plex Sans Condensed"/>
              </a:rPr>
              <a:t>Navigators who are willing to learn, and frequent, open communication between all truck teams </a:t>
            </a:r>
          </a:p>
          <a:p>
            <a:pPr algn="l">
              <a:lnSpc>
                <a:spcPts val="2135"/>
              </a:lnSpc>
            </a:pPr>
            <a:r>
              <a:rPr lang="en-US" sz="1103" spc="1">
                <a:solidFill>
                  <a:srgbClr val="000000"/>
                </a:solidFill>
                <a:latin typeface="IBM Plex Sans Condensed"/>
                <a:ea typeface="IBM Plex Sans Condensed"/>
                <a:cs typeface="IBM Plex Sans Condensed"/>
                <a:sym typeface="IBM Plex Sans Condensed"/>
              </a:rPr>
              <a:t>and Dispatch. </a:t>
            </a:r>
          </a:p>
          <a:p>
            <a:pPr algn="l">
              <a:lnSpc>
                <a:spcPts val="2759"/>
              </a:lnSpc>
            </a:pPr>
            <a:r>
              <a:rPr lang="en-US" sz="1103" spc="1">
                <a:solidFill>
                  <a:srgbClr val="000000"/>
                </a:solidFill>
                <a:latin typeface="IBM Plex Sans Condensed"/>
                <a:ea typeface="IBM Plex Sans Condensed"/>
                <a:cs typeface="IBM Plex Sans Condensed"/>
                <a:sym typeface="IBM Plex Sans Condensed"/>
              </a:rPr>
              <a:t>These checklists assume use of a tablet equipped with Housecall Pro and a payment solution</a:t>
            </a:r>
            <a:r>
              <a:rPr lang="en-US" sz="1103" spc="1">
                <a:solidFill>
                  <a:srgbClr val="000000"/>
                </a:solidFill>
                <a:latin typeface="IBM Plex Sans Condensed"/>
                <a:ea typeface="IBM Plex Sans Condensed"/>
                <a:cs typeface="IBM Plex Sans Condensed"/>
                <a:sym typeface="IBM Plex Sans Condensed"/>
              </a:rPr>
              <a:t>. Exact details may vary if truck teams are not equipped with these </a:t>
            </a:r>
            <a:r>
              <a:rPr lang="en-US" sz="1103" spc="1">
                <a:solidFill>
                  <a:srgbClr val="000000"/>
                </a:solidFill>
                <a:latin typeface="IBM Plex Sans Condensed"/>
                <a:ea typeface="IBM Plex Sans Condensed"/>
                <a:cs typeface="IBM Plex Sans Condensed"/>
                <a:sym typeface="IBM Plex Sans Condensed"/>
              </a:rPr>
              <a:t>tools. </a:t>
            </a:r>
          </a:p>
        </p:txBody>
      </p:sp>
      <p:sp>
        <p:nvSpPr>
          <p:cNvPr name="TextBox 13" id="13"/>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11 </a:t>
            </a:r>
          </a:p>
        </p:txBody>
      </p:sp>
      <p:sp>
        <p:nvSpPr>
          <p:cNvPr name="TextBox 14" id="14"/>
          <p:cNvSpPr txBox="true"/>
          <p:nvPr/>
        </p:nvSpPr>
        <p:spPr>
          <a:xfrm rot="0">
            <a:off x="917572" y="923773"/>
            <a:ext cx="5943600" cy="405765"/>
          </a:xfrm>
          <a:prstGeom prst="rect">
            <a:avLst/>
          </a:prstGeom>
        </p:spPr>
        <p:txBody>
          <a:bodyPr anchor="t" rtlCol="false" tIns="0" lIns="0" bIns="0" rIns="0">
            <a:spAutoFit/>
          </a:bodyPr>
          <a:lstStyle/>
          <a:p>
            <a:pPr algn="ctr">
              <a:lnSpc>
                <a:spcPts val="3359"/>
              </a:lnSpc>
            </a:pPr>
            <a:r>
              <a:rPr lang="en-US" sz="2400" spc="2">
                <a:solidFill>
                  <a:srgbClr val="000000"/>
                </a:solidFill>
                <a:latin typeface="IBM Plex Sans Condensed"/>
                <a:ea typeface="IBM Plex Sans Condensed"/>
                <a:cs typeface="IBM Plex Sans Condensed"/>
                <a:sym typeface="IBM Plex Sans Condensed"/>
              </a:rPr>
              <a:t>PART II: </a:t>
            </a:r>
            <a:r>
              <a:rPr lang="en-US" b="true" sz="2400" spc="2">
                <a:solidFill>
                  <a:srgbClr val="000000"/>
                </a:solidFill>
                <a:latin typeface="IBM Plex Sans Condensed Bold"/>
                <a:ea typeface="IBM Plex Sans Condensed Bold"/>
                <a:cs typeface="IBM Plex Sans Condensed Bold"/>
                <a:sym typeface="IBM Plex Sans Condensed Bold"/>
              </a:rPr>
              <a:t>TRUCK TEAM OPERATIONS </a:t>
            </a:r>
          </a:p>
        </p:txBody>
      </p:sp>
      <p:sp>
        <p:nvSpPr>
          <p:cNvPr name="TextBox 15" id="15"/>
          <p:cNvSpPr txBox="true"/>
          <p:nvPr/>
        </p:nvSpPr>
        <p:spPr>
          <a:xfrm rot="0">
            <a:off x="917572" y="4778969"/>
            <a:ext cx="2334315" cy="264262"/>
          </a:xfrm>
          <a:prstGeom prst="rect">
            <a:avLst/>
          </a:prstGeom>
        </p:spPr>
        <p:txBody>
          <a:bodyPr anchor="t" rtlCol="false" tIns="0" lIns="0" bIns="0" rIns="0">
            <a:spAutoFit/>
          </a:bodyPr>
          <a:lstStyle/>
          <a:p>
            <a:pPr algn="l">
              <a:lnSpc>
                <a:spcPts val="2234"/>
              </a:lnSpc>
            </a:pPr>
            <a:r>
              <a:rPr lang="en-US" b="true" sz="1596" spc="3">
                <a:solidFill>
                  <a:srgbClr val="033971"/>
                </a:solidFill>
                <a:latin typeface="IBM Plex Sans Condensed Bold"/>
                <a:ea typeface="IBM Plex Sans Condensed Bold"/>
                <a:cs typeface="IBM Plex Sans Condensed Bold"/>
                <a:sym typeface="IBM Plex Sans Condensed Bold"/>
              </a:rPr>
              <a:t>Daily Checklists </a:t>
            </a:r>
          </a:p>
        </p:txBody>
      </p:sp>
      <p:sp>
        <p:nvSpPr>
          <p:cNvPr name="TextBox 16" id="16"/>
          <p:cNvSpPr txBox="true"/>
          <p:nvPr/>
        </p:nvSpPr>
        <p:spPr>
          <a:xfrm rot="0">
            <a:off x="910276" y="5224205"/>
            <a:ext cx="1698650" cy="194310"/>
          </a:xfrm>
          <a:prstGeom prst="rect">
            <a:avLst/>
          </a:prstGeom>
        </p:spPr>
        <p:txBody>
          <a:bodyPr anchor="t" rtlCol="false" tIns="0" lIns="0" bIns="0" rIns="0">
            <a:spAutoFit/>
          </a:bodyPr>
          <a:lstStyle/>
          <a:p>
            <a:pPr algn="l">
              <a:lnSpc>
                <a:spcPts val="1679"/>
              </a:lnSpc>
            </a:pPr>
            <a:r>
              <a:rPr lang="en-US" sz="1200" spc="1">
                <a:solidFill>
                  <a:srgbClr val="033971"/>
                </a:solidFill>
                <a:latin typeface="IBM Plex Sans Condensed"/>
                <a:ea typeface="IBM Plex Sans Condensed"/>
                <a:cs typeface="IBM Plex Sans Condensed"/>
                <a:sym typeface="IBM Plex Sans Condensed"/>
              </a:rPr>
              <a:t>Beginning of Day Checklist </a:t>
            </a:r>
          </a:p>
        </p:txBody>
      </p:sp>
      <p:sp>
        <p:nvSpPr>
          <p:cNvPr name="TextBox 17" id="17"/>
          <p:cNvSpPr txBox="true"/>
          <p:nvPr/>
        </p:nvSpPr>
        <p:spPr>
          <a:xfrm rot="-5400000">
            <a:off x="375925" y="2886318"/>
            <a:ext cx="1369948" cy="306705"/>
          </a:xfrm>
          <a:prstGeom prst="rect">
            <a:avLst/>
          </a:prstGeom>
        </p:spPr>
        <p:txBody>
          <a:bodyPr anchor="t" rtlCol="false" tIns="0" lIns="0" bIns="0" rIns="0">
            <a:spAutoFit/>
          </a:bodyPr>
          <a:lstStyle/>
          <a:p>
            <a:pPr algn="ctr">
              <a:lnSpc>
                <a:spcPts val="2520"/>
              </a:lnSpc>
            </a:pPr>
            <a:r>
              <a:rPr lang="en-US" b="true" sz="1800" spc="1">
                <a:solidFill>
                  <a:srgbClr val="033971"/>
                </a:solidFill>
                <a:latin typeface="IBM Plex Sans Condensed Bold"/>
                <a:ea typeface="IBM Plex Sans Condensed Bold"/>
                <a:cs typeface="IBM Plex Sans Condensed Bold"/>
                <a:sym typeface="IBM Plex Sans Condensed Bold"/>
              </a:rPr>
              <a:t>OVERVIEW </a:t>
            </a:r>
          </a:p>
        </p:txBody>
      </p:sp>
    </p:spTree>
  </p:cSld>
  <p:clrMapOvr>
    <a:masterClrMapping/>
  </p:clrMapOvr>
</p:sld>
</file>

<file path=ppt/slides/slide13.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77240" y="4531828"/>
            <a:ext cx="5895289" cy="4192646"/>
          </a:xfrm>
          <a:prstGeom prst="rect">
            <a:avLst/>
          </a:prstGeom>
        </p:spPr>
        <p:txBody>
          <a:bodyPr anchor="t" rtlCol="false" tIns="0" lIns="0" bIns="0" rIns="0">
            <a:spAutoFit/>
          </a:bodyPr>
          <a:lstStyle/>
          <a:p>
            <a:pPr algn="l">
              <a:lnSpc>
                <a:spcPts val="1611"/>
              </a:lnSpc>
            </a:pPr>
            <a:r>
              <a:rPr lang="en-US" sz="1103" i="true" spc="1">
                <a:solidFill>
                  <a:srgbClr val="000000"/>
                </a:solidFill>
                <a:latin typeface="IBM Plex Sans Condensed Italics"/>
                <a:ea typeface="IBM Plex Sans Condensed Italics"/>
                <a:cs typeface="IBM Plex Sans Condensed Italics"/>
                <a:sym typeface="IBM Plex Sans Condensed Italics"/>
              </a:rPr>
              <a:t>See </a:t>
            </a:r>
            <a:r>
              <a:rPr lang="en-US" b="true" sz="1103" i="true" spc="1">
                <a:solidFill>
                  <a:srgbClr val="000000"/>
                </a:solidFill>
                <a:latin typeface="IBM Plex Sans Condensed Bold Italics"/>
                <a:ea typeface="IBM Plex Sans Condensed Bold Italics"/>
                <a:cs typeface="IBM Plex Sans Condensed Bold Italics"/>
                <a:sym typeface="IBM Plex Sans Condensed Bold Italics"/>
              </a:rPr>
              <a:t>Appendix Figure 2,</a:t>
            </a:r>
            <a:r>
              <a:rPr lang="en-US" sz="1103" i="true" spc="1">
                <a:solidFill>
                  <a:srgbClr val="000000"/>
                </a:solidFill>
                <a:latin typeface="IBM Plex Sans Condensed Italics"/>
                <a:ea typeface="IBM Plex Sans Condensed Italics"/>
                <a:cs typeface="IBM Plex Sans Condensed Italics"/>
                <a:sym typeface="IBM Plex Sans Condensed Italics"/>
              </a:rPr>
              <a:t> for an example of an on The Job Checklist </a:t>
            </a: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1.</a:t>
            </a:r>
            <a:r>
              <a:rPr lang="en-US" sz="1103" spc="1">
                <a:solidFill>
                  <a:srgbClr val="000000"/>
                </a:solidFill>
                <a:latin typeface="IBM Plex Sans Condensed"/>
                <a:ea typeface="IBM Plex Sans Condensed"/>
                <a:cs typeface="IBM Plex Sans Condensed"/>
                <a:sym typeface="IBM Plex Sans Condensed"/>
              </a:rPr>
              <a:t> </a:t>
            </a:r>
            <a:r>
              <a:rPr lang="en-US" b="true" sz="1103" spc="1">
                <a:solidFill>
                  <a:srgbClr val="000000"/>
                </a:solidFill>
                <a:latin typeface="IBM Plex Sans Condensed Bold"/>
                <a:ea typeface="IBM Plex Sans Condensed Bold"/>
                <a:cs typeface="IBM Plex Sans Condensed Bold"/>
                <a:sym typeface="IBM Plex Sans Condensed Bold"/>
              </a:rPr>
              <a:t>Team Leader Starts Job Checklist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 Job Checklist should be completed on every job. This checklist outlines each of the most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important tasks that must be completed at every service call. </a:t>
            </a:r>
          </a:p>
          <a:p>
            <a:pPr algn="r" rtl="true">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2.</a:t>
            </a:r>
            <a:r>
              <a:rPr lang="en-US" sz="1103" spc="1">
                <a:solidFill>
                  <a:srgbClr val="000000"/>
                </a:solidFill>
                <a:latin typeface="IBM Plex Sans Condensed"/>
                <a:ea typeface="IBM Plex Sans Condensed"/>
                <a:cs typeface="IBM Plex Sans Condensed"/>
                <a:sym typeface="IBM Plex Sans Condensed"/>
              </a:rPr>
              <a:t> </a:t>
            </a:r>
            <a:r>
              <a:rPr lang="en-US" b="true" sz="1103" spc="1">
                <a:solidFill>
                  <a:srgbClr val="000000"/>
                </a:solidFill>
                <a:latin typeface="IBM Plex Sans Condensed Bold"/>
                <a:ea typeface="IBM Plex Sans Condensed Bold"/>
                <a:cs typeface="IBM Plex Sans Condensed Bold"/>
                <a:sym typeface="IBM Plex Sans Condensed Bold"/>
              </a:rPr>
              <a:t>Both Team Members Review Job Notes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Both truck team members will review the upcoming job to familiarize themselves with the job.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They should know the customer’s name, which items the customer wants removed, what tools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they will need to complete the job, and any other applicable information.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3.</a:t>
            </a:r>
            <a:r>
              <a:rPr lang="en-US" sz="1103" spc="1">
                <a:solidFill>
                  <a:srgbClr val="000000"/>
                </a:solidFill>
                <a:latin typeface="IBM Plex Sans Condensed"/>
                <a:ea typeface="IBM Plex Sans Condensed"/>
                <a:cs typeface="IBM Plex Sans Condensed"/>
                <a:sym typeface="IBM Plex Sans Condensed"/>
              </a:rPr>
              <a:t> </a:t>
            </a:r>
            <a:r>
              <a:rPr lang="en-US" b="true" sz="1103" spc="1">
                <a:solidFill>
                  <a:srgbClr val="000000"/>
                </a:solidFill>
                <a:latin typeface="IBM Plex Sans Condensed Bold"/>
                <a:ea typeface="IBM Plex Sans Condensed Bold"/>
                <a:cs typeface="IBM Plex Sans Condensed Bold"/>
                <a:sym typeface="IBM Plex Sans Condensed Bold"/>
              </a:rPr>
              <a:t>Navigator Makes the Courtesy Call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Navigator should "WOW!" the customer with an enthusiastic courtesy call that lets them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know that the truck is on the way. The Navigator should keep the call concise, speak slowly and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clearly, and answer any questions the customer may have. The Navigator should rehearse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main “bullet points” of each call and take a moment to collect his/her thoughts before making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call.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script we typically use for the courtesy calls is as follows: “Hello, is this Jane? Hey Jane, this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is Mark with Junk Raider. I have you scheduled for a 10-12 arrival window this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morning and wanted to let you know we are on the way. We should arrive about 10:30 this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morning. Do you have any questions before we arrive? Ok, sounds good. See you soon!” </a:t>
            </a:r>
          </a:p>
        </p:txBody>
      </p:sp>
      <p:sp>
        <p:nvSpPr>
          <p:cNvPr name="TextBox 3" id="3"/>
          <p:cNvSpPr txBox="true"/>
          <p:nvPr/>
        </p:nvSpPr>
        <p:spPr>
          <a:xfrm rot="0">
            <a:off x="777240" y="748665"/>
            <a:ext cx="5511784" cy="2992496"/>
          </a:xfrm>
          <a:prstGeom prst="rect">
            <a:avLst/>
          </a:prstGeom>
        </p:spPr>
        <p:txBody>
          <a:bodyPr anchor="t" rtlCol="false" tIns="0" lIns="0" bIns="0" rIns="0">
            <a:spAutoFit/>
          </a:bodyPr>
          <a:lstStyle/>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Light Check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Team Leader operates lights while Navigator checks to ensure light function. Headlights, high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beams, taillights, turn signals, brake lights, and emergency flashers should all be checked.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Further, burned out lights should be replaced if possible, or management should be immediately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notified of any non-repairable deficiencies.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Team Leader Performs Walk-Around Inspection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Team Leader performs 360-degree walk-around inspection of truck to look for visible damage.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Damage includes problems with fenders, mirrors, wheels, unexplained sounds, etc. Team Leader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reports deficiencies, as necessary. Most important, the Team Leader should look inside the rear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of the truck to see if you need to unload before the first job.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Team Leader Completes Toolbox and Truck Tools Checklist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Team Leader completes each checklist to verify all tools and equipment is on the truck. If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anything is missing, management should be notified. </a:t>
            </a:r>
          </a:p>
        </p:txBody>
      </p:sp>
      <p:sp>
        <p:nvSpPr>
          <p:cNvPr name="TextBox 4" id="4"/>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12 </a:t>
            </a:r>
          </a:p>
        </p:txBody>
      </p:sp>
      <p:sp>
        <p:nvSpPr>
          <p:cNvPr name="TextBox 5" id="5"/>
          <p:cNvSpPr txBox="true"/>
          <p:nvPr/>
        </p:nvSpPr>
        <p:spPr>
          <a:xfrm rot="0">
            <a:off x="777240" y="4255789"/>
            <a:ext cx="1581466" cy="198120"/>
          </a:xfrm>
          <a:prstGeom prst="rect">
            <a:avLst/>
          </a:prstGeom>
        </p:spPr>
        <p:txBody>
          <a:bodyPr anchor="t" rtlCol="false" tIns="0" lIns="0" bIns="0" rIns="0">
            <a:spAutoFit/>
          </a:bodyPr>
          <a:lstStyle/>
          <a:p>
            <a:pPr algn="l">
              <a:lnSpc>
                <a:spcPts val="1679"/>
              </a:lnSpc>
            </a:pPr>
            <a:r>
              <a:rPr lang="en-US" b="true" sz="1200" spc="1">
                <a:solidFill>
                  <a:srgbClr val="033971"/>
                </a:solidFill>
                <a:latin typeface="IBM Plex Sans Condensed Bold"/>
                <a:ea typeface="IBM Plex Sans Condensed Bold"/>
                <a:cs typeface="IBM Plex Sans Condensed Bold"/>
                <a:sym typeface="IBM Plex Sans Condensed Bold"/>
              </a:rPr>
              <a:t>On the Job Checklist </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777240" y="2913787"/>
            <a:ext cx="5436422" cy="3975326"/>
            <a:chOff x="0" y="0"/>
            <a:chExt cx="4467860" cy="3267075"/>
          </a:xfrm>
        </p:grpSpPr>
        <p:sp>
          <p:nvSpPr>
            <p:cNvPr name="Freeform 3" id="3"/>
            <p:cNvSpPr/>
            <p:nvPr/>
          </p:nvSpPr>
          <p:spPr>
            <a:xfrm flipH="false" flipV="false" rot="0">
              <a:off x="0" y="0"/>
              <a:ext cx="4467860" cy="3267075"/>
            </a:xfrm>
            <a:custGeom>
              <a:avLst/>
              <a:gdLst/>
              <a:ahLst/>
              <a:cxnLst/>
              <a:rect r="r" b="b" t="t" l="l"/>
              <a:pathLst>
                <a:path h="3267075" w="4467860">
                  <a:moveTo>
                    <a:pt x="0" y="0"/>
                  </a:moveTo>
                  <a:lnTo>
                    <a:pt x="0" y="3267075"/>
                  </a:lnTo>
                  <a:lnTo>
                    <a:pt x="4467860" y="3267075"/>
                  </a:lnTo>
                  <a:lnTo>
                    <a:pt x="4467860" y="0"/>
                  </a:lnTo>
                  <a:close/>
                </a:path>
              </a:pathLst>
            </a:custGeom>
            <a:blipFill>
              <a:blip r:embed="rId2"/>
              <a:stretch>
                <a:fillRect l="0" t="0" r="0" b="0"/>
              </a:stretch>
            </a:blipFill>
          </p:spPr>
        </p:sp>
      </p:grpSp>
      <p:sp>
        <p:nvSpPr>
          <p:cNvPr name="TextBox 4" id="4"/>
          <p:cNvSpPr txBox="true"/>
          <p:nvPr/>
        </p:nvSpPr>
        <p:spPr>
          <a:xfrm rot="0">
            <a:off x="777240" y="777240"/>
            <a:ext cx="6030801" cy="645877"/>
          </a:xfrm>
          <a:prstGeom prst="rect">
            <a:avLst/>
          </a:prstGeom>
        </p:spPr>
        <p:txBody>
          <a:bodyPr anchor="t" rtlCol="false" tIns="0" lIns="0" bIns="0" rIns="0">
            <a:spAutoFit/>
          </a:bodyPr>
          <a:lstStyle/>
          <a:p>
            <a:pPr algn="l">
              <a:lnSpc>
                <a:spcPts val="1339"/>
              </a:lnSpc>
            </a:pPr>
            <a:r>
              <a:rPr lang="en-US" sz="1103" spc="1">
                <a:solidFill>
                  <a:srgbClr val="000000"/>
                </a:solidFill>
                <a:latin typeface="IBM Plex Sans Condensed"/>
                <a:ea typeface="IBM Plex Sans Condensed"/>
                <a:cs typeface="IBM Plex Sans Condensed"/>
                <a:sym typeface="IBM Plex Sans Condensed"/>
              </a:rPr>
              <a:t> </a:t>
            </a:r>
          </a:p>
          <a:p>
            <a:pPr algn="l">
              <a:lnSpc>
                <a:spcPts val="1339"/>
              </a:lnSpc>
            </a:pPr>
            <a:r>
              <a:rPr lang="en-US" sz="1103" spc="1">
                <a:solidFill>
                  <a:srgbClr val="000000"/>
                </a:solidFill>
                <a:latin typeface="IBM Plex Sans Condensed"/>
                <a:ea typeface="IBM Plex Sans Condensed"/>
                <a:cs typeface="IBM Plex Sans Condensed"/>
                <a:sym typeface="IBM Plex Sans Condensed"/>
              </a:rPr>
              <a:t>Truck teams must not show up to a job site early without first contacting the customer. Truck teams should arrive on site no sooner than 15 minutes prior to the start of the scheduled arrival window. Showing up before a customer is ready is a great way to earn an irate customer and a poor review. </a:t>
            </a:r>
          </a:p>
        </p:txBody>
      </p:sp>
      <p:sp>
        <p:nvSpPr>
          <p:cNvPr name="TextBox 5" id="5"/>
          <p:cNvSpPr txBox="true"/>
          <p:nvPr/>
        </p:nvSpPr>
        <p:spPr>
          <a:xfrm rot="0">
            <a:off x="777240" y="7071625"/>
            <a:ext cx="6217920" cy="2592446"/>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 </a:t>
            </a:r>
            <a:r>
              <a:rPr lang="en-US" b="true" sz="1103" spc="1">
                <a:solidFill>
                  <a:srgbClr val="000000"/>
                </a:solidFill>
                <a:latin typeface="IBM Plex Sans Condensed Bold"/>
                <a:ea typeface="IBM Plex Sans Condensed Bold"/>
                <a:cs typeface="IBM Plex Sans Condensed Bold"/>
                <a:sym typeface="IBM Plex Sans Condensed Bold"/>
              </a:rPr>
              <a:t>Team Members Introduce Themselves </a:t>
            </a:r>
          </a:p>
          <a:p>
            <a:pPr algn="l">
              <a:lnSpc>
                <a:spcPts val="1611"/>
              </a:lnSpc>
            </a:pPr>
            <a:r>
              <a:rPr lang="en-US" sz="1104" spc="1">
                <a:solidFill>
                  <a:srgbClr val="000000"/>
                </a:solidFill>
                <a:latin typeface="IBM Plex Sans Condensed"/>
                <a:ea typeface="IBM Plex Sans Condensed"/>
                <a:cs typeface="IBM Plex Sans Condensed"/>
                <a:sym typeface="IBM Plex Sans Condensed"/>
              </a:rPr>
              <a:t>Once the doorbell has been rung the truck crew should take a few steps backwards from the front door (to a comfortable distance) so as not to crowd the customer when they answer. Once the customer answers the door, the TL and Navigator should introduce themselves. </a:t>
            </a:r>
          </a:p>
          <a:p>
            <a:pPr algn="l">
              <a:lnSpc>
                <a:spcPts val="1611"/>
              </a:lnSpc>
            </a:pPr>
          </a:p>
          <a:p>
            <a:pPr algn="l">
              <a:lnSpc>
                <a:spcPts val="1611"/>
              </a:lnSpc>
            </a:pPr>
            <a:r>
              <a:rPr lang="en-US" b="true" sz="1104" spc="1">
                <a:solidFill>
                  <a:srgbClr val="000000"/>
                </a:solidFill>
                <a:latin typeface="IBM Plex Sans Condensed Bold"/>
                <a:ea typeface="IBM Plex Sans Condensed Bold"/>
                <a:cs typeface="IBM Plex Sans Condensed Bold"/>
                <a:sym typeface="IBM Plex Sans Condensed Bold"/>
              </a:rPr>
              <a:t>THIS IS THE MOST CRITICAL ASPECT OF THE JOB - THE GREETING!</a:t>
            </a:r>
          </a:p>
          <a:p>
            <a:pPr algn="l">
              <a:lnSpc>
                <a:spcPts val="1611"/>
              </a:lnSpc>
            </a:pPr>
            <a:r>
              <a:rPr lang="en-US" sz="1104" spc="1">
                <a:solidFill>
                  <a:srgbClr val="000000"/>
                </a:solidFill>
                <a:latin typeface="IBM Plex Sans Condensed"/>
                <a:ea typeface="IBM Plex Sans Condensed"/>
                <a:cs typeface="IBM Plex Sans Condensed"/>
                <a:sym typeface="IBM Plex Sans Condensed"/>
              </a:rPr>
              <a:t>How you present yourself to the customer sets the tone of the entire job. It can mean the difference between the customer being in a good or a bad mood, or the difference in your receiving zero tip or a HUGE tip. We've had tips exceed $300 (PER PERSON) based on how much the team members blew them away with their attitude, efficiency and customer service. ALWAYS greet the customer with a smile and treat them like an old friend that you're happy to see.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PRO TIP</a:t>
            </a:r>
            <a:r>
              <a:rPr lang="en-US" sz="1103" spc="1">
                <a:solidFill>
                  <a:srgbClr val="000000"/>
                </a:solidFill>
                <a:latin typeface="IBM Plex Sans Condensed"/>
                <a:ea typeface="IBM Plex Sans Condensed"/>
                <a:cs typeface="IBM Plex Sans Condensed"/>
                <a:sym typeface="IBM Plex Sans Condensed"/>
              </a:rPr>
              <a:t> - Being friendly doesn't mean talking too much or trying to be too funny to win them over.</a:t>
            </a:r>
          </a:p>
        </p:txBody>
      </p:sp>
      <p:sp>
        <p:nvSpPr>
          <p:cNvPr name="TextBox 6" id="6"/>
          <p:cNvSpPr txBox="true"/>
          <p:nvPr/>
        </p:nvSpPr>
        <p:spPr>
          <a:xfrm rot="0">
            <a:off x="777240" y="1629401"/>
            <a:ext cx="5436422" cy="1356855"/>
          </a:xfrm>
          <a:prstGeom prst="rect">
            <a:avLst/>
          </a:prstGeom>
        </p:spPr>
        <p:txBody>
          <a:bodyPr anchor="t" rtlCol="false" tIns="0" lIns="0" bIns="0" rIns="0">
            <a:spAutoFit/>
          </a:bodyPr>
          <a:lstStyle/>
          <a:p>
            <a:pPr algn="l">
              <a:lnSpc>
                <a:spcPts val="2148"/>
              </a:lnSpc>
            </a:pPr>
            <a:r>
              <a:rPr lang="en-US" b="true" sz="1103" spc="1">
                <a:solidFill>
                  <a:srgbClr val="000000"/>
                </a:solidFill>
                <a:latin typeface="IBM Plex Sans Condensed Bold"/>
                <a:ea typeface="IBM Plex Sans Condensed Bold"/>
                <a:cs typeface="IBM Plex Sans Condensed Bold"/>
                <a:sym typeface="IBM Plex Sans Condensed Bold"/>
              </a:rPr>
              <a:t>Navigator Ground Guides for the Team Leader </a:t>
            </a:r>
          </a:p>
          <a:p>
            <a:pPr algn="l">
              <a:lnSpc>
                <a:spcPts val="2148"/>
              </a:lnSpc>
            </a:pPr>
            <a:r>
              <a:rPr lang="en-US" sz="1103" spc="1">
                <a:solidFill>
                  <a:srgbClr val="000000"/>
                </a:solidFill>
                <a:latin typeface="IBM Plex Sans Condensed"/>
                <a:ea typeface="IBM Plex Sans Condensed"/>
                <a:cs typeface="IBM Plex Sans Condensed"/>
                <a:sym typeface="IBM Plex Sans Condensed"/>
              </a:rPr>
              <a:t>This is a key step for both safety and appearance. The Navigator will dismount from the truck </a:t>
            </a:r>
          </a:p>
          <a:p>
            <a:pPr algn="l">
              <a:lnSpc>
                <a:spcPts val="551"/>
              </a:lnSpc>
            </a:pPr>
            <a:r>
              <a:rPr lang="en-US" sz="1103" spc="1">
                <a:solidFill>
                  <a:srgbClr val="000000"/>
                </a:solidFill>
                <a:latin typeface="IBM Plex Sans Condensed"/>
                <a:ea typeface="IBM Plex Sans Condensed"/>
                <a:cs typeface="IBM Plex Sans Condensed"/>
                <a:sym typeface="IBM Plex Sans Condensed"/>
              </a:rPr>
              <a:t>and stand in a spot clearly visible to the Team Leader (driver). The Navigator will use clear hand </a:t>
            </a:r>
          </a:p>
          <a:p>
            <a:pPr algn="l">
              <a:lnSpc>
                <a:spcPts val="2135"/>
              </a:lnSpc>
            </a:pPr>
            <a:r>
              <a:rPr lang="en-US" sz="1103" spc="1">
                <a:solidFill>
                  <a:srgbClr val="000000"/>
                </a:solidFill>
                <a:latin typeface="IBM Plex Sans Condensed"/>
                <a:ea typeface="IBM Plex Sans Condensed"/>
                <a:cs typeface="IBM Plex Sans Condensed"/>
                <a:sym typeface="IBM Plex Sans Condensed"/>
              </a:rPr>
              <a:t>signals to guide the truck back into a convenient location. This action provides safety for all </a:t>
            </a:r>
          </a:p>
          <a:p>
            <a:pPr algn="l">
              <a:lnSpc>
                <a:spcPts val="551"/>
              </a:lnSpc>
            </a:pPr>
            <a:r>
              <a:rPr lang="en-US" sz="1103" spc="1">
                <a:solidFill>
                  <a:srgbClr val="000000"/>
                </a:solidFill>
                <a:latin typeface="IBM Plex Sans Condensed"/>
                <a:ea typeface="IBM Plex Sans Condensed"/>
                <a:cs typeface="IBM Plex Sans Condensed"/>
                <a:sym typeface="IBM Plex Sans Condensed"/>
              </a:rPr>
              <a:t>parties involved by ensuring that no children, pets, or objects are struck by the truck, and it </a:t>
            </a:r>
          </a:p>
          <a:p>
            <a:pPr algn="l">
              <a:lnSpc>
                <a:spcPts val="2113"/>
              </a:lnSpc>
            </a:pPr>
            <a:r>
              <a:rPr lang="en-US" sz="1103" spc="1">
                <a:solidFill>
                  <a:srgbClr val="000000"/>
                </a:solidFill>
                <a:latin typeface="IBM Plex Sans Condensed"/>
                <a:ea typeface="IBM Plex Sans Condensed"/>
                <a:cs typeface="IBM Plex Sans Condensed"/>
                <a:sym typeface="IBM Plex Sans Condensed"/>
              </a:rPr>
              <a:t>demonstrates professionalism to the customer. </a:t>
            </a:r>
          </a:p>
        </p:txBody>
      </p:sp>
      <p:sp>
        <p:nvSpPr>
          <p:cNvPr name="TextBox 7" id="7"/>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13 </a:t>
            </a:r>
          </a:p>
        </p:txBody>
      </p:sp>
    </p:spTree>
  </p:cSld>
  <p:clrMapOvr>
    <a:masterClrMapping/>
  </p:clrMapOvr>
</p:sld>
</file>

<file path=ppt/slides/slide15.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77240" y="1170093"/>
            <a:ext cx="6040384" cy="2392421"/>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Due to the heightened sense of germs in most people's minds, the </a:t>
            </a:r>
            <a:r>
              <a:rPr lang="en-US" sz="1103" spc="1">
                <a:solidFill>
                  <a:srgbClr val="000000"/>
                </a:solidFill>
                <a:latin typeface="IBM Plex Sans Condensed"/>
                <a:ea typeface="IBM Plex Sans Condensed"/>
                <a:cs typeface="IBM Plex Sans Condensed"/>
                <a:sym typeface="IBM Plex Sans Condensed"/>
              </a:rPr>
              <a:t>Team Leader should simply wave and say, "Hey John, I'm Mark." If the customer extends their hand to shake hands, great! Shake hands and introduce yourself.</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Both Team Members Cover Boots </a:t>
            </a:r>
          </a:p>
          <a:p>
            <a:pPr algn="l">
              <a:lnSpc>
                <a:spcPts val="1611"/>
              </a:lnSpc>
            </a:pPr>
            <a:r>
              <a:rPr lang="en-US" sz="1104" spc="1">
                <a:solidFill>
                  <a:srgbClr val="000000"/>
                </a:solidFill>
                <a:latin typeface="IBM Plex Sans Condensed"/>
                <a:ea typeface="IBM Plex Sans Condensed"/>
                <a:cs typeface="IBM Plex Sans Condensed"/>
                <a:sym typeface="IBM Plex Sans Condensed"/>
              </a:rPr>
              <a:t>Before entering a customer's home, team members should always ask the customer if they prefer we cover their boots/shoes. The only exception to this rule is in situations where the customer has clearly stated that the carpet is about to be either removed or cleaned.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Even in these cases, team members’ shoes should be clean prior to contacting the carpet. If the customer has items for removal inside the home, both team members will pause to remove or cover their boots.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It may be helpful to tell the customer, “please excuse us for just a moment while we put on boot covers.” </a:t>
            </a:r>
          </a:p>
        </p:txBody>
      </p:sp>
      <p:sp>
        <p:nvSpPr>
          <p:cNvPr name="TextBox 3" id="3"/>
          <p:cNvSpPr txBox="true"/>
          <p:nvPr/>
        </p:nvSpPr>
        <p:spPr>
          <a:xfrm rot="0">
            <a:off x="777240" y="3733964"/>
            <a:ext cx="6040384" cy="5192771"/>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Boot covers are not to be worn outside the home, as debris will be tracked inside. Team members may bring a clean pair of shoes with them. These may be useful for traction on hard floor surfaces if the customer allows. Whenever team members’ feet will touch carpet, boots must be removed or covered. </a:t>
            </a:r>
          </a:p>
          <a:p>
            <a:pPr algn="r" rtl="true">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Team Leader Quotes Job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Both Team Members will walk with the customer to review all the items they want removed.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During this process, the Navigator should be readying the area. For example, the Navigator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should move potential trip hazards out of the walking path or ask about taking pictures or other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fragile things off the wall.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Once all items have been reviewed, the Team Leader should provide the customer with a firm,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no obligation estimate. All customers receive this estimate up front to prevent any surprises at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end of the job.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It is important to ALWAYS lower the cost if the job was initially over-quoted and NEVER raise the price if the load was initially under-quoted. With experience, team members will be able to look at jobs and know exactly how much space the items will take up in the truck.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quote should be provided to the customer with great confidence. If a customer detects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hesitation they will often try to negotiate. However, if the quote is given confidently, they are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much more likely to accept the price as given.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The customer should be told the price as follows: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"Ok, John. I have looked at everything you have, and you are looking at 1/4 of a truck load. You also have three small TVs, which are an additional $10 each. So, your total for the removal portion is $300 and the TVs are $30, which puts your total at $330. </a:t>
            </a:r>
          </a:p>
        </p:txBody>
      </p:sp>
      <p:sp>
        <p:nvSpPr>
          <p:cNvPr name="TextBox 4" id="4"/>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14 </a:t>
            </a:r>
          </a:p>
        </p:txBody>
      </p:sp>
    </p:spTree>
  </p:cSld>
  <p:clrMapOvr>
    <a:masterClrMapping/>
  </p:clrMapOvr>
</p:sld>
</file>

<file path=ppt/slides/slide16.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77240" y="915460"/>
            <a:ext cx="6075769" cy="1293016"/>
          </a:xfrm>
          <a:prstGeom prst="rect">
            <a:avLst/>
          </a:prstGeom>
        </p:spPr>
        <p:txBody>
          <a:bodyPr anchor="t" rtlCol="false" tIns="0" lIns="0" bIns="0" rIns="0">
            <a:spAutoFit/>
          </a:bodyPr>
          <a:lstStyle/>
          <a:p>
            <a:pPr algn="l">
              <a:lnSpc>
                <a:spcPts val="1343"/>
              </a:lnSpc>
            </a:pPr>
            <a:r>
              <a:rPr lang="en-US" sz="1104" spc="1">
                <a:solidFill>
                  <a:srgbClr val="000000"/>
                </a:solidFill>
                <a:latin typeface="IBM Plex Sans Condensed"/>
                <a:ea typeface="IBM Plex Sans Condensed"/>
                <a:cs typeface="IBM Plex Sans Condensed"/>
                <a:sym typeface="IBM Plex Sans Condensed"/>
              </a:rPr>
              <a:t>If the customer wants to negotiate, the Team Leader should say, "John, you don't currently have any discounts. We do have a $20 off promotion running for first time customers, senior citizens, military and first responders. I could apply that to your total. </a:t>
            </a:r>
          </a:p>
          <a:p>
            <a:pPr algn="l">
              <a:lnSpc>
                <a:spcPts val="1343"/>
              </a:lnSpc>
            </a:pPr>
          </a:p>
          <a:p>
            <a:pPr algn="l">
              <a:lnSpc>
                <a:spcPts val="1343"/>
              </a:lnSpc>
            </a:pPr>
            <a:r>
              <a:rPr lang="en-US" sz="1104" spc="1">
                <a:solidFill>
                  <a:srgbClr val="000000"/>
                </a:solidFill>
                <a:latin typeface="IBM Plex Sans Condensed"/>
                <a:ea typeface="IBM Plex Sans Condensed"/>
                <a:cs typeface="IBM Plex Sans Condensed"/>
                <a:sym typeface="IBM Plex Sans Condensed"/>
              </a:rPr>
              <a:t>At this point, just go silent and wait for the customer to respond. (Ideally with a yes.)</a:t>
            </a:r>
          </a:p>
          <a:p>
            <a:pPr algn="l">
              <a:lnSpc>
                <a:spcPts val="1343"/>
              </a:lnSpc>
            </a:pPr>
          </a:p>
          <a:p>
            <a:pPr algn="l">
              <a:lnSpc>
                <a:spcPts val="1343"/>
              </a:lnSpc>
            </a:pPr>
            <a:r>
              <a:rPr lang="en-US" sz="1103" spc="1">
                <a:solidFill>
                  <a:srgbClr val="000000"/>
                </a:solidFill>
                <a:latin typeface="IBM Plex Sans Condensed"/>
                <a:ea typeface="IBM Plex Sans Condensed"/>
                <a:cs typeface="IBM Plex Sans Condensed"/>
                <a:sym typeface="IBM Plex Sans Condensed"/>
              </a:rPr>
              <a:t>If the price is still not satisfactory to the customer, the Team Leader should say, "I understand. Let me call management and see what we can do for you." </a:t>
            </a:r>
          </a:p>
        </p:txBody>
      </p:sp>
      <p:sp>
        <p:nvSpPr>
          <p:cNvPr name="TextBox 3" id="3"/>
          <p:cNvSpPr txBox="true"/>
          <p:nvPr/>
        </p:nvSpPr>
        <p:spPr>
          <a:xfrm rot="0">
            <a:off x="777240" y="2418527"/>
            <a:ext cx="5938609" cy="4392671"/>
          </a:xfrm>
          <a:prstGeom prst="rect">
            <a:avLst/>
          </a:prstGeom>
        </p:spPr>
        <p:txBody>
          <a:bodyPr anchor="t" rtlCol="false" tIns="0" lIns="0" bIns="0" rIns="0">
            <a:spAutoFit/>
          </a:bodyPr>
          <a:lstStyle/>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Both Team Members Load the Truck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truck should be loaded in the most efficient way possible. This includes both moving the items efficiently and packing the truck in a space-saving manner. Do not throw items into the truck. Items should instead be placed into the back of the truck. When necessary, one team member should hop up into the truck, move the items forward, and place them efficiently. It makes no difference whether the </a:t>
            </a:r>
          </a:p>
          <a:p>
            <a:pPr algn="l">
              <a:lnSpc>
                <a:spcPts val="1611"/>
              </a:lnSpc>
            </a:pPr>
            <a:r>
              <a:rPr lang="en-US" sz="1104" spc="1">
                <a:solidFill>
                  <a:srgbClr val="000000"/>
                </a:solidFill>
                <a:latin typeface="IBM Plex Sans Condensed"/>
                <a:ea typeface="IBM Plex Sans Condensed"/>
                <a:cs typeface="IBM Plex Sans Condensed"/>
                <a:sym typeface="IBM Plex Sans Condensed"/>
              </a:rPr>
              <a:t>objects being removed are furniture, kids’ toys, household goods, pictures, old yearbooks, or anything else.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In many cases, customers have sentimental feelings towards these items, so even though the customer is getting rid of them, it is imperative to be cautious about the way they are loaded into the truck.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only exceptions to this rule are trash and scrap such as construction debris, regular household garbage, or empty cardboard boxes.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Do not haphazardly throw stuff into the truck, especially if the customer is watching. While some customers are not bothered by this, many are. Place the items into the truck as carefully as possible so as not to cause the customer pain by seeing their items destroyed.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Both Team Members Tidy up the Work Area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After all the "junk" is loaded, the next task is to impress the customer. </a:t>
            </a:r>
            <a:r>
              <a:rPr lang="en-US" b="true" sz="1103" spc="1">
                <a:solidFill>
                  <a:srgbClr val="000000"/>
                </a:solidFill>
                <a:latin typeface="IBM Plex Sans Condensed Bold"/>
                <a:ea typeface="IBM Plex Sans Condensed Bold"/>
                <a:cs typeface="IBM Plex Sans Condensed Bold"/>
                <a:sym typeface="IBM Plex Sans Condensed Bold"/>
              </a:rPr>
              <a:t>This is an opportunity to </a:t>
            </a: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go the extra mile and really leave the customer feeling fantastic about the company</a:t>
            </a:r>
            <a:r>
              <a:rPr lang="en-US" sz="1103" spc="1">
                <a:solidFill>
                  <a:srgbClr val="000000"/>
                </a:solidFill>
                <a:latin typeface="IBM Plex Sans Condensed"/>
                <a:ea typeface="IBM Plex Sans Condensed"/>
                <a:cs typeface="IBM Plex Sans Condensed"/>
                <a:sym typeface="IBM Plex Sans Condensed"/>
              </a:rPr>
              <a:t>. Sweeping up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and picking up loose trash can go a long way in the customer’s mind. This step is the icing on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cake, and people love the icing! </a:t>
            </a:r>
          </a:p>
        </p:txBody>
      </p:sp>
      <p:sp>
        <p:nvSpPr>
          <p:cNvPr name="TextBox 4" id="4"/>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15 </a:t>
            </a:r>
          </a:p>
        </p:txBody>
      </p:sp>
    </p:spTree>
  </p:cSld>
  <p:clrMapOvr>
    <a:masterClrMapping/>
  </p:clrMapOvr>
</p:sld>
</file>

<file path=ppt/slides/slide17.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77240" y="748665"/>
            <a:ext cx="6175961" cy="7193021"/>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Team members should sweep unfinished areas such as garages, attics, basements, sheds, etc. using company brooms. Do not use company brooms inside finished areas of the home. Further, if working outside or in the garage, team members should rake the areas clean.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Once everything has been loaded and the doors have been closed, team members should sweep the area around the truck. There should be no debris left in the customer's driveway. If team members removed a pile of construction debris or shingles, they should use the construction magnet to pick up any loose nails or screws. Team members should pick up loose trash that falls out of couches, desks, or other objects inside a customer's home. This kind of debris can simply be picked up by hand.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Not only does this step look fantastic for the company, but it may also produce some tips for the team members - a win for everyone involved!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Team members should not use company brooms inside the customer’s home on finished floors or carpeting. The bristles on these brooms are coarse and the brooms are generally dirty. Using these brooms can track dirt in or scratch the floors. Do not skip this step. Most customers do not expect team members to sweep up, which means the company gets another big-time opportunity to get a 5-star rating and utterly amaze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customer.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Team Leader and Navigator Conduct Final Walkthrough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Team members walk back through the job site to ensure all items were removed. Team members should encourage customers to perform this walkthrough to be certain all items were removed and to ensure both company as well as customer accountability. </a:t>
            </a:r>
          </a:p>
          <a:p>
            <a:pPr algn="r" rtl="true">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Team Leader Asks if Anything Else Can be Done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Team Leader asks, "Okay John, is there anything else we can do for you today?" If the customer adds more items, the price needs to be increased. Additionally, if the customer wants general labor that will take 10 minutes or less, then it should be performed at no extra charge.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company must be compensated for general labor jobs that will take longer than ten minutes. Because of this, the Team Leader should inform the customer that such tasks can be completed at the general labor rate of $199 per hour. If the customer is OK with that you should proceed with the job. </a:t>
            </a:r>
          </a:p>
          <a:p>
            <a:pPr algn="l">
              <a:lnSpc>
                <a:spcPts val="1611"/>
              </a:lnSpc>
            </a:pPr>
          </a:p>
          <a:p>
            <a:pPr algn="l">
              <a:lnSpc>
                <a:spcPts val="1611"/>
              </a:lnSpc>
            </a:pPr>
            <a:r>
              <a:rPr lang="en-US" b="true" sz="1103" spc="2">
                <a:solidFill>
                  <a:srgbClr val="000000"/>
                </a:solidFill>
                <a:latin typeface="IBM Plex Sans Condensed Bold"/>
                <a:ea typeface="IBM Plex Sans Condensed Bold"/>
                <a:cs typeface="IBM Plex Sans Condensed Bold"/>
                <a:sym typeface="IBM Plex Sans Condensed Bold"/>
              </a:rPr>
              <a:t>Team Leader Collects Payment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If the customer adds more items, the price should be increased. If the job was over-quoted, the price should be lowered to reflect the actual size of the load. </a:t>
            </a:r>
          </a:p>
        </p:txBody>
      </p:sp>
      <p:sp>
        <p:nvSpPr>
          <p:cNvPr name="TextBox 3" id="3"/>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16 </a:t>
            </a:r>
          </a:p>
        </p:txBody>
      </p:sp>
    </p:spTree>
  </p:cSld>
  <p:clrMapOvr>
    <a:masterClrMapping/>
  </p:clrMapOvr>
</p:sld>
</file>

<file path=ppt/slides/slide18.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77240" y="576559"/>
            <a:ext cx="6217920" cy="6992996"/>
          </a:xfrm>
          <a:prstGeom prst="rect">
            <a:avLst/>
          </a:prstGeom>
        </p:spPr>
        <p:txBody>
          <a:bodyPr anchor="t" rtlCol="false" tIns="0" lIns="0" bIns="0" rIns="0">
            <a:spAutoFit/>
          </a:bodyPr>
          <a:lstStyle/>
          <a:p>
            <a:pPr algn="l">
              <a:lnSpc>
                <a:spcPts val="1611"/>
              </a:lnSpc>
            </a:pPr>
            <a:r>
              <a:rPr lang="en-US" b="true" sz="1103" spc="1">
                <a:solidFill>
                  <a:srgbClr val="FF0000"/>
                </a:solidFill>
                <a:latin typeface="IBM Plex Sans Condensed Bold"/>
                <a:ea typeface="IBM Plex Sans Condensed Bold"/>
                <a:cs typeface="IBM Plex Sans Condensed Bold"/>
                <a:sym typeface="IBM Plex Sans Condensed Bold"/>
              </a:rPr>
              <a:t>Never raise the price if the job was under-quoted</a:t>
            </a:r>
            <a:r>
              <a:rPr lang="en-US" sz="1103" spc="1">
                <a:solidFill>
                  <a:srgbClr val="000000"/>
                </a:solidFill>
                <a:latin typeface="IBM Plex Sans Condensed"/>
                <a:ea typeface="IBM Plex Sans Condensed"/>
                <a:cs typeface="IBM Plex Sans Condensed"/>
                <a:sym typeface="IBM Plex Sans Condensed"/>
              </a:rPr>
              <a:t>. The company must take the loss on the difference.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Team Leader then says to the customer, "okay John, we are all done. How would you like to pay for your service today?"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Unless the work order specifies the customer will be billed or will pay later, payment will need to be completed on site. </a:t>
            </a:r>
          </a:p>
          <a:p>
            <a:pPr algn="l">
              <a:lnSpc>
                <a:spcPts val="1611"/>
              </a:lnSpc>
            </a:pPr>
          </a:p>
          <a:p>
            <a:pPr algn="l">
              <a:lnSpc>
                <a:spcPts val="1611"/>
              </a:lnSpc>
            </a:pPr>
            <a:r>
              <a:rPr lang="en-US" sz="1104" spc="1">
                <a:solidFill>
                  <a:srgbClr val="000000"/>
                </a:solidFill>
                <a:latin typeface="IBM Plex Sans Condensed"/>
                <a:ea typeface="IBM Plex Sans Condensed"/>
                <a:cs typeface="IBM Plex Sans Condensed"/>
                <a:sym typeface="IBM Plex Sans Condensed"/>
              </a:rPr>
              <a:t>If the customer is paying with cash, the cash can simply be collected and secured in the money bag.</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If the customer pays with a credit card or debit card, the Team Leader should: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In Housecall Pro, enter the payment amount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Insert, swipe, or key in the customer’s card information when prompted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Ensure the card is accepted, then send a receipt to the customer via email or text message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If the customer will be billed later (accounts/previous commercial clients), the Team Leader should change the payment due date to one month from the current date (NET 30) before creating the invoice. The Team Leader should then mark the job as complete and management will bill the customer.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After collecting or requesting payment, the Team Leader should get the customer’s final signature on the invoice (typically done electronically).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Note - i</a:t>
            </a:r>
            <a:r>
              <a:rPr lang="en-US" sz="1103" spc="1">
                <a:solidFill>
                  <a:srgbClr val="000000"/>
                </a:solidFill>
                <a:latin typeface="IBM Plex Sans Condensed"/>
                <a:ea typeface="IBM Plex Sans Condensed"/>
                <a:cs typeface="IBM Plex Sans Condensed"/>
                <a:sym typeface="IBM Plex Sans Condensed"/>
              </a:rPr>
              <a:t>f the customer adds a tip to a check or credit card payment, that tip cannot be recorded if the invoice is already processed. If the customer leaves a tip via check or card, the tip amount should be recorded on the “Tips” section of the work order before the invoice is created.</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If a customer’s card is declined or they refuse to pay, the Team Leader should immediately contact management for instructions on how to proceed.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12.</a:t>
            </a:r>
            <a:r>
              <a:rPr lang="en-US" sz="1103" spc="1">
                <a:solidFill>
                  <a:srgbClr val="000000"/>
                </a:solidFill>
                <a:latin typeface="IBM Plex Sans Condensed"/>
                <a:ea typeface="IBM Plex Sans Condensed"/>
                <a:cs typeface="IBM Plex Sans Condensed"/>
                <a:sym typeface="IBM Plex Sans Condensed"/>
              </a:rPr>
              <a:t> </a:t>
            </a:r>
            <a:r>
              <a:rPr lang="en-US" b="true" sz="1103" spc="1">
                <a:solidFill>
                  <a:srgbClr val="000000"/>
                </a:solidFill>
                <a:latin typeface="IBM Plex Sans Condensed Bold"/>
                <a:ea typeface="IBM Plex Sans Condensed Bold"/>
                <a:cs typeface="IBM Plex Sans Condensed Bold"/>
                <a:sym typeface="IBM Plex Sans Condensed Bold"/>
              </a:rPr>
              <a:t>Team Leader Enters Payment into Housecall Pro and Emails Receipt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Team Leader should complete the following steps for entering payment: </a:t>
            </a:r>
          </a:p>
          <a:p>
            <a:pPr algn="l">
              <a:lnSpc>
                <a:spcPts val="1611"/>
              </a:lnSpc>
            </a:pP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In Housecall Pro, select, "make a payment."</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Select payment method: cash, check, Visa, MasterCard, Discover, or American Express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If we are billing the customer, simply mark the job as complete.</a:t>
            </a:r>
          </a:p>
        </p:txBody>
      </p:sp>
      <p:sp>
        <p:nvSpPr>
          <p:cNvPr name="TextBox 3" id="3"/>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17 </a:t>
            </a:r>
          </a:p>
        </p:txBody>
      </p:sp>
    </p:spTree>
  </p:cSld>
  <p:clrMapOvr>
    <a:masterClrMapping/>
  </p:clrMapOvr>
</p:sld>
</file>

<file path=ppt/slides/slide19.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77240" y="748665"/>
            <a:ext cx="6074916" cy="8393171"/>
          </a:xfrm>
          <a:prstGeom prst="rect">
            <a:avLst/>
          </a:prstGeom>
        </p:spPr>
        <p:txBody>
          <a:bodyPr anchor="t" rtlCol="false" tIns="0" lIns="0" bIns="0" rIns="0">
            <a:spAutoFit/>
          </a:bodyPr>
          <a:lstStyle/>
          <a:p>
            <a:pPr algn="l">
              <a:lnSpc>
                <a:spcPts val="1611"/>
              </a:lnSpc>
            </a:pPr>
            <a:r>
              <a:rPr lang="en-US" b="true" sz="1103" spc="2">
                <a:solidFill>
                  <a:srgbClr val="000000"/>
                </a:solidFill>
                <a:latin typeface="IBM Plex Sans Condensed Bold"/>
                <a:ea typeface="IBM Plex Sans Condensed Bold"/>
                <a:cs typeface="IBM Plex Sans Condensed Bold"/>
                <a:sym typeface="IBM Plex Sans Condensed Bold"/>
              </a:rPr>
              <a:t>13.</a:t>
            </a:r>
            <a:r>
              <a:rPr lang="en-US" sz="1103" spc="2">
                <a:solidFill>
                  <a:srgbClr val="000000"/>
                </a:solidFill>
                <a:latin typeface="IBM Plex Sans Condensed"/>
                <a:ea typeface="IBM Plex Sans Condensed"/>
                <a:cs typeface="IBM Plex Sans Condensed"/>
                <a:sym typeface="IBM Plex Sans Condensed"/>
              </a:rPr>
              <a:t> </a:t>
            </a:r>
            <a:r>
              <a:rPr lang="en-US" b="true" sz="1103" spc="2">
                <a:solidFill>
                  <a:srgbClr val="000000"/>
                </a:solidFill>
                <a:latin typeface="IBM Plex Sans Condensed Bold"/>
                <a:ea typeface="IBM Plex Sans Condensed Bold"/>
                <a:cs typeface="IBM Plex Sans Condensed Bold"/>
                <a:sym typeface="IBM Plex Sans Condensed Bold"/>
              </a:rPr>
              <a:t>Team Leader Requests a Review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Team Leader says, “John, thank you for your business today. Is there anything else we can help you with before we go?</a:t>
            </a:r>
            <a:r>
              <a:rPr lang="en-US" sz="1103" spc="1">
                <a:solidFill>
                  <a:srgbClr val="000000"/>
                </a:solidFill>
                <a:latin typeface="IBM Plex Sans Condensed"/>
                <a:ea typeface="IBM Plex Sans Condensed"/>
                <a:cs typeface="IBM Plex Sans Condensed"/>
                <a:sym typeface="IBM Plex Sans Condensed"/>
              </a:rPr>
              <a:t>” </a:t>
            </a:r>
          </a:p>
          <a:p>
            <a:pPr algn="l">
              <a:lnSpc>
                <a:spcPts val="1611"/>
              </a:lnSpc>
            </a:pPr>
          </a:p>
          <a:p>
            <a:pPr algn="l">
              <a:lnSpc>
                <a:spcPts val="1611"/>
              </a:lnSpc>
            </a:pPr>
            <a:r>
              <a:rPr lang="en-US" b="true" sz="1104" spc="1">
                <a:solidFill>
                  <a:srgbClr val="000000"/>
                </a:solidFill>
                <a:latin typeface="IBM Plex Sans Condensed Bold"/>
                <a:ea typeface="IBM Plex Sans Condensed Bold"/>
                <a:cs typeface="IBM Plex Sans Condensed Bold"/>
                <a:sym typeface="IBM Plex Sans Condensed Bold"/>
              </a:rPr>
              <a:t>Customer</a:t>
            </a:r>
            <a:r>
              <a:rPr lang="en-US" sz="1104" spc="1">
                <a:solidFill>
                  <a:srgbClr val="000000"/>
                </a:solidFill>
                <a:latin typeface="IBM Plex Sans Condensed"/>
                <a:ea typeface="IBM Plex Sans Condensed"/>
                <a:cs typeface="IBM Plex Sans Condensed"/>
                <a:sym typeface="IBM Plex Sans Condensed"/>
              </a:rPr>
              <a:t>: "No, thank you."</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TL</a:t>
            </a:r>
            <a:r>
              <a:rPr lang="en-US" sz="1103" spc="1">
                <a:solidFill>
                  <a:srgbClr val="000000"/>
                </a:solidFill>
                <a:latin typeface="IBM Plex Sans Condensed"/>
                <a:ea typeface="IBM Plex Sans Condensed"/>
                <a:cs typeface="IBM Plex Sans Condensed"/>
                <a:sym typeface="IBM Plex Sans Condensed"/>
              </a:rPr>
              <a:t>: </a:t>
            </a:r>
            <a:r>
              <a:rPr lang="en-US" sz="1103" spc="1">
                <a:solidFill>
                  <a:srgbClr val="000000"/>
                </a:solidFill>
                <a:latin typeface="IBM Plex Sans Condensed"/>
                <a:ea typeface="IBM Plex Sans Condensed"/>
                <a:cs typeface="IBM Plex Sans Condensed"/>
                <a:sym typeface="IBM Plex Sans Condensed"/>
              </a:rPr>
              <a:t>"Excellent. We like to make sure we provided a 5-Star experience, so let me know if there's anything else we can do to exceed your expectations. </a:t>
            </a:r>
          </a:p>
          <a:p>
            <a:pPr algn="l">
              <a:lnSpc>
                <a:spcPts val="1611"/>
              </a:lnSpc>
            </a:pPr>
          </a:p>
          <a:p>
            <a:pPr algn="l">
              <a:lnSpc>
                <a:spcPts val="1611"/>
              </a:lnSpc>
            </a:pPr>
            <a:r>
              <a:rPr lang="en-US" b="true" sz="1104" spc="1">
                <a:solidFill>
                  <a:srgbClr val="000000"/>
                </a:solidFill>
                <a:latin typeface="IBM Plex Sans Condensed Bold"/>
                <a:ea typeface="IBM Plex Sans Condensed Bold"/>
                <a:cs typeface="IBM Plex Sans Condensed Bold"/>
                <a:sym typeface="IBM Plex Sans Condensed Bold"/>
              </a:rPr>
              <a:t>Customer</a:t>
            </a:r>
            <a:r>
              <a:rPr lang="en-US" sz="1104" spc="1">
                <a:solidFill>
                  <a:srgbClr val="000000"/>
                </a:solidFill>
                <a:latin typeface="IBM Plex Sans Condensed"/>
                <a:ea typeface="IBM Plex Sans Condensed"/>
                <a:cs typeface="IBM Plex Sans Condensed"/>
                <a:sym typeface="IBM Plex Sans Condensed"/>
              </a:rPr>
              <a:t>: "No, you guys were awesome!"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TL</a:t>
            </a:r>
            <a:r>
              <a:rPr lang="en-US" sz="1103" spc="1">
                <a:solidFill>
                  <a:srgbClr val="000000"/>
                </a:solidFill>
                <a:latin typeface="IBM Plex Sans Condensed"/>
                <a:ea typeface="IBM Plex Sans Condensed"/>
                <a:cs typeface="IBM Plex Sans Condensed"/>
                <a:sym typeface="IBM Plex Sans Condensed"/>
              </a:rPr>
              <a:t>: "That's great, thank you so much! We're going to be sending you a link shortly to enable you to leave us a review on Google. Have a great rest of your day!"</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This last line is critical. The reason for this is the customer recognizes that the team members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have thanked them for doing something for them before they have done it. They feel even more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obligated to make sure they follow through on their end and complete the review. </a:t>
            </a:r>
          </a:p>
          <a:p>
            <a:pPr algn="l">
              <a:lnSpc>
                <a:spcPts val="1611"/>
              </a:lnSpc>
            </a:pPr>
          </a:p>
          <a:p>
            <a:pPr algn="l">
              <a:lnSpc>
                <a:spcPts val="1611"/>
              </a:lnSpc>
            </a:pPr>
            <a:r>
              <a:rPr lang="en-US" sz="1103" spc="1">
                <a:solidFill>
                  <a:srgbClr val="FF0000"/>
                </a:solidFill>
                <a:latin typeface="IBM Plex Sans Condensed"/>
                <a:ea typeface="IBM Plex Sans Condensed"/>
                <a:cs typeface="IBM Plex Sans Condensed"/>
                <a:sym typeface="IBM Plex Sans Condensed"/>
              </a:rPr>
              <a:t>Team members MUST ask for a review</a:t>
            </a:r>
            <a:r>
              <a:rPr lang="en-US" sz="1103" spc="1">
                <a:solidFill>
                  <a:srgbClr val="000000"/>
                </a:solidFill>
                <a:latin typeface="IBM Plex Sans Condensed"/>
                <a:ea typeface="IBM Plex Sans Condensed"/>
                <a:cs typeface="IBM Plex Sans Condensed"/>
                <a:sym typeface="IBM Plex Sans Condensed"/>
              </a:rPr>
              <a:t>. This is not optional. The company gets many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times more reviews when team members ask for one. </a:t>
            </a:r>
          </a:p>
          <a:p>
            <a:pPr algn="l">
              <a:lnSpc>
                <a:spcPts val="1611"/>
              </a:lnSpc>
            </a:pPr>
          </a:p>
          <a:p>
            <a:pPr algn="l">
              <a:lnSpc>
                <a:spcPts val="1611"/>
              </a:lnSpc>
            </a:pPr>
            <a:r>
              <a:rPr lang="en-US" sz="1103" spc="1">
                <a:solidFill>
                  <a:srgbClr val="FF0000"/>
                </a:solidFill>
                <a:latin typeface="IBM Plex Sans Condensed"/>
                <a:ea typeface="IBM Plex Sans Condensed"/>
                <a:cs typeface="IBM Plex Sans Condensed"/>
                <a:sym typeface="IBM Plex Sans Condensed"/>
              </a:rPr>
              <a:t>Team members MUST also send the review request in front of the customer</a:t>
            </a:r>
            <a:r>
              <a:rPr lang="en-US" sz="1103" spc="1">
                <a:solidFill>
                  <a:srgbClr val="000000"/>
                </a:solidFill>
                <a:latin typeface="IBM Plex Sans Condensed"/>
                <a:ea typeface="IBM Plex Sans Condensed"/>
                <a:cs typeface="IBM Plex Sans Condensed"/>
                <a:sym typeface="IBM Plex Sans Condensed"/>
              </a:rPr>
              <a: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Companies get 2-3 times more reviews when sending them out in front of the customer.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This task is vital to receiving great reviews, which will lead to future business. In addition, secret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shoppers can be utilized if necessary, to ensure this task is being done correctly. </a:t>
            </a:r>
          </a:p>
          <a:p>
            <a:pPr algn="l">
              <a:lnSpc>
                <a:spcPts val="1611"/>
              </a:lnSpc>
            </a:pPr>
          </a:p>
          <a:p>
            <a:pPr algn="l">
              <a:lnSpc>
                <a:spcPts val="1611"/>
              </a:lnSpc>
            </a:pPr>
            <a:r>
              <a:rPr lang="en-US" sz="1104" spc="1">
                <a:solidFill>
                  <a:srgbClr val="000000"/>
                </a:solidFill>
                <a:latin typeface="IBM Plex Sans Condensed"/>
                <a:ea typeface="IBM Plex Sans Condensed"/>
                <a:cs typeface="IBM Plex Sans Condensed"/>
                <a:sym typeface="IBM Plex Sans Condensed"/>
              </a:rPr>
              <a:t>Getting reviews is great, but the goal is to get FIVE STAR reviews 100% of the time. To get the most reviews and the most Five Star reviews, team members must provide FIVE STAR service.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In less than 5 years, Junk Raider has obtained over </a:t>
            </a:r>
            <a:r>
              <a:rPr lang="en-US" b="true" sz="1103" spc="1">
                <a:solidFill>
                  <a:srgbClr val="000000"/>
                </a:solidFill>
                <a:latin typeface="IBM Plex Sans Condensed Bold"/>
                <a:ea typeface="IBM Plex Sans Condensed Bold"/>
                <a:cs typeface="IBM Plex Sans Condensed Bold"/>
                <a:sym typeface="IBM Plex Sans Condensed Bold"/>
              </a:rPr>
              <a:t>1k 5-Star Reviews</a:t>
            </a:r>
            <a:r>
              <a:rPr lang="en-US" sz="1103" spc="1">
                <a:solidFill>
                  <a:srgbClr val="000000"/>
                </a:solidFill>
                <a:latin typeface="IBM Plex Sans Condensed"/>
                <a:ea typeface="IBM Plex Sans Condensed"/>
                <a:cs typeface="IBM Plex Sans Condensed"/>
                <a:sym typeface="IBM Plex Sans Condensed"/>
              </a:rPr>
              <a:t> for a reason! We're literal in our commitment to provide a 5-Star experience or we'll provide a partial or FULL refund. </a:t>
            </a:r>
            <a:r>
              <a:rPr lang="en-US" b="true" sz="1103" spc="1">
                <a:solidFill>
                  <a:srgbClr val="000000"/>
                </a:solidFill>
                <a:latin typeface="IBM Plex Sans Condensed Bold"/>
                <a:ea typeface="IBM Plex Sans Condensed Bold"/>
                <a:cs typeface="IBM Plex Sans Condensed Bold"/>
                <a:sym typeface="IBM Plex Sans Condensed Bold"/>
              </a:rPr>
              <a:t>NEVER look at the refund as a loss, look at it like it's a marketing expense. </a:t>
            </a:r>
          </a:p>
          <a:p>
            <a:pPr algn="l">
              <a:lnSpc>
                <a:spcPts val="1611"/>
              </a:lnSpc>
            </a:pPr>
          </a:p>
          <a:p>
            <a:pPr algn="l">
              <a:lnSpc>
                <a:spcPts val="1611"/>
              </a:lnSpc>
            </a:pPr>
            <a:r>
              <a:rPr lang="en-US" b="true" sz="1103" spc="2">
                <a:solidFill>
                  <a:srgbClr val="000000"/>
                </a:solidFill>
                <a:latin typeface="IBM Plex Sans Condensed Bold"/>
                <a:ea typeface="IBM Plex Sans Condensed Bold"/>
                <a:cs typeface="IBM Plex Sans Condensed Bold"/>
                <a:sym typeface="IBM Plex Sans Condensed Bold"/>
              </a:rPr>
              <a:t>14.</a:t>
            </a:r>
            <a:r>
              <a:rPr lang="en-US" sz="1103" spc="2">
                <a:solidFill>
                  <a:srgbClr val="000000"/>
                </a:solidFill>
                <a:latin typeface="IBM Plex Sans Condensed"/>
                <a:ea typeface="IBM Plex Sans Condensed"/>
                <a:cs typeface="IBM Plex Sans Condensed"/>
                <a:sym typeface="IBM Plex Sans Condensed"/>
              </a:rPr>
              <a:t> </a:t>
            </a:r>
            <a:r>
              <a:rPr lang="en-US" b="true" sz="1103" spc="2">
                <a:solidFill>
                  <a:srgbClr val="000000"/>
                </a:solidFill>
                <a:latin typeface="IBM Plex Sans Condensed Bold"/>
                <a:ea typeface="IBM Plex Sans Condensed Bold"/>
                <a:cs typeface="IBM Plex Sans Condensed Bold"/>
                <a:sym typeface="IBM Plex Sans Condensed Bold"/>
              </a:rPr>
              <a:t>Team Leader Takes End of Job Picture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Team Leader should take a picture of the load in the back of the truck. This picture should then be attached to the job within Housecall Pro. This provides a record of what we took for the customer in the event there's a dispute, but it also provides us with pictures for marketing purposes.</a:t>
            </a:r>
          </a:p>
          <a:p>
            <a:pPr algn="l">
              <a:lnSpc>
                <a:spcPts val="1611"/>
              </a:lnSpc>
            </a:pPr>
          </a:p>
          <a:p>
            <a:pPr algn="l">
              <a:lnSpc>
                <a:spcPts val="1611"/>
              </a:lnSpc>
            </a:pPr>
            <a:r>
              <a:rPr lang="en-US" b="true" sz="1103" spc="2">
                <a:solidFill>
                  <a:srgbClr val="000000"/>
                </a:solidFill>
                <a:latin typeface="IBM Plex Sans Condensed Bold"/>
                <a:ea typeface="IBM Plex Sans Condensed Bold"/>
                <a:cs typeface="IBM Plex Sans Condensed Bold"/>
                <a:sym typeface="IBM Plex Sans Condensed Bold"/>
              </a:rPr>
              <a:t>15.</a:t>
            </a:r>
            <a:r>
              <a:rPr lang="en-US" sz="1103" spc="2">
                <a:solidFill>
                  <a:srgbClr val="000000"/>
                </a:solidFill>
                <a:latin typeface="IBM Plex Sans Condensed"/>
                <a:ea typeface="IBM Plex Sans Condensed"/>
                <a:cs typeface="IBM Plex Sans Condensed"/>
                <a:sym typeface="IBM Plex Sans Condensed"/>
              </a:rPr>
              <a:t> </a:t>
            </a:r>
            <a:r>
              <a:rPr lang="en-US" b="true" sz="1103" spc="2">
                <a:solidFill>
                  <a:srgbClr val="000000"/>
                </a:solidFill>
                <a:latin typeface="IBM Plex Sans Condensed Bold"/>
                <a:ea typeface="IBM Plex Sans Condensed Bold"/>
                <a:cs typeface="IBM Plex Sans Condensed Bold"/>
                <a:sym typeface="IBM Plex Sans Condensed Bold"/>
              </a:rPr>
              <a:t>Team Leader Tarps the Load </a:t>
            </a:r>
            <a:r>
              <a:rPr lang="en-US" sz="1103" spc="2">
                <a:solidFill>
                  <a:srgbClr val="000000"/>
                </a:solidFill>
                <a:latin typeface="IBM Plex Sans Condensed"/>
                <a:ea typeface="IBM Plex Sans Condensed"/>
                <a:cs typeface="IBM Plex Sans Condensed"/>
                <a:sym typeface="IBM Plex Sans Condensed"/>
              </a:rPr>
              <a:t>(if driving a dump truck - which is rare.)</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tarp for both dump trucks is a manual system and must be hand maneuvered into place, then tied down to ensure nothing blows out of the truck and onto the road.</a:t>
            </a:r>
          </a:p>
        </p:txBody>
      </p:sp>
      <p:sp>
        <p:nvSpPr>
          <p:cNvPr name="TextBox 3" id="3"/>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18 </a:t>
            </a:r>
          </a:p>
        </p:txBody>
      </p:sp>
    </p:spTree>
  </p:cSld>
  <p:clrMapOvr>
    <a:masterClrMapping/>
  </p:clrMapOvr>
</p:sld>
</file>

<file path=ppt/slides/slide20.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77240" y="748665"/>
            <a:ext cx="5709723" cy="8793221"/>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Light items, such as paper and cardboard, should not be placed at the top of a load unless they are placed underneath heavier items. Furthermore, even when covered by the tarp, these items can blow out of the truck. Small or numerous items like packing peanuts should always be bagged or placed securely inside another container. These items are notorious for blowing out the back of your truck.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tarp should be closely watched when in operation to ensure it is not torn by items in the load. For example, furniture legs and sharp corners on items can cause serious damage to tarps. </a:t>
            </a:r>
          </a:p>
          <a:p>
            <a:pPr algn="l">
              <a:lnSpc>
                <a:spcPts val="1611"/>
              </a:lnSpc>
            </a:pPr>
          </a:p>
          <a:p>
            <a:pPr algn="l">
              <a:lnSpc>
                <a:spcPts val="1611"/>
              </a:lnSpc>
            </a:pPr>
            <a:r>
              <a:rPr lang="en-US" b="true" sz="1103" spc="2">
                <a:solidFill>
                  <a:srgbClr val="000000"/>
                </a:solidFill>
                <a:latin typeface="IBM Plex Sans Condensed Bold"/>
                <a:ea typeface="IBM Plex Sans Condensed Bold"/>
                <a:cs typeface="IBM Plex Sans Condensed Bold"/>
                <a:sym typeface="IBM Plex Sans Condensed Bold"/>
              </a:rPr>
              <a:t>16.</a:t>
            </a:r>
            <a:r>
              <a:rPr lang="en-US" sz="1103" spc="2">
                <a:solidFill>
                  <a:srgbClr val="000000"/>
                </a:solidFill>
                <a:latin typeface="IBM Plex Sans Condensed"/>
                <a:ea typeface="IBM Plex Sans Condensed"/>
                <a:cs typeface="IBM Plex Sans Condensed"/>
                <a:sym typeface="IBM Plex Sans Condensed"/>
              </a:rPr>
              <a:t> </a:t>
            </a:r>
            <a:r>
              <a:rPr lang="en-US" b="true" sz="1103" spc="2">
                <a:solidFill>
                  <a:srgbClr val="000000"/>
                </a:solidFill>
                <a:latin typeface="IBM Plex Sans Condensed Bold"/>
                <a:ea typeface="IBM Plex Sans Condensed Bold"/>
                <a:cs typeface="IBM Plex Sans Condensed Bold"/>
                <a:sym typeface="IBM Plex Sans Condensed Bold"/>
              </a:rPr>
              <a:t>Complete Tools Checklist </a:t>
            </a: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The tools checklist must be completed to ensure that all tools, the tablet, blankets, and all other equipment has been returned to the truck</a:t>
            </a:r>
            <a:r>
              <a:rPr lang="en-US" sz="1103" spc="1">
                <a:solidFill>
                  <a:srgbClr val="000000"/>
                </a:solidFill>
                <a:latin typeface="IBM Plex Sans Condensed"/>
                <a:ea typeface="IBM Plex Sans Condensed"/>
                <a:cs typeface="IBM Plex Sans Condensed"/>
                <a:sym typeface="IBM Plex Sans Condensed"/>
              </a:rPr>
              <a:t>. This may seem like a small step, but if items are left on the job site and team members must return to retrieve them, the timing and schedule of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entire day will be thrown off. </a:t>
            </a:r>
          </a:p>
          <a:p>
            <a:pPr algn="r" rtl="true">
              <a:lnSpc>
                <a:spcPts val="1611"/>
              </a:lnSpc>
            </a:pPr>
          </a:p>
          <a:p>
            <a:pPr algn="l">
              <a:lnSpc>
                <a:spcPts val="1611"/>
              </a:lnSpc>
            </a:pPr>
            <a:r>
              <a:rPr lang="en-US" b="true" sz="1103" spc="2">
                <a:solidFill>
                  <a:srgbClr val="000000"/>
                </a:solidFill>
                <a:latin typeface="IBM Plex Sans Condensed Bold"/>
                <a:ea typeface="IBM Plex Sans Condensed Bold"/>
                <a:cs typeface="IBM Plex Sans Condensed Bold"/>
                <a:sym typeface="IBM Plex Sans Condensed Bold"/>
              </a:rPr>
              <a:t>17.</a:t>
            </a:r>
            <a:r>
              <a:rPr lang="en-US" sz="1103" spc="2">
                <a:solidFill>
                  <a:srgbClr val="000000"/>
                </a:solidFill>
                <a:latin typeface="IBM Plex Sans Condensed"/>
                <a:ea typeface="IBM Plex Sans Condensed"/>
                <a:cs typeface="IBM Plex Sans Condensed"/>
                <a:sym typeface="IBM Plex Sans Condensed"/>
              </a:rPr>
              <a:t> </a:t>
            </a:r>
            <a:r>
              <a:rPr lang="en-US" b="true" sz="1103" spc="2">
                <a:solidFill>
                  <a:srgbClr val="000000"/>
                </a:solidFill>
                <a:latin typeface="IBM Plex Sans Condensed Bold"/>
                <a:ea typeface="IBM Plex Sans Condensed Bold"/>
                <a:cs typeface="IBM Plex Sans Condensed Bold"/>
                <a:sym typeface="IBM Plex Sans Condensed Bold"/>
              </a:rPr>
              <a:t>Team Leader Calls Dispatch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Team Leader should make an action plan prior to calling Dispatch, then relays that plan to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dispatcher. Dispatch will confirm the action plan or offer alternative suggestions on what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needs to happen.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The action plan should be created by considering the following: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Current location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Load size and type of items on the truck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Location of the next job </a:t>
            </a:r>
          </a:p>
          <a:p>
            <a:pPr algn="l" marL="238354" indent="-119177" lvl="1">
              <a:lnSpc>
                <a:spcPts val="1611"/>
              </a:lnSpc>
              <a:buFont typeface="Arial"/>
              <a:buChar char="•"/>
            </a:pPr>
            <a:r>
              <a:rPr lang="en-US" sz="1104" spc="1">
                <a:solidFill>
                  <a:srgbClr val="000000"/>
                </a:solidFill>
                <a:latin typeface="IBM Plex Sans Condensed"/>
                <a:ea typeface="IBM Plex Sans Condensed"/>
                <a:cs typeface="IBM Plex Sans Condensed"/>
                <a:sym typeface="IBM Plex Sans Condensed"/>
              </a:rPr>
              <a:t>Amount and type of items at the next job</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Proximity to landfills/transfer stations</a:t>
            </a:r>
            <a:r>
              <a:rPr lang="en-US" sz="1103" spc="1">
                <a:solidFill>
                  <a:srgbClr val="000000"/>
                </a:solidFill>
                <a:latin typeface="IBM Plex Sans Condensed"/>
                <a:ea typeface="IBM Plex Sans Condensed"/>
                <a:cs typeface="IBM Plex Sans Condensed"/>
                <a:sym typeface="IBM Plex Sans Condensed"/>
              </a:rPr>
              <a:t>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These five data points should make the best plan of action clear. If there is a landfill or transfer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station between the team’s current location and the location of the next job, dropping off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current load will almost always be the best course of action, unless your landfill has a high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minimum fee. If that is the case, you will want to do the best job your possibly can at combining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loads.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Team members should always keep in mind what time landfill and transfer stations open and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close. It is often a better strategy to dump a partial load and attempt to combine the next two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jobs on a schedule, rather than attempting to combine the existing load with the next job and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running the risk of not making it to a transfer station before it closes.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Team members must remember to think about what sort of items are on their trucks. Certain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landfills and transfer stations do not take certain items such as mattresses, yard waste, TVs, or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tires.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Team members must remember to stay focused only on their own schedule. Dispatch is responsible for looking at the entire daily schedule for all trucks. Depending on how jobs progress....</a:t>
            </a:r>
          </a:p>
        </p:txBody>
      </p:sp>
      <p:sp>
        <p:nvSpPr>
          <p:cNvPr name="TextBox 3" id="3"/>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19 </a:t>
            </a:r>
          </a:p>
        </p:txBody>
      </p:sp>
    </p:spTree>
  </p:cSld>
  <p:clrMapOvr>
    <a:masterClrMapping/>
  </p:clrMapOvr>
</p:sld>
</file>

<file path=ppt/slides/slide2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06480" y="3089791"/>
            <a:ext cx="5945762" cy="6192896"/>
          </a:xfrm>
          <a:prstGeom prst="rect">
            <a:avLst/>
          </a:prstGeom>
        </p:spPr>
        <p:txBody>
          <a:bodyPr anchor="t" rtlCol="false" tIns="0" lIns="0" bIns="0" rIns="0">
            <a:spAutoFit/>
          </a:bodyPr>
          <a:lstStyle/>
          <a:p>
            <a:pPr algn="l">
              <a:lnSpc>
                <a:spcPts val="1611"/>
              </a:lnSpc>
            </a:pPr>
            <a:r>
              <a:rPr lang="en-US" sz="1103" i="true" spc="1">
                <a:solidFill>
                  <a:srgbClr val="000000"/>
                </a:solidFill>
                <a:latin typeface="IBM Plex Sans Condensed Italics"/>
                <a:ea typeface="IBM Plex Sans Condensed Italics"/>
                <a:cs typeface="IBM Plex Sans Condensed Italics"/>
                <a:sym typeface="IBM Plex Sans Condensed Italics"/>
              </a:rPr>
              <a:t>See </a:t>
            </a:r>
            <a:r>
              <a:rPr lang="en-US" b="true" sz="1103" i="true" spc="1">
                <a:solidFill>
                  <a:srgbClr val="000000"/>
                </a:solidFill>
                <a:latin typeface="IBM Plex Sans Condensed Bold Italics"/>
                <a:ea typeface="IBM Plex Sans Condensed Bold Italics"/>
                <a:cs typeface="IBM Plex Sans Condensed Bold Italics"/>
                <a:sym typeface="IBM Plex Sans Condensed Bold Italics"/>
              </a:rPr>
              <a:t>Appendix Figure 1</a:t>
            </a:r>
            <a:r>
              <a:rPr lang="en-US" sz="1103" i="true" spc="1">
                <a:solidFill>
                  <a:srgbClr val="000000"/>
                </a:solidFill>
                <a:latin typeface="IBM Plex Sans Condensed Italics"/>
                <a:ea typeface="IBM Plex Sans Condensed Italics"/>
                <a:cs typeface="IBM Plex Sans Condensed Italics"/>
                <a:sym typeface="IBM Plex Sans Condensed Italics"/>
              </a:rPr>
              <a:t> For Example End of Day Checklist. </a:t>
            </a: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Team Leader and Navigator Clean and Organize Truck Cab </a:t>
            </a:r>
          </a:p>
          <a:p>
            <a:pPr algn="l">
              <a:lnSpc>
                <a:spcPts val="1611"/>
              </a:lnSpc>
            </a:pPr>
            <a:r>
              <a:rPr lang="en-US" sz="1104" spc="1">
                <a:solidFill>
                  <a:srgbClr val="000000"/>
                </a:solidFill>
                <a:latin typeface="IBM Plex Sans Condensed"/>
                <a:ea typeface="IBM Plex Sans Condensed"/>
                <a:cs typeface="IBM Plex Sans Condensed"/>
                <a:sym typeface="IBM Plex Sans Condensed"/>
              </a:rPr>
              <a:t>The truck cab should be thoroughly cleaned at the end of the day. Loose trash should be thrown out and the seats and floors should be vacuumed. Additionally, all hard surfaces should be cleaned with Armor All. The lower door panels, which are often kicked by muddy boots, should be given special attention. The only hard surface that should not be cleaned with Armor All is the steering wheel and floor mat, as polishing this surface could make the wheel slippery and difficult to grasp. Gloves and boot covers should be neatly stacked and stowed in the center of the truck. Lastly, these items should be replaced if they are used or destroyed during the day.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t>
            </a:r>
            <a:r>
              <a:rPr lang="en-US" b="true" sz="1103" spc="1">
                <a:solidFill>
                  <a:srgbClr val="000000"/>
                </a:solidFill>
                <a:latin typeface="IBM Plex Sans Condensed Bold"/>
                <a:ea typeface="IBM Plex Sans Condensed Bold"/>
                <a:cs typeface="IBM Plex Sans Condensed Bold"/>
                <a:sym typeface="IBM Plex Sans Condensed Bold"/>
              </a:rPr>
              <a:t>Full Disclosure</a:t>
            </a:r>
            <a:r>
              <a:rPr lang="en-US" sz="1103" spc="1">
                <a:solidFill>
                  <a:srgbClr val="000000"/>
                </a:solidFill>
                <a:latin typeface="IBM Plex Sans Condensed"/>
                <a:ea typeface="IBM Plex Sans Condensed"/>
                <a:cs typeface="IBM Plex Sans Condensed"/>
                <a:sym typeface="IBM Plex Sans Condensed"/>
              </a:rPr>
              <a:t> - Junk Raider currently employees a detailer to clean all trucks at least 1x per week. This cuts down on the team's hours and keeps morale high. This may not be an option for most junk removal businesses, especially new ones.</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Navigator Inspects Trash Bags and Gloves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Navigator should verify that the truck has at least one full roll of trash bags and 4 pairs of gloves. If not, the Navigator should restock the truck.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Team Leader and Navigator Inventory Tools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Team Leader and Navigator should go through the entire list of tools and equipment to ensure that all items are on board and/or accounted for and are in good working condition. This process should begin with each of the tools in the truck cab. The navigator should then check the truck toolbox. If there are any deficiencies, including damaged or missing tools, the Navigator or Team Leader should note the issue and notify management immediately.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Navigator puts hands on each of the tools in the truck. It is imperative that the Navigator makes actual, physical contact with each item on the checklist to ensure its presence on the truck.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Team Leader Verifies Invoices/Payments are correct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Team Leader should review his/her jobs for the day to make sure that all information is correct.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Once verified, checks and cash should be placed in the drop box. </a:t>
            </a:r>
          </a:p>
        </p:txBody>
      </p:sp>
      <p:sp>
        <p:nvSpPr>
          <p:cNvPr name="TextBox 3" id="3"/>
          <p:cNvSpPr txBox="true"/>
          <p:nvPr/>
        </p:nvSpPr>
        <p:spPr>
          <a:xfrm rot="0">
            <a:off x="706480" y="578452"/>
            <a:ext cx="6288680" cy="2115495"/>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jobs may be taken from one truck’s schedule and given to someone else. Additionally, 20 percent of bookings are scheduled same-day, so there is an exceptionally good chance that each truck team will get an ASAP job or same-day booking as the day progresses. Truck teams should anticipate these changes and plan accordingly. </a:t>
            </a:r>
          </a:p>
          <a:p>
            <a:pPr algn="l" rtl="true">
              <a:lnSpc>
                <a:spcPts val="1343"/>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Truck teams should not simply talk to each other to coordinate jobs. All job coordination should go through Dispatch. Dispatch controls the entire daily schedule and must create the most efficient possible schedule for the company. Because of this, truck teams will get off at different times throughout the day. </a:t>
            </a:r>
          </a:p>
          <a:p>
            <a:pPr algn="l" rtl="true">
              <a:lnSpc>
                <a:spcPts val="1343"/>
              </a:lnSpc>
            </a:pPr>
          </a:p>
          <a:p>
            <a:pPr algn="l">
              <a:lnSpc>
                <a:spcPts val="1622"/>
              </a:lnSpc>
            </a:pPr>
            <a:r>
              <a:rPr lang="en-US" sz="1103" spc="1">
                <a:solidFill>
                  <a:srgbClr val="000000"/>
                </a:solidFill>
                <a:latin typeface="IBM Plex Sans Condensed"/>
                <a:ea typeface="IBM Plex Sans Condensed"/>
                <a:cs typeface="IBM Plex Sans Condensed"/>
                <a:sym typeface="IBM Plex Sans Condensed"/>
              </a:rPr>
              <a:t>If team members have special scheduling needs on a day (appointments, visiting family, etc.), these requirements should be given to the scheduling manager well in advance, so that necessary arrangements can be made. </a:t>
            </a:r>
          </a:p>
        </p:txBody>
      </p:sp>
      <p:sp>
        <p:nvSpPr>
          <p:cNvPr name="TextBox 4" id="4"/>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20 </a:t>
            </a:r>
          </a:p>
        </p:txBody>
      </p:sp>
      <p:sp>
        <p:nvSpPr>
          <p:cNvPr name="TextBox 5" id="5"/>
          <p:cNvSpPr txBox="true"/>
          <p:nvPr/>
        </p:nvSpPr>
        <p:spPr>
          <a:xfrm rot="0">
            <a:off x="706480" y="2760351"/>
            <a:ext cx="1320698" cy="293980"/>
          </a:xfrm>
          <a:prstGeom prst="rect">
            <a:avLst/>
          </a:prstGeom>
        </p:spPr>
        <p:txBody>
          <a:bodyPr anchor="t" rtlCol="false" tIns="0" lIns="0" bIns="0" rIns="0">
            <a:spAutoFit/>
          </a:bodyPr>
          <a:lstStyle/>
          <a:p>
            <a:pPr algn="l">
              <a:lnSpc>
                <a:spcPts val="2760"/>
              </a:lnSpc>
            </a:pPr>
            <a:r>
              <a:rPr lang="en-US" b="true" sz="1104" spc="1">
                <a:solidFill>
                  <a:srgbClr val="000000"/>
                </a:solidFill>
                <a:latin typeface="IBM Plex Sans Condensed Bold"/>
                <a:ea typeface="IBM Plex Sans Condensed Bold"/>
                <a:cs typeface="IBM Plex Sans Condensed Bold"/>
                <a:sym typeface="IBM Plex Sans Condensed Bold"/>
              </a:rPr>
              <a:t> </a:t>
            </a:r>
            <a:r>
              <a:rPr lang="en-US" b="true" sz="1104" spc="1">
                <a:solidFill>
                  <a:srgbClr val="033971"/>
                </a:solidFill>
                <a:latin typeface="IBM Plex Sans Condensed Bold"/>
                <a:ea typeface="IBM Plex Sans Condensed Bold"/>
                <a:cs typeface="IBM Plex Sans Condensed Bold"/>
                <a:sym typeface="IBM Plex Sans Condensed Bold"/>
              </a:rPr>
              <a:t>End of Day Checklist </a:t>
            </a:r>
          </a:p>
        </p:txBody>
      </p:sp>
      <p:sp>
        <p:nvSpPr>
          <p:cNvPr name="AutoShape 6" id="6"/>
          <p:cNvSpPr/>
          <p:nvPr/>
        </p:nvSpPr>
        <p:spPr>
          <a:xfrm rot="0">
            <a:off x="630280" y="1303421"/>
            <a:ext cx="6364880" cy="0"/>
          </a:xfrm>
          <a:prstGeom prst="line">
            <a:avLst/>
          </a:prstGeom>
          <a:ln cap="flat" w="38100">
            <a:solidFill>
              <a:srgbClr val="FF0000"/>
            </a:solidFill>
            <a:prstDash val="solid"/>
            <a:headEnd type="none" len="sm" w="sm"/>
            <a:tailEnd type="none" len="sm" w="sm"/>
          </a:ln>
        </p:spPr>
      </p:sp>
      <p:sp>
        <p:nvSpPr>
          <p:cNvPr name="AutoShape 7" id="7"/>
          <p:cNvSpPr/>
          <p:nvPr/>
        </p:nvSpPr>
        <p:spPr>
          <a:xfrm rot="0">
            <a:off x="630280" y="1959453"/>
            <a:ext cx="6364880" cy="0"/>
          </a:xfrm>
          <a:prstGeom prst="line">
            <a:avLst/>
          </a:prstGeom>
          <a:ln cap="flat" w="38100">
            <a:solidFill>
              <a:srgbClr val="FF0000"/>
            </a:solidFill>
            <a:prstDash val="solid"/>
            <a:headEnd type="none" len="sm" w="sm"/>
            <a:tailEnd type="none" len="sm" w="sm"/>
          </a:ln>
        </p:spPr>
      </p:sp>
      <p:sp>
        <p:nvSpPr>
          <p:cNvPr name="AutoShape 8" id="8"/>
          <p:cNvSpPr/>
          <p:nvPr/>
        </p:nvSpPr>
        <p:spPr>
          <a:xfrm rot="-5400000">
            <a:off x="321314" y="1631437"/>
            <a:ext cx="656032" cy="0"/>
          </a:xfrm>
          <a:prstGeom prst="line">
            <a:avLst/>
          </a:prstGeom>
          <a:ln cap="flat" w="38100">
            <a:solidFill>
              <a:srgbClr val="FF0000"/>
            </a:solidFill>
            <a:prstDash val="solid"/>
            <a:headEnd type="none" len="sm" w="sm"/>
            <a:tailEnd type="none" len="sm" w="sm"/>
          </a:ln>
        </p:spPr>
      </p:sp>
      <p:sp>
        <p:nvSpPr>
          <p:cNvPr name="AutoShape 9" id="9"/>
          <p:cNvSpPr/>
          <p:nvPr/>
        </p:nvSpPr>
        <p:spPr>
          <a:xfrm rot="-5400000">
            <a:off x="6648094" y="1631437"/>
            <a:ext cx="656032" cy="0"/>
          </a:xfrm>
          <a:prstGeom prst="line">
            <a:avLst/>
          </a:prstGeom>
          <a:ln cap="flat" w="38100">
            <a:solidFill>
              <a:srgbClr val="FF0000"/>
            </a:solidFill>
            <a:prstDash val="solid"/>
            <a:headEnd type="none" len="sm" w="sm"/>
            <a:tailEnd type="none" len="sm" w="sm"/>
          </a:ln>
        </p:spPr>
      </p:sp>
    </p:spTree>
  </p:cSld>
  <p:clrMapOvr>
    <a:masterClrMapping/>
  </p:clrMapOvr>
</p:sld>
</file>

<file path=ppt/slides/slide2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77240" y="748665"/>
            <a:ext cx="6217920" cy="7393046"/>
          </a:xfrm>
          <a:prstGeom prst="rect">
            <a:avLst/>
          </a:prstGeom>
        </p:spPr>
        <p:txBody>
          <a:bodyPr anchor="t" rtlCol="false" tIns="0" lIns="0" bIns="0" rIns="0">
            <a:spAutoFit/>
          </a:bodyPr>
          <a:lstStyle/>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Team Leader Completes Daily Profit and Loss Statement </a:t>
            </a:r>
          </a:p>
          <a:p>
            <a:pPr algn="l">
              <a:lnSpc>
                <a:spcPts val="1611"/>
              </a:lnSpc>
            </a:pPr>
            <a:r>
              <a:rPr lang="en-US" sz="1103" i="true" spc="1">
                <a:solidFill>
                  <a:srgbClr val="000000"/>
                </a:solidFill>
                <a:latin typeface="IBM Plex Sans Condensed Italics"/>
                <a:ea typeface="IBM Plex Sans Condensed Italics"/>
                <a:cs typeface="IBM Plex Sans Condensed Italics"/>
                <a:sym typeface="IBM Plex Sans Condensed Italics"/>
              </a:rPr>
              <a:t>See </a:t>
            </a:r>
            <a:r>
              <a:rPr lang="en-US" b="true" sz="1103" i="true" spc="1">
                <a:solidFill>
                  <a:srgbClr val="000000"/>
                </a:solidFill>
                <a:latin typeface="IBM Plex Sans Condensed Bold Italics"/>
                <a:ea typeface="IBM Plex Sans Condensed Bold Italics"/>
                <a:cs typeface="IBM Plex Sans Condensed Bold Italics"/>
                <a:sym typeface="IBM Plex Sans Condensed Bold Italics"/>
              </a:rPr>
              <a:t>Appendix Figure 3 </a:t>
            </a:r>
            <a:r>
              <a:rPr lang="en-US" sz="1103" i="true" spc="1">
                <a:solidFill>
                  <a:srgbClr val="000000"/>
                </a:solidFill>
                <a:latin typeface="IBM Plex Sans Condensed Italics"/>
                <a:ea typeface="IBM Plex Sans Condensed Italics"/>
                <a:cs typeface="IBM Plex Sans Condensed Italics"/>
                <a:sym typeface="IBM Plex Sans Condensed Italics"/>
              </a:rPr>
              <a:t>For Example P&amp;L Statement </a:t>
            </a:r>
          </a:p>
          <a:p>
            <a:pPr algn="r" rtl="true">
              <a:lnSpc>
                <a:spcPts val="1611"/>
              </a:lnSpc>
            </a:pPr>
          </a:p>
          <a:p>
            <a:pPr algn="l">
              <a:lnSpc>
                <a:spcPts val="1611"/>
              </a:lnSpc>
            </a:pPr>
            <a:r>
              <a:rPr lang="en-US" sz="1104" spc="1">
                <a:solidFill>
                  <a:srgbClr val="000000"/>
                </a:solidFill>
                <a:latin typeface="IBM Plex Sans Condensed"/>
                <a:ea typeface="IBM Plex Sans Condensed"/>
                <a:cs typeface="IBM Plex Sans Condensed"/>
                <a:sym typeface="IBM Plex Sans Condensed"/>
              </a:rPr>
              <a:t>The Daily P&amp;L exists to help Team Leaders see all the true costs that a junk removal company will incur. By doing so, we hope that the Team Leader will quote jobs higher, do their best to avoid nails in landfills, and work quicker.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Team Leader will enter the gross income for each completed job into the appropriate cells on the “Income” section of the P&amp;L sheet and totals the income. He or she will then enter each expense in the “Expenses” section of the P&amp;L sheet. Individual expenses should be totaled before they are recorded on the form.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“Payroll” is calculated by multiplying the number of hours worked by $30. Note that the number of hours worked is the number of hours from the time the Team Leader clocked in to the time the Team Leader expects to clock out, not the total number of hours worked by the Team Leader and Navigator combined.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“Fuel” is the total cost of fuel purchased by the truck team throughout the day. Normally, the truck will only need to be fueled once at the end of the day, so there should only be one fuel cost to enter.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“Disposal Fees” is the sum of all disposals at landfills and transfer stations. This expense is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calculated simply by adding up the disposal fees on all the disposal receipts.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“Vehicle Repairs” is the total cost of all truck repairs or services (other than fuel) including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tire repairs, replacement parts, towing, etc.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“Credit Card Fees” are calculated by multiplying the total income paid by credit card by 1%.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“Advertising” is calculated by multiplying total income by 15%. The number in the “total income” box should be multiplied by 0.15. “Other Expenses” is always 20% of the total income generated. The number in the “total income” cell is multiplied by 0.2 to get this expense.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“Total Expenses” are calculated by adding up the expense total from all sections of the “Expenses” section.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Net Profit is calculated by subtracting the total expenses from the total income. Once the P&amp;L form is completed, the Team Leader will place it in the appropriate file bin for review by management.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Team Leader Fills Out Tip Form </a:t>
            </a:r>
          </a:p>
        </p:txBody>
      </p:sp>
      <p:sp>
        <p:nvSpPr>
          <p:cNvPr name="TextBox 3" id="3"/>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21 </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804548" y="6360671"/>
            <a:ext cx="5943600" cy="38100"/>
            <a:chOff x="0" y="0"/>
            <a:chExt cx="5943600" cy="38100"/>
          </a:xfrm>
        </p:grpSpPr>
        <p:sp>
          <p:nvSpPr>
            <p:cNvPr name="Freeform 3" id="3"/>
            <p:cNvSpPr/>
            <p:nvPr/>
          </p:nvSpPr>
          <p:spPr>
            <a:xfrm flipH="false" flipV="false" rot="0">
              <a:off x="0" y="0"/>
              <a:ext cx="5943600" cy="38100"/>
            </a:xfrm>
            <a:custGeom>
              <a:avLst/>
              <a:gdLst/>
              <a:ahLst/>
              <a:cxnLst/>
              <a:rect r="r" b="b" t="t" l="l"/>
              <a:pathLst>
                <a:path h="38100" w="5943600">
                  <a:moveTo>
                    <a:pt x="0" y="0"/>
                  </a:moveTo>
                  <a:lnTo>
                    <a:pt x="5943600" y="0"/>
                  </a:lnTo>
                  <a:lnTo>
                    <a:pt x="5943600" y="38100"/>
                  </a:lnTo>
                  <a:lnTo>
                    <a:pt x="0" y="38100"/>
                  </a:lnTo>
                  <a:close/>
                </a:path>
              </a:pathLst>
            </a:custGeom>
            <a:solidFill>
              <a:srgbClr val="033971"/>
            </a:solidFill>
          </p:spPr>
        </p:sp>
      </p:grpSp>
      <p:sp>
        <p:nvSpPr>
          <p:cNvPr name="TextBox 4" id="4"/>
          <p:cNvSpPr txBox="true"/>
          <p:nvPr/>
        </p:nvSpPr>
        <p:spPr>
          <a:xfrm rot="0">
            <a:off x="777240" y="7015991"/>
            <a:ext cx="5870134" cy="2392421"/>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Standard residential pickups are the model around which the checklist is built. These jobs will typically involve removal of items such as furniture, household goods, appliances, TVs, light construction debris, cardboard, bags of trash, and light yard waste.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In many cases, customers will have moved all their items into a pile outside the home or in the garage,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which makes removal extremely fast, and convenient for the truck team. In these situations, it is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sometimes advantageous for the Navigator to begin work as soon as the customer has agreed to the </a:t>
            </a:r>
          </a:p>
          <a:p>
            <a:pPr algn="l">
              <a:lnSpc>
                <a:spcPts val="1611"/>
              </a:lnSpc>
            </a:pPr>
            <a:r>
              <a:rPr lang="en-US" sz="1104" spc="1">
                <a:solidFill>
                  <a:srgbClr val="000000"/>
                </a:solidFill>
                <a:latin typeface="IBM Plex Sans Condensed"/>
                <a:ea typeface="IBM Plex Sans Condensed"/>
                <a:cs typeface="IBM Plex Sans Condensed"/>
                <a:sym typeface="IBM Plex Sans Condensed"/>
              </a:rPr>
              <a:t>price and signed the Work Order.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Occasionally, the Navigator will even be able to complete the job alone while the Team Leader completes the Invoice and takes payment, making the whole process highly efficient, and impressing the customer. </a:t>
            </a:r>
          </a:p>
        </p:txBody>
      </p:sp>
      <p:sp>
        <p:nvSpPr>
          <p:cNvPr name="TextBox 5" id="5"/>
          <p:cNvSpPr txBox="true"/>
          <p:nvPr/>
        </p:nvSpPr>
        <p:spPr>
          <a:xfrm rot="0">
            <a:off x="777240" y="748665"/>
            <a:ext cx="6217920" cy="3392546"/>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The Team Leader will record all check and credit card tips received on the tip form. </a:t>
            </a:r>
            <a:r>
              <a:rPr lang="en-US" sz="1103" i="true" spc="1">
                <a:solidFill>
                  <a:srgbClr val="000000"/>
                </a:solidFill>
                <a:latin typeface="IBM Plex Sans Condensed Italics"/>
                <a:ea typeface="IBM Plex Sans Condensed Italics"/>
                <a:cs typeface="IBM Plex Sans Condensed Italics"/>
                <a:sym typeface="IBM Plex Sans Condensed Italics"/>
              </a:rPr>
              <a:t>See </a:t>
            </a:r>
          </a:p>
          <a:p>
            <a:pPr algn="l">
              <a:lnSpc>
                <a:spcPts val="1611"/>
              </a:lnSpc>
            </a:pPr>
            <a:r>
              <a:rPr lang="en-US" b="true" sz="1103" i="true" spc="1">
                <a:solidFill>
                  <a:srgbClr val="000000"/>
                </a:solidFill>
                <a:latin typeface="IBM Plex Sans Condensed Bold Italics"/>
                <a:ea typeface="IBM Plex Sans Condensed Bold Italics"/>
                <a:cs typeface="IBM Plex Sans Condensed Bold Italics"/>
                <a:sym typeface="IBM Plex Sans Condensed Bold Italics"/>
              </a:rPr>
              <a:t>Appendix Figure 7</a:t>
            </a:r>
            <a:r>
              <a:rPr lang="en-US" sz="1103" i="true" spc="1">
                <a:solidFill>
                  <a:srgbClr val="000000"/>
                </a:solidFill>
                <a:latin typeface="IBM Plex Sans Condensed Italics"/>
                <a:ea typeface="IBM Plex Sans Condensed Italics"/>
                <a:cs typeface="IBM Plex Sans Condensed Italics"/>
                <a:sym typeface="IBM Plex Sans Condensed Italics"/>
              </a:rPr>
              <a:t> for an example tip tracker.</a:t>
            </a:r>
            <a:r>
              <a:rPr lang="en-US" sz="1103" spc="1">
                <a:solidFill>
                  <a:srgbClr val="000000"/>
                </a:solidFill>
                <a:latin typeface="IBM Plex Sans Condensed"/>
                <a:ea typeface="IBM Plex Sans Condensed"/>
                <a:cs typeface="IBM Plex Sans Condensed"/>
                <a:sym typeface="IBM Plex Sans Condensed"/>
              </a:rPr>
              <a:t> </a:t>
            </a:r>
          </a:p>
          <a:p>
            <a:pPr algn="r" rtl="true">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Team Leader Files Receipts </a:t>
            </a:r>
          </a:p>
          <a:p>
            <a:pPr algn="l">
              <a:lnSpc>
                <a:spcPts val="1611"/>
              </a:lnSpc>
            </a:pPr>
            <a:r>
              <a:rPr lang="en-US" sz="1104" spc="1">
                <a:solidFill>
                  <a:srgbClr val="000000"/>
                </a:solidFill>
                <a:latin typeface="IBM Plex Sans Condensed"/>
                <a:ea typeface="IBM Plex Sans Condensed"/>
                <a:cs typeface="IBM Plex Sans Condensed"/>
                <a:sym typeface="IBM Plex Sans Condensed"/>
              </a:rPr>
              <a:t>The Team Leader should file all fuel, disposal, and donation receipts in the appropriate containers. Donation receipts should be double-checked to ensure the accuracy and completeness of all relevant information (name and address of donor, number and type of items donated).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Truck Team Parks the Truck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Both team members will return to the truck to park it in its appropriate location. It is essential that both team members remember to perform this step so that the Navigator is present to serve as ground guide for the Team Leader.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Team Leader Stores Equipment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Team Leader will ensure the presence of the credit card reader and fuel card in the money bag. He or she will hang the truck key on its corresponding hook in the office, and then plug the tablet into its overnight charging cable. </a:t>
            </a:r>
          </a:p>
        </p:txBody>
      </p:sp>
      <p:sp>
        <p:nvSpPr>
          <p:cNvPr name="TextBox 6" id="6"/>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22 </a:t>
            </a:r>
          </a:p>
        </p:txBody>
      </p:sp>
      <p:sp>
        <p:nvSpPr>
          <p:cNvPr name="TextBox 7" id="7"/>
          <p:cNvSpPr txBox="true"/>
          <p:nvPr/>
        </p:nvSpPr>
        <p:spPr>
          <a:xfrm rot="0">
            <a:off x="777240" y="4365403"/>
            <a:ext cx="1788806" cy="264262"/>
          </a:xfrm>
          <a:prstGeom prst="rect">
            <a:avLst/>
          </a:prstGeom>
        </p:spPr>
        <p:txBody>
          <a:bodyPr anchor="t" rtlCol="false" tIns="0" lIns="0" bIns="0" rIns="0">
            <a:spAutoFit/>
          </a:bodyPr>
          <a:lstStyle/>
          <a:p>
            <a:pPr algn="l">
              <a:lnSpc>
                <a:spcPts val="2234"/>
              </a:lnSpc>
            </a:pPr>
            <a:r>
              <a:rPr lang="en-US" b="true" sz="1596" spc="3">
                <a:solidFill>
                  <a:srgbClr val="033971"/>
                </a:solidFill>
                <a:latin typeface="IBM Plex Sans Condensed Bold"/>
                <a:ea typeface="IBM Plex Sans Condensed Bold"/>
                <a:cs typeface="IBM Plex Sans Condensed Bold"/>
                <a:sym typeface="IBM Plex Sans Condensed Bold"/>
              </a:rPr>
              <a:t>Residential Jobs </a:t>
            </a:r>
          </a:p>
        </p:txBody>
      </p:sp>
      <p:sp>
        <p:nvSpPr>
          <p:cNvPr name="TextBox 8" id="8"/>
          <p:cNvSpPr txBox="true"/>
          <p:nvPr/>
        </p:nvSpPr>
        <p:spPr>
          <a:xfrm rot="0">
            <a:off x="804548" y="6665471"/>
            <a:ext cx="1455400" cy="198120"/>
          </a:xfrm>
          <a:prstGeom prst="rect">
            <a:avLst/>
          </a:prstGeom>
        </p:spPr>
        <p:txBody>
          <a:bodyPr anchor="t" rtlCol="false" tIns="0" lIns="0" bIns="0" rIns="0">
            <a:spAutoFit/>
          </a:bodyPr>
          <a:lstStyle/>
          <a:p>
            <a:pPr algn="l">
              <a:lnSpc>
                <a:spcPts val="1679"/>
              </a:lnSpc>
            </a:pPr>
            <a:r>
              <a:rPr lang="en-US" b="true" sz="1200" spc="1">
                <a:solidFill>
                  <a:srgbClr val="033971"/>
                </a:solidFill>
                <a:latin typeface="IBM Plex Sans Condensed Bold"/>
                <a:ea typeface="IBM Plex Sans Condensed Bold"/>
                <a:cs typeface="IBM Plex Sans Condensed Bold"/>
                <a:sym typeface="IBM Plex Sans Condensed Bold"/>
              </a:rPr>
              <a:t>Standard Pickups </a:t>
            </a:r>
          </a:p>
        </p:txBody>
      </p:sp>
      <p:sp>
        <p:nvSpPr>
          <p:cNvPr name="Freeform 9" id="9"/>
          <p:cNvSpPr/>
          <p:nvPr/>
        </p:nvSpPr>
        <p:spPr>
          <a:xfrm flipH="false" flipV="false" rot="0">
            <a:off x="804543" y="4713484"/>
            <a:ext cx="5943600" cy="1637662"/>
          </a:xfrm>
          <a:custGeom>
            <a:avLst/>
            <a:gdLst/>
            <a:ahLst/>
            <a:cxnLst/>
            <a:rect r="r" b="b" t="t" l="l"/>
            <a:pathLst>
              <a:path h="1637662" w="5943600">
                <a:moveTo>
                  <a:pt x="0" y="0"/>
                </a:moveTo>
                <a:lnTo>
                  <a:pt x="5943600" y="0"/>
                </a:lnTo>
                <a:lnTo>
                  <a:pt x="5943600" y="1637662"/>
                </a:lnTo>
                <a:lnTo>
                  <a:pt x="0" y="163766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10" id="10"/>
          <p:cNvGrpSpPr>
            <a:grpSpLocks noChangeAspect="true"/>
          </p:cNvGrpSpPr>
          <p:nvPr/>
        </p:nvGrpSpPr>
        <p:grpSpPr>
          <a:xfrm rot="0">
            <a:off x="741050" y="4639189"/>
            <a:ext cx="6070597" cy="1585789"/>
            <a:chOff x="0" y="0"/>
            <a:chExt cx="6070600" cy="1585786"/>
          </a:xfrm>
        </p:grpSpPr>
        <p:sp>
          <p:nvSpPr>
            <p:cNvPr name="Freeform 11" id="11"/>
            <p:cNvSpPr/>
            <p:nvPr/>
          </p:nvSpPr>
          <p:spPr>
            <a:xfrm flipH="false" flipV="false" rot="0">
              <a:off x="73914" y="122809"/>
              <a:ext cx="358267" cy="1399540"/>
            </a:xfrm>
            <a:custGeom>
              <a:avLst/>
              <a:gdLst/>
              <a:ahLst/>
              <a:cxnLst/>
              <a:rect r="r" b="b" t="t" l="l"/>
              <a:pathLst>
                <a:path h="1399540" w="358267">
                  <a:moveTo>
                    <a:pt x="4826" y="0"/>
                  </a:moveTo>
                  <a:lnTo>
                    <a:pt x="353441" y="0"/>
                  </a:lnTo>
                  <a:lnTo>
                    <a:pt x="358267" y="0"/>
                  </a:lnTo>
                  <a:lnTo>
                    <a:pt x="358267" y="4826"/>
                  </a:lnTo>
                  <a:lnTo>
                    <a:pt x="358267" y="1394714"/>
                  </a:lnTo>
                  <a:lnTo>
                    <a:pt x="358267" y="1399540"/>
                  </a:lnTo>
                  <a:lnTo>
                    <a:pt x="353441" y="1399540"/>
                  </a:lnTo>
                  <a:lnTo>
                    <a:pt x="4826" y="1399540"/>
                  </a:lnTo>
                  <a:lnTo>
                    <a:pt x="0" y="1399540"/>
                  </a:lnTo>
                  <a:lnTo>
                    <a:pt x="0" y="1394714"/>
                  </a:lnTo>
                  <a:lnTo>
                    <a:pt x="0" y="4699"/>
                  </a:lnTo>
                  <a:lnTo>
                    <a:pt x="0" y="0"/>
                  </a:lnTo>
                  <a:lnTo>
                    <a:pt x="4826" y="0"/>
                  </a:lnTo>
                  <a:moveTo>
                    <a:pt x="4826" y="9525"/>
                  </a:moveTo>
                  <a:lnTo>
                    <a:pt x="4826" y="4699"/>
                  </a:lnTo>
                  <a:lnTo>
                    <a:pt x="9652" y="4699"/>
                  </a:lnTo>
                  <a:lnTo>
                    <a:pt x="9652" y="1394714"/>
                  </a:lnTo>
                  <a:lnTo>
                    <a:pt x="4826" y="1394714"/>
                  </a:lnTo>
                  <a:lnTo>
                    <a:pt x="4826" y="1389888"/>
                  </a:lnTo>
                  <a:lnTo>
                    <a:pt x="353441" y="1389888"/>
                  </a:lnTo>
                  <a:lnTo>
                    <a:pt x="353441" y="1394714"/>
                  </a:lnTo>
                  <a:lnTo>
                    <a:pt x="348615" y="1394714"/>
                  </a:lnTo>
                  <a:lnTo>
                    <a:pt x="348615" y="4699"/>
                  </a:lnTo>
                  <a:lnTo>
                    <a:pt x="353441" y="4699"/>
                  </a:lnTo>
                  <a:lnTo>
                    <a:pt x="353441" y="9525"/>
                  </a:lnTo>
                  <a:lnTo>
                    <a:pt x="4826" y="9525"/>
                  </a:lnTo>
                  <a:close/>
                </a:path>
              </a:pathLst>
            </a:custGeom>
            <a:solidFill>
              <a:srgbClr val="000000">
                <a:alpha val="0"/>
              </a:srgbClr>
            </a:solidFill>
          </p:spPr>
        </p:sp>
        <p:sp>
          <p:nvSpPr>
            <p:cNvPr name="Freeform 12" id="12"/>
            <p:cNvSpPr/>
            <p:nvPr/>
          </p:nvSpPr>
          <p:spPr>
            <a:xfrm flipH="false" flipV="false" rot="0">
              <a:off x="63500" y="63500"/>
              <a:ext cx="5943600" cy="38100"/>
            </a:xfrm>
            <a:custGeom>
              <a:avLst/>
              <a:gdLst/>
              <a:ahLst/>
              <a:cxnLst/>
              <a:rect r="r" b="b" t="t" l="l"/>
              <a:pathLst>
                <a:path h="38100" w="5943600">
                  <a:moveTo>
                    <a:pt x="0" y="0"/>
                  </a:moveTo>
                  <a:lnTo>
                    <a:pt x="5943600" y="0"/>
                  </a:lnTo>
                  <a:lnTo>
                    <a:pt x="5943600" y="38100"/>
                  </a:lnTo>
                  <a:lnTo>
                    <a:pt x="0" y="38100"/>
                  </a:lnTo>
                  <a:close/>
                </a:path>
              </a:pathLst>
            </a:custGeom>
            <a:solidFill>
              <a:srgbClr val="033971"/>
            </a:solidFill>
          </p:spPr>
        </p:sp>
      </p:grpSp>
      <p:sp>
        <p:nvSpPr>
          <p:cNvPr name="TextBox 13" id="13"/>
          <p:cNvSpPr txBox="true"/>
          <p:nvPr/>
        </p:nvSpPr>
        <p:spPr>
          <a:xfrm rot="-5400000">
            <a:off x="422293" y="5378963"/>
            <a:ext cx="1094299" cy="306705"/>
          </a:xfrm>
          <a:prstGeom prst="rect">
            <a:avLst/>
          </a:prstGeom>
        </p:spPr>
        <p:txBody>
          <a:bodyPr anchor="t" rtlCol="false" tIns="0" lIns="0" bIns="0" rIns="0">
            <a:spAutoFit/>
          </a:bodyPr>
          <a:lstStyle/>
          <a:p>
            <a:pPr algn="ctr">
              <a:lnSpc>
                <a:spcPts val="2520"/>
              </a:lnSpc>
            </a:pPr>
            <a:r>
              <a:rPr lang="en-US" sz="1800" spc="1">
                <a:solidFill>
                  <a:srgbClr val="033971"/>
                </a:solidFill>
                <a:latin typeface="IBM Plex Sans Condensed"/>
                <a:ea typeface="IBM Plex Sans Condensed"/>
                <a:cs typeface="IBM Plex Sans Condensed"/>
                <a:sym typeface="IBM Plex Sans Condensed"/>
              </a:rPr>
              <a:t>OVERVIEW </a:t>
            </a:r>
          </a:p>
        </p:txBody>
      </p:sp>
      <p:sp>
        <p:nvSpPr>
          <p:cNvPr name="TextBox 14" id="14"/>
          <p:cNvSpPr txBox="true"/>
          <p:nvPr/>
        </p:nvSpPr>
        <p:spPr>
          <a:xfrm rot="0">
            <a:off x="1265979" y="4976465"/>
            <a:ext cx="5357394" cy="1083711"/>
          </a:xfrm>
          <a:prstGeom prst="rect">
            <a:avLst/>
          </a:prstGeom>
        </p:spPr>
        <p:txBody>
          <a:bodyPr anchor="t" rtlCol="false" tIns="0" lIns="0" bIns="0" rIns="0">
            <a:spAutoFit/>
          </a:bodyPr>
          <a:lstStyle/>
          <a:p>
            <a:pPr algn="just">
              <a:lnSpc>
                <a:spcPts val="1460"/>
              </a:lnSpc>
            </a:pPr>
            <a:r>
              <a:rPr lang="en-US" sz="1202" spc="1">
                <a:solidFill>
                  <a:srgbClr val="000000"/>
                </a:solidFill>
                <a:latin typeface="IBM Plex Sans Condensed"/>
                <a:ea typeface="IBM Plex Sans Condensed"/>
                <a:cs typeface="IBM Plex Sans Condensed"/>
                <a:sym typeface="IBM Plex Sans Condensed"/>
              </a:rPr>
              <a:t>Residential pickups make up most of the jobs completed by truck teams daily. These jobs involve any work done for a homeowner or renter who lives in a house, townhouse, apartment, mobile home, or other residential structure. Most importantly, these jobs are also the primary opportunity for team members to make an impression on customers, creating relationships that result in great reviews, referrals, and long- term business success. </a:t>
            </a:r>
          </a:p>
        </p:txBody>
      </p:sp>
    </p:spTree>
  </p:cSld>
  <p:clrMapOvr>
    <a:masterClrMapping/>
  </p:clrMapOvr>
</p:sld>
</file>

<file path=ppt/slides/slide2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77240" y="529312"/>
            <a:ext cx="6217920" cy="6392921"/>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Most standard pickups are straightforward and do not require any special tools or equipment. However, there are some items that require tools or for which there are special processes that make removal significantly easier. The most common of these situations are listed below: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Couches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Most standard couches are light and easy to lift but fitting through doorways and around corners can be a challenge. Prep the couch by removing protruding feet and cushions. Many couch feet are threaded to the bottom of the couch’s wooden frame and can be removed simply by “unscrewing” them (turning counterclockwise). Further, removing all removable cushions can reduce the size and weight of the piece to make it more maneuverable. Once the couch is prepped, if possible, it should be carried with its back side facing the ground to reduce its horizontal profile.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When moving through doorways, it may be necessary to tilt the couch 45 degrees from this position. Push the top cushion of the couch against the door jamb and slowly move through the door. This will keep the bottom of the couch from scratching the door jamb. It may also be a good idea to attach a door jamb protector to any door jambs, as necessary.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If you must go down any stairs, the person on the bottom should be extra careful with balance. This person will have most of the weight of the couch while the person on top will have an awkward stance. If there is a major height difference between the team members, the taller team member should be on the bottom of the couch. The person on top may have to bend over, therefore it is better for the shorter team member to be the person on top.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Sofa Beds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Sofa beds are a unique challenge due to their high weight and unwieldy, volatile nature. To remove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 sofa bed safely, it is necessary to remove all cushions (the back cushions on some sofa beds may </a:t>
            </a:r>
          </a:p>
          <a:p>
            <a:pPr algn="l">
              <a:lnSpc>
                <a:spcPts val="1611"/>
              </a:lnSpc>
            </a:pPr>
            <a:r>
              <a:rPr lang="en-US" sz="1104" spc="1">
                <a:solidFill>
                  <a:srgbClr val="000000"/>
                </a:solidFill>
                <a:latin typeface="IBM Plex Sans Condensed"/>
                <a:ea typeface="IBM Plex Sans Condensed"/>
                <a:cs typeface="IBM Plex Sans Condensed"/>
                <a:sym typeface="IBM Plex Sans Condensed"/>
              </a:rPr>
              <a:t>not come off) to access the pull-out bed frame.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If possible, the bed should be completely extended, and the mattress should be removed. Next, a team member should take a strap or trash bag to pass through the handle of the bed frame and around the front frame of the sofa, then tied securely using a square knot. This will secure the bed in place and ensure it does not accidentally extend during removal. </a:t>
            </a:r>
          </a:p>
        </p:txBody>
      </p:sp>
      <p:sp>
        <p:nvSpPr>
          <p:cNvPr name="TextBox 3" id="3"/>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23 </a:t>
            </a:r>
          </a:p>
        </p:txBody>
      </p:sp>
      <p:sp>
        <p:nvSpPr>
          <p:cNvPr name="TextBox 4" id="4"/>
          <p:cNvSpPr txBox="true"/>
          <p:nvPr/>
        </p:nvSpPr>
        <p:spPr>
          <a:xfrm rot="0">
            <a:off x="1284789" y="7155478"/>
            <a:ext cx="5202822" cy="140970"/>
          </a:xfrm>
          <a:prstGeom prst="rect">
            <a:avLst/>
          </a:prstGeom>
        </p:spPr>
        <p:txBody>
          <a:bodyPr anchor="t" rtlCol="false" tIns="0" lIns="0" bIns="0" rIns="0">
            <a:spAutoFit/>
          </a:bodyPr>
          <a:lstStyle/>
          <a:p>
            <a:pPr algn="l">
              <a:lnSpc>
                <a:spcPts val="1260"/>
              </a:lnSpc>
            </a:pPr>
            <a:r>
              <a:rPr lang="en-US" sz="900" i="true" spc="0">
                <a:solidFill>
                  <a:srgbClr val="44546A"/>
                </a:solidFill>
                <a:latin typeface="IBM Plex Sans Condensed Italics"/>
                <a:ea typeface="IBM Plex Sans Condensed Italics"/>
                <a:cs typeface="IBM Plex Sans Condensed Italics"/>
                <a:sym typeface="IBM Plex Sans Condensed Italics"/>
              </a:rPr>
              <a:t>Tying off a sleeper sofa prevents you from damaging property or getting injured from the sofa bed springing out </a:t>
            </a:r>
          </a:p>
        </p:txBody>
      </p:sp>
    </p:spTree>
  </p:cSld>
  <p:clrMapOvr>
    <a:masterClrMapping/>
  </p:clrMapOvr>
</p:sld>
</file>

<file path=ppt/slides/slide25.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77240" y="919429"/>
            <a:ext cx="6217920" cy="7793096"/>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Like sofa beds, reclining chairs and sofas tend to spring open inconveniently. Fortunately, many recliners can be disassembled easily to help avoid this issue. To do this, examine the backs of the recliners to determine whether they are a single piece or a modular item. If the recliner is modular, its back will not be upholstered with a single piece of fabric or leather but will have seams where it meets the bottom and arms of the frame. If these seams are present, the back of the recliner can be removed by simply lifting it straight off the frame. Furthermore, recliners will often have Velcro that covers the seam. Peel back the cover to reveal the seam and pull the back off the recliner.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Reclining sofas with removable backs typically have modular bases. These bases are held together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either by simple gravity clips hidden between the sections, or by metal rails on which the entire sofa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rests. If the base uses clips, the sections can be separated by simply lifting one section up and away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from the others. If the sofa uses rails and bolts, these can be removed using the appropriate hand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tools, allowing the truck team to carry out each section individually.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Round Tables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Round tables are typically not prohibitively heavy, but they can be challenging to fit through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doorways. Round tables should be carried upright to doorways, at which point a moving blanket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should be placed on the floor and span across the threshold. Next, the table should be gently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lowered onto its side on the blanket, with the legs or center pedestal facing away from the door. It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should then be possible to swing the legs or pedestal through the doorway, then rotate and roll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table the rest of the way through the door. If for any reason the table still cannot fit through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doorway, it should be placed upside down on its top and disassembled with the appropriate hand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tools. </a:t>
            </a:r>
          </a:p>
          <a:p>
            <a:pPr algn="r" rtl="true">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Treadmills, Elliptical Machines, and Stationary Bikes</a:t>
            </a:r>
            <a:r>
              <a:rPr lang="en-US" sz="1103" spc="1">
                <a:solidFill>
                  <a:srgbClr val="000000"/>
                </a:solidFill>
                <a:latin typeface="IBM Plex Sans Condensed"/>
                <a:ea typeface="IBM Plex Sans Condensed"/>
                <a:cs typeface="IBM Plex Sans Condensed"/>
                <a:sym typeface="IBM Plex Sans Condensed"/>
              </a:rPr>
              <a: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Cardio workout equipment is often very heavy, unwieldy, difficult or even impossible to fit through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doorways when assembled. It is therefore often necessary to partially disassemble this sort of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equipment. Disassembly of these machines usually requires a set of Allen keys and sometimes an </a:t>
            </a:r>
          </a:p>
          <a:p>
            <a:pPr algn="l">
              <a:lnSpc>
                <a:spcPts val="1611"/>
              </a:lnSpc>
            </a:pPr>
            <a:r>
              <a:rPr lang="en-US" sz="1104" spc="1">
                <a:solidFill>
                  <a:srgbClr val="000000"/>
                </a:solidFill>
                <a:latin typeface="IBM Plex Sans Condensed"/>
                <a:ea typeface="IBM Plex Sans Condensed"/>
                <a:cs typeface="IBM Plex Sans Condensed"/>
                <a:sym typeface="IBM Plex Sans Condensed"/>
              </a:rPr>
              <a:t>adjustable wrench. </a:t>
            </a:r>
          </a:p>
          <a:p>
            <a:pPr algn="l">
              <a:lnSpc>
                <a:spcPts val="1611"/>
              </a:lnSpc>
            </a:pPr>
          </a:p>
          <a:p>
            <a:pPr algn="l">
              <a:lnSpc>
                <a:spcPts val="1611"/>
              </a:lnSpc>
            </a:pPr>
            <a:r>
              <a:rPr lang="en-US" sz="1104" spc="1">
                <a:solidFill>
                  <a:srgbClr val="000000"/>
                </a:solidFill>
                <a:latin typeface="IBM Plex Sans Condensed"/>
                <a:ea typeface="IBM Plex Sans Condensed"/>
                <a:cs typeface="IBM Plex Sans Condensed"/>
                <a:sym typeface="IBM Plex Sans Condensed"/>
              </a:rPr>
              <a:t>Treadmills usually have an electronic platform at waist height that can be removed by untightening two Allen bolts on its underside. The wire can then be disconnected easily and pulled free from the treadmill. The arms supporting this platform should also be held on by Allen bolts near the base and can also be removed with relative ease. Often, removing these three components is enough to maneuver the now-flat base of the treadmill out of the customer’s home.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Elliptical Machines and Stationary Bikes can be more of a challenge and tend to vary widely in their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construction, but with close examination of joints, team members should be able to disassemble them using Allen keys. </a:t>
            </a:r>
          </a:p>
        </p:txBody>
      </p:sp>
      <p:sp>
        <p:nvSpPr>
          <p:cNvPr name="TextBox 3" id="3"/>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24 </a:t>
            </a:r>
          </a:p>
        </p:txBody>
      </p:sp>
      <p:sp>
        <p:nvSpPr>
          <p:cNvPr name="TextBox 4" id="4"/>
          <p:cNvSpPr txBox="true"/>
          <p:nvPr/>
        </p:nvSpPr>
        <p:spPr>
          <a:xfrm rot="0">
            <a:off x="777240" y="712551"/>
            <a:ext cx="1850722" cy="159541"/>
          </a:xfrm>
          <a:prstGeom prst="rect">
            <a:avLst/>
          </a:prstGeom>
        </p:spPr>
        <p:txBody>
          <a:bodyPr anchor="t" rtlCol="false" tIns="0" lIns="0" bIns="0" rIns="0">
            <a:spAutoFit/>
          </a:bodyPr>
          <a:lstStyle/>
          <a:p>
            <a:pPr algn="l">
              <a:lnSpc>
                <a:spcPts val="1343"/>
              </a:lnSpc>
            </a:pPr>
            <a:r>
              <a:rPr lang="en-US" b="true" sz="1103" spc="1">
                <a:solidFill>
                  <a:srgbClr val="000000"/>
                </a:solidFill>
                <a:latin typeface="IBM Plex Sans Condensed Bold"/>
                <a:ea typeface="IBM Plex Sans Condensed Bold"/>
                <a:cs typeface="IBM Plex Sans Condensed Bold"/>
                <a:sym typeface="IBM Plex Sans Condensed Bold"/>
              </a:rPr>
              <a:t>Reclining Chairs and Sofas </a:t>
            </a:r>
          </a:p>
        </p:txBody>
      </p:sp>
    </p:spTree>
  </p:cSld>
  <p:clrMapOvr>
    <a:masterClrMapping/>
  </p:clrMapOvr>
</p:sld>
</file>

<file path=ppt/slides/slide26.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79778" y="2543960"/>
            <a:ext cx="6217920" cy="790819"/>
          </a:xfrm>
          <a:prstGeom prst="rect">
            <a:avLst/>
          </a:prstGeom>
        </p:spPr>
        <p:txBody>
          <a:bodyPr anchor="t" rtlCol="false" tIns="0" lIns="0" bIns="0" rIns="0">
            <a:spAutoFit/>
          </a:bodyPr>
          <a:lstStyle/>
          <a:p>
            <a:pPr algn="l">
              <a:lnSpc>
                <a:spcPts val="1622"/>
              </a:lnSpc>
            </a:pPr>
            <a:r>
              <a:rPr lang="en-US" sz="1103" spc="1">
                <a:solidFill>
                  <a:srgbClr val="000000"/>
                </a:solidFill>
                <a:latin typeface="IBM Plex Sans Condensed"/>
                <a:ea typeface="IBM Plex Sans Condensed"/>
                <a:cs typeface="IBM Plex Sans Condensed"/>
                <a:sym typeface="IBM Plex Sans Condensed"/>
              </a:rPr>
              <a:t>When lifting appliances, it may be helpful to utilize a shoulder dolly or furniture dolly. Furniture dollies are especially helpful for moving fridges or very heavy appliances, while shoulder dollies can be very useful in moving standard washers, dryers, and ranges, or for moving fridges and freezers through tight spaces in which wheeled dollies would be impossible to operate. </a:t>
            </a:r>
          </a:p>
        </p:txBody>
      </p:sp>
      <p:sp>
        <p:nvSpPr>
          <p:cNvPr name="TextBox 3" id="3"/>
          <p:cNvSpPr txBox="true"/>
          <p:nvPr/>
        </p:nvSpPr>
        <p:spPr>
          <a:xfrm rot="0">
            <a:off x="777240" y="967395"/>
            <a:ext cx="6217920" cy="1392296"/>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Appliances should be disconnected before the truck team removes them. Hot and cold-water lines, drain lines, vents, electrical cables, and gas lines must all be disconnected before team members touch the appliance. </a:t>
            </a:r>
          </a:p>
          <a:p>
            <a:pPr algn="r" rtl="true">
              <a:lnSpc>
                <a:spcPts val="1611"/>
              </a:lnSpc>
            </a:pPr>
          </a:p>
          <a:p>
            <a:pPr algn="l">
              <a:lnSpc>
                <a:spcPts val="1611"/>
              </a:lnSpc>
            </a:pPr>
            <a:r>
              <a:rPr lang="en-US" sz="1103" spc="1">
                <a:solidFill>
                  <a:srgbClr val="FF0000"/>
                </a:solidFill>
                <a:latin typeface="IBM Plex Sans Condensed"/>
                <a:ea typeface="IBM Plex Sans Condensed"/>
                <a:cs typeface="IBM Plex Sans Condensed"/>
                <a:sym typeface="IBM Plex Sans Condensed"/>
              </a:rPr>
              <a:t>Team members should never remove appliances that have not been disconnected</a:t>
            </a:r>
            <a:r>
              <a:rPr lang="en-US" sz="1103" spc="1">
                <a:solidFill>
                  <a:srgbClr val="000000"/>
                </a:solidFill>
                <a:latin typeface="IBM Plex Sans Condensed"/>
                <a:ea typeface="IBM Plex Sans Condensed"/>
                <a:cs typeface="IBM Plex Sans Condensed"/>
                <a:sym typeface="IBM Plex Sans Condensed"/>
              </a:rPr>
              <a:t>, as this increases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chance of team member injuries and puts the company at risk of being held liable for any damages caused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by appliance disconnection. Flood or fire could result. </a:t>
            </a:r>
          </a:p>
        </p:txBody>
      </p:sp>
      <p:sp>
        <p:nvSpPr>
          <p:cNvPr name="TextBox 4" id="4"/>
          <p:cNvSpPr txBox="true"/>
          <p:nvPr/>
        </p:nvSpPr>
        <p:spPr>
          <a:xfrm rot="0">
            <a:off x="777240" y="6412821"/>
            <a:ext cx="5901566" cy="1792346"/>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General Labor encompasses any work done for a customer that does not involve junk removal. This can be moving items around a customer’s home, moving items from a home to a storage facility, delivering furniture, and more. These jobs are generally not quoted prior to their execution and are priced at the general labor hourly rate plus a trip charge.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Many General Labor jobs are completed as part of a junk removal pickup. For example, a customer may require the removal of packing materials from a move (a standard pickup) plus the moving of furniture items from the garage into place inside the home. In this case, the trip charge is waived, and the customer only pays the hourly rate for General Labor. </a:t>
            </a:r>
          </a:p>
        </p:txBody>
      </p:sp>
      <p:sp>
        <p:nvSpPr>
          <p:cNvPr name="TextBox 5" id="5"/>
          <p:cNvSpPr txBox="true"/>
          <p:nvPr/>
        </p:nvSpPr>
        <p:spPr>
          <a:xfrm rot="0">
            <a:off x="779778" y="3660355"/>
            <a:ext cx="6217920" cy="2192396"/>
          </a:xfrm>
          <a:prstGeom prst="rect">
            <a:avLst/>
          </a:prstGeom>
        </p:spPr>
        <p:txBody>
          <a:bodyPr anchor="t" rtlCol="false" tIns="0" lIns="0" bIns="0" rIns="0">
            <a:spAutoFit/>
          </a:bodyPr>
          <a:lstStyle/>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Weightlifting Equipment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Weightlifting equipment is straightforward but will likely be daunting to the inexperienced truck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team member. Weightlifting machines typically use cables, pulleys, and weights fixed to metal shafts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to produce their force. These machines would be impossible to lift whole, so removing the weights </a:t>
            </a:r>
          </a:p>
          <a:p>
            <a:pPr algn="l">
              <a:lnSpc>
                <a:spcPts val="1611"/>
              </a:lnSpc>
            </a:pPr>
            <a:r>
              <a:rPr lang="en-US" sz="1104" spc="1">
                <a:solidFill>
                  <a:srgbClr val="000000"/>
                </a:solidFill>
                <a:latin typeface="IBM Plex Sans Condensed"/>
                <a:ea typeface="IBM Plex Sans Condensed"/>
                <a:cs typeface="IBM Plex Sans Condensed"/>
                <a:sym typeface="IBM Plex Sans Condensed"/>
              </a:rPr>
              <a:t>is essential.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Most machines will have a weight release pin secured by a secondary safety pin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somewhere along the metal bar around which the weights rest. Removing this pin will allow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weights to be pulled free from the bar one at a time. The machine itself can then be disassembled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using the appropriate hand tools and carried in pieces to the truck. Free weights can simply be lifted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carefully into the truck. </a:t>
            </a:r>
          </a:p>
        </p:txBody>
      </p:sp>
      <p:sp>
        <p:nvSpPr>
          <p:cNvPr name="TextBox 6" id="6"/>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25 </a:t>
            </a:r>
          </a:p>
        </p:txBody>
      </p:sp>
      <p:sp>
        <p:nvSpPr>
          <p:cNvPr name="TextBox 7" id="7"/>
          <p:cNvSpPr txBox="true"/>
          <p:nvPr/>
        </p:nvSpPr>
        <p:spPr>
          <a:xfrm rot="0">
            <a:off x="779778" y="6186126"/>
            <a:ext cx="1104180" cy="198120"/>
          </a:xfrm>
          <a:prstGeom prst="rect">
            <a:avLst/>
          </a:prstGeom>
        </p:spPr>
        <p:txBody>
          <a:bodyPr anchor="t" rtlCol="false" tIns="0" lIns="0" bIns="0" rIns="0">
            <a:spAutoFit/>
          </a:bodyPr>
          <a:lstStyle/>
          <a:p>
            <a:pPr algn="l">
              <a:lnSpc>
                <a:spcPts val="1679"/>
              </a:lnSpc>
            </a:pPr>
            <a:r>
              <a:rPr lang="en-US" b="true" sz="1200" spc="1">
                <a:solidFill>
                  <a:srgbClr val="033971"/>
                </a:solidFill>
                <a:latin typeface="IBM Plex Sans Condensed Bold"/>
                <a:ea typeface="IBM Plex Sans Condensed Bold"/>
                <a:cs typeface="IBM Plex Sans Condensed Bold"/>
                <a:sym typeface="IBM Plex Sans Condensed Bold"/>
              </a:rPr>
              <a:t>General Labor </a:t>
            </a:r>
          </a:p>
        </p:txBody>
      </p:sp>
      <p:sp>
        <p:nvSpPr>
          <p:cNvPr name="TextBox 8" id="8"/>
          <p:cNvSpPr txBox="true"/>
          <p:nvPr/>
        </p:nvSpPr>
        <p:spPr>
          <a:xfrm rot="0">
            <a:off x="777240" y="653415"/>
            <a:ext cx="991838" cy="283342"/>
          </a:xfrm>
          <a:prstGeom prst="rect">
            <a:avLst/>
          </a:prstGeom>
        </p:spPr>
        <p:txBody>
          <a:bodyPr anchor="t" rtlCol="false" tIns="0" lIns="0" bIns="0" rIns="0">
            <a:spAutoFit/>
          </a:bodyPr>
          <a:lstStyle/>
          <a:p>
            <a:pPr algn="l">
              <a:lnSpc>
                <a:spcPts val="2693"/>
              </a:lnSpc>
            </a:pPr>
            <a:r>
              <a:rPr lang="en-US" b="true" sz="1103" spc="1">
                <a:solidFill>
                  <a:srgbClr val="000000"/>
                </a:solidFill>
                <a:latin typeface="IBM Plex Sans Condensed Bold"/>
                <a:ea typeface="IBM Plex Sans Condensed Bold"/>
                <a:cs typeface="IBM Plex Sans Condensed Bold"/>
                <a:sym typeface="IBM Plex Sans Condensed Bold"/>
              </a:rPr>
              <a:t>Appliances </a:t>
            </a:r>
          </a:p>
        </p:txBody>
      </p:sp>
      <p:sp>
        <p:nvSpPr>
          <p:cNvPr name="TextBox 9" id="9"/>
          <p:cNvSpPr txBox="true"/>
          <p:nvPr/>
        </p:nvSpPr>
        <p:spPr>
          <a:xfrm rot="0">
            <a:off x="777240" y="8386142"/>
            <a:ext cx="6217920" cy="992246"/>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 It is important that the Team Leader still gets the customer’s signature on the Work Order (there will be no charges entered – this is proof of the customer’s understanding of an agreement to the General Labor pricing). Once the signature is obtained, the Team Leader must keep track of the time spent performing General Labor accurately. The easiest way to keep accurate track of time is to perform all junk removal functions first, then start the clock and take care of all General Labor tasks. </a:t>
            </a:r>
          </a:p>
        </p:txBody>
      </p:sp>
    </p:spTree>
  </p:cSld>
  <p:clrMapOvr>
    <a:masterClrMapping/>
  </p:clrMapOvr>
</p:sld>
</file>

<file path=ppt/slides/slide27.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77240" y="2780342"/>
            <a:ext cx="5975299" cy="6192896"/>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Hoarding is a condition in which a person has extreme difficulty getting rid of their property, either because of a perceived need to hang onto items, or because of the distress caused by the thought of letting go of such property.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Hoarders’ homes are typically abnormally cluttered. In extreme cases there may be only one walking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path through the home between floor-to-ceiling stacks of items or trash. Additionally, these homes may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have an odor, mold, rodents, bed bugs, or structural damage that could threaten the safety of the truck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team.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Most hoarding cleanout jobs are booked by someone other than the hoarder, typically the hoarder’s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children or sibling. Oftentimes, the hoarder has passed away and the relative has been left with the task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of dealing with that person’s estate. In these cases, it is important to be extremely sensitive and patient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with the client. Even if they intend to lighten the mood, truck team members should not joke about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situation under any circumstances. Not only has the client just lost their loved one, but they are often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just finding out their relative was a hoarder. Many of these clients feel guilty or responsible for their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loved ones’ predicament.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Occasionally, the hoarder will be on site or will come home during the job. This can result in anger,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frustration, sadness, and feelings of betrayal, as in many of these cases the person was unaware that a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relative had called a junk removal service. These situations are delicate and require diplomacy from the </a:t>
            </a:r>
          </a:p>
          <a:p>
            <a:pPr algn="l">
              <a:lnSpc>
                <a:spcPts val="1611"/>
              </a:lnSpc>
            </a:pPr>
            <a:r>
              <a:rPr lang="en-US" sz="1104" spc="1">
                <a:solidFill>
                  <a:srgbClr val="000000"/>
                </a:solidFill>
                <a:latin typeface="IBM Plex Sans Condensed"/>
                <a:ea typeface="IBM Plex Sans Condensed"/>
                <a:cs typeface="IBM Plex Sans Condensed"/>
                <a:sym typeface="IBM Plex Sans Condensed"/>
              </a:rPr>
              <a:t>team leader.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truck team must be understanding and sympathetic towards the hoarder while maintaining a sense of urgency in completing the job efficiently. It is important to remember that even though items in a hoarder’s home may look like junk, they mean something to the hoarder. Though it is an exceedingly rare occurrence, if the hoarder becomes violent or another dangerous situation arises, the truck team should leave the area and call dispatch immediately. </a:t>
            </a:r>
          </a:p>
          <a:p>
            <a:pPr algn="l">
              <a:lnSpc>
                <a:spcPts val="1611"/>
              </a:lnSpc>
            </a:pPr>
          </a:p>
          <a:p>
            <a:pPr algn="l">
              <a:lnSpc>
                <a:spcPts val="1611"/>
              </a:lnSpc>
            </a:pPr>
            <a:r>
              <a:rPr lang="en-US" b="true" sz="1103" spc="1">
                <a:solidFill>
                  <a:srgbClr val="FF0000"/>
                </a:solidFill>
                <a:latin typeface="IBM Plex Sans Condensed Bold"/>
                <a:ea typeface="IBM Plex Sans Condensed Bold"/>
                <a:cs typeface="IBM Plex Sans Condensed Bold"/>
                <a:sym typeface="IBM Plex Sans Condensed Bold"/>
              </a:rPr>
              <a:t>Team members should never make jokes or derogatory comments about hoarding situations, items, or the people involved</a:t>
            </a:r>
            <a:r>
              <a:rPr lang="en-US" sz="1103" spc="1">
                <a:solidFill>
                  <a:srgbClr val="FF0000"/>
                </a:solidFill>
                <a:latin typeface="IBM Plex Sans Condensed"/>
                <a:ea typeface="IBM Plex Sans Condensed"/>
                <a:cs typeface="IBM Plex Sans Condensed"/>
                <a:sym typeface="IBM Plex Sans Condensed"/>
              </a:rPr>
              <a:t>. </a:t>
            </a:r>
            <a:r>
              <a:rPr lang="en-US" sz="1103" spc="1">
                <a:solidFill>
                  <a:srgbClr val="000000"/>
                </a:solidFill>
                <a:latin typeface="IBM Plex Sans Condensed"/>
                <a:ea typeface="IBM Plex Sans Condensed"/>
                <a:cs typeface="IBM Plex Sans Condensed"/>
                <a:sym typeface="IBM Plex Sans Condensed"/>
              </a:rPr>
              <a:t>Again, these situations are extremely sensitive and team members must treat everyone involved with the utmost respect. </a:t>
            </a:r>
          </a:p>
        </p:txBody>
      </p:sp>
      <p:sp>
        <p:nvSpPr>
          <p:cNvPr name="TextBox 3" id="3"/>
          <p:cNvSpPr txBox="true"/>
          <p:nvPr/>
        </p:nvSpPr>
        <p:spPr>
          <a:xfrm rot="0">
            <a:off x="777240" y="892790"/>
            <a:ext cx="5975299" cy="1392296"/>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While moving jobs are rare, they do occasionally come up. This is another advantage of having box trucks vs dump trucks for residential jobs. If you ever need to transport items of value, including moving jobs, the customer will feel comfortable with your capabilities when they see a box truck vs a dump truck.</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Moving jobs require extreme care and patience on the part of team members. Many moving blankets should be brought along to pad and protect customers’ items. Moving jobs are priced based on a trip charge, general labor charge, and cost per mile. </a:t>
            </a:r>
          </a:p>
        </p:txBody>
      </p:sp>
      <p:sp>
        <p:nvSpPr>
          <p:cNvPr name="TextBox 4" id="4"/>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26 </a:t>
            </a:r>
          </a:p>
        </p:txBody>
      </p:sp>
      <p:sp>
        <p:nvSpPr>
          <p:cNvPr name="TextBox 5" id="5"/>
          <p:cNvSpPr txBox="true"/>
          <p:nvPr/>
        </p:nvSpPr>
        <p:spPr>
          <a:xfrm rot="0">
            <a:off x="777240" y="670560"/>
            <a:ext cx="535838" cy="198120"/>
          </a:xfrm>
          <a:prstGeom prst="rect">
            <a:avLst/>
          </a:prstGeom>
        </p:spPr>
        <p:txBody>
          <a:bodyPr anchor="t" rtlCol="false" tIns="0" lIns="0" bIns="0" rIns="0">
            <a:spAutoFit/>
          </a:bodyPr>
          <a:lstStyle/>
          <a:p>
            <a:pPr algn="l">
              <a:lnSpc>
                <a:spcPts val="1679"/>
              </a:lnSpc>
            </a:pPr>
            <a:r>
              <a:rPr lang="en-US" b="true" sz="1200" spc="3">
                <a:solidFill>
                  <a:srgbClr val="033971"/>
                </a:solidFill>
                <a:latin typeface="IBM Plex Sans Condensed Bold"/>
                <a:ea typeface="IBM Plex Sans Condensed Bold"/>
                <a:cs typeface="IBM Plex Sans Condensed Bold"/>
                <a:sym typeface="IBM Plex Sans Condensed Bold"/>
              </a:rPr>
              <a:t>Moving </a:t>
            </a:r>
          </a:p>
        </p:txBody>
      </p:sp>
      <p:sp>
        <p:nvSpPr>
          <p:cNvPr name="TextBox 6" id="6"/>
          <p:cNvSpPr txBox="true"/>
          <p:nvPr/>
        </p:nvSpPr>
        <p:spPr>
          <a:xfrm rot="0">
            <a:off x="777240" y="2532929"/>
            <a:ext cx="639470" cy="198120"/>
          </a:xfrm>
          <a:prstGeom prst="rect">
            <a:avLst/>
          </a:prstGeom>
        </p:spPr>
        <p:txBody>
          <a:bodyPr anchor="t" rtlCol="false" tIns="0" lIns="0" bIns="0" rIns="0">
            <a:spAutoFit/>
          </a:bodyPr>
          <a:lstStyle/>
          <a:p>
            <a:pPr algn="l">
              <a:lnSpc>
                <a:spcPts val="1679"/>
              </a:lnSpc>
            </a:pPr>
            <a:r>
              <a:rPr lang="en-US" b="true" sz="1200" spc="2">
                <a:solidFill>
                  <a:srgbClr val="033971"/>
                </a:solidFill>
                <a:latin typeface="IBM Plex Sans Condensed Bold"/>
                <a:ea typeface="IBM Plex Sans Condensed Bold"/>
                <a:cs typeface="IBM Plex Sans Condensed Bold"/>
                <a:sym typeface="IBM Plex Sans Condensed Bold"/>
              </a:rPr>
              <a:t>Hoarders </a:t>
            </a:r>
          </a:p>
        </p:txBody>
      </p:sp>
    </p:spTree>
  </p:cSld>
  <p:clrMapOvr>
    <a:masterClrMapping/>
  </p:clrMapOvr>
</p:sld>
</file>

<file path=ppt/slides/slide28.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77240" y="777240"/>
            <a:ext cx="6217920" cy="483391"/>
          </a:xfrm>
          <a:prstGeom prst="rect">
            <a:avLst/>
          </a:prstGeom>
        </p:spPr>
        <p:txBody>
          <a:bodyPr anchor="t" rtlCol="false" tIns="0" lIns="0" bIns="0" rIns="0">
            <a:spAutoFit/>
          </a:bodyPr>
          <a:lstStyle/>
          <a:p>
            <a:pPr algn="just">
              <a:lnSpc>
                <a:spcPts val="1343"/>
              </a:lnSpc>
            </a:pPr>
            <a:r>
              <a:rPr lang="en-US" sz="1103" spc="1">
                <a:solidFill>
                  <a:srgbClr val="000000"/>
                </a:solidFill>
                <a:latin typeface="IBM Plex Sans Condensed"/>
                <a:ea typeface="IBM Plex Sans Condensed"/>
                <a:cs typeface="IBM Plex Sans Condensed"/>
                <a:sym typeface="IBM Plex Sans Condensed"/>
              </a:rPr>
              <a:t>Technically, if someone other than the hoarder is hiring you to clear out their home you should get a copy of their power of attorney. The POA will specify they have the legal authority to do so. Otherwise, you could be held partially liable for removal of the items. </a:t>
            </a:r>
          </a:p>
        </p:txBody>
      </p:sp>
      <p:sp>
        <p:nvSpPr>
          <p:cNvPr name="TextBox 3" id="3"/>
          <p:cNvSpPr txBox="true"/>
          <p:nvPr/>
        </p:nvSpPr>
        <p:spPr>
          <a:xfrm rot="0">
            <a:off x="777240" y="1688089"/>
            <a:ext cx="6217920" cy="7793096"/>
          </a:xfrm>
          <a:prstGeom prst="rect">
            <a:avLst/>
          </a:prstGeom>
        </p:spPr>
        <p:txBody>
          <a:bodyPr anchor="t" rtlCol="false" tIns="0" lIns="0" bIns="0" rIns="0">
            <a:spAutoFit/>
          </a:bodyPr>
          <a:lstStyle/>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Riding Lawn Mowers</a:t>
            </a:r>
            <a:r>
              <a:rPr lang="en-US" sz="1103" spc="1">
                <a:solidFill>
                  <a:srgbClr val="000000"/>
                </a:solidFill>
                <a:latin typeface="IBM Plex Sans Condensed"/>
                <a:ea typeface="IBM Plex Sans Condensed"/>
                <a:cs typeface="IBM Plex Sans Condensed"/>
                <a:sym typeface="IBM Plex Sans Condensed"/>
              </a:rPr>
              <a: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Riding mowers can be extremely heavy and difficult to move. In most cases, the tires are locked up or flat which makes it extremely difficult to move to the truck. The best method is to have both team members get behind the mower and push until it has reached the truck. Then, stand the mower up on its back end with the front facing the sky. Be careful not to get under the mower when doing this or the mower could come down on you. Back the truck up until the back of the truck is approximately 2 feet away from the mower. Push the mower so the front is leaning against the back of the truck. Both team members should then lift the back of the mower straight up and push onto the truck until the mower is inside the truck. </a:t>
            </a:r>
          </a:p>
          <a:p>
            <a:pPr algn="r" rtl="true">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Rear Projection TVs</a:t>
            </a:r>
            <a:r>
              <a:rPr lang="en-US" sz="1103" spc="1">
                <a:solidFill>
                  <a:srgbClr val="000000"/>
                </a:solidFill>
                <a:latin typeface="IBM Plex Sans Condensed"/>
                <a:ea typeface="IBM Plex Sans Condensed"/>
                <a:cs typeface="IBM Plex Sans Condensed"/>
                <a:sym typeface="IBM Plex Sans Condensed"/>
              </a:rPr>
              <a: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Rear projection TVs generally weigh 200-400 pounds. They are also generally on the highest floor of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building. Moving these televisions can be extremely difficult if you do not use the proper technique.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Even with the proper technique, this is not an easy task. We would say that 80% of the time, the most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effective way to remove a rear projection TV is to use the shoulder dolly. Simply run the base strap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under the bottom of the front edge of the TV, as most of the weight is toward the front of the TV. If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TV is on the second floor, pull out as much slack as possible on the straps before lifting the TV. You will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have to lift the TV a few feet above the ground to be able to clear the stairs. The person on the bottom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should have one hand on the TV for control and one hand on the handrail in the house to make sure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everything is stable on the way down. The team member on top will have both hands on the TV, making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sure the TV does not hit any walls or objects in the client’s house. It is also a good idea to either cut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cord or tie the cord on to the TV, so you do not risk tripping on the way down the stairs.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CRT TVs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CRT TVs can also weigh upwards of 300+ pounds. These TVs can sometimes be even more difficult to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move than rear projection TVs because they are smaller in size but can weigh just as much. Shoulder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straps are exceedingly difficult to use on these types of televisions because it is extremely difficult to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balance the TV on the base strap. The best way to hold these televisions is with the screen facing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ground and both hands under the TV. This makes it easy to balance and navigate through the house as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you move the TV to the truck. However, if the TV must go through an interior doorway, the TV will likely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not fit with the screen facing down. You must hold the TV upright until you pass through the door, then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flip the TV so the screen is facing the ground again. This can be done while holding the TV, but it may be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easier to set the TV down and then re-adjust your grip, so you do not risk dropping the TV.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Bed Frames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Bed frames are not heavy but can be tricky if you do not handle them correctly. It is best to break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frame down into the smallest pieces possible. This will minimize the chance of you bumping into a wall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or railing. Most bed rails will come apart in two pieces and you can lay them down flat for easy moving.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Pay extra attention to both ends of the rail as you navigate through the house. Though they are light, it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is best to have two team members carry each piece so that they can each monitor an end of the rail. </a:t>
            </a:r>
          </a:p>
        </p:txBody>
      </p:sp>
      <p:sp>
        <p:nvSpPr>
          <p:cNvPr name="TextBox 4" id="4"/>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27 </a:t>
            </a:r>
          </a:p>
        </p:txBody>
      </p:sp>
      <p:sp>
        <p:nvSpPr>
          <p:cNvPr name="TextBox 5" id="5"/>
          <p:cNvSpPr txBox="true"/>
          <p:nvPr/>
        </p:nvSpPr>
        <p:spPr>
          <a:xfrm rot="0">
            <a:off x="777240" y="1433775"/>
            <a:ext cx="1413607" cy="198120"/>
          </a:xfrm>
          <a:prstGeom prst="rect">
            <a:avLst/>
          </a:prstGeom>
        </p:spPr>
        <p:txBody>
          <a:bodyPr anchor="t" rtlCol="false" tIns="0" lIns="0" bIns="0" rIns="0">
            <a:spAutoFit/>
          </a:bodyPr>
          <a:lstStyle/>
          <a:p>
            <a:pPr algn="l">
              <a:lnSpc>
                <a:spcPts val="1679"/>
              </a:lnSpc>
            </a:pPr>
            <a:r>
              <a:rPr lang="en-US" b="true" sz="1200" spc="2">
                <a:solidFill>
                  <a:srgbClr val="033971"/>
                </a:solidFill>
                <a:latin typeface="IBM Plex Sans Condensed Bold"/>
                <a:ea typeface="IBM Plex Sans Condensed Bold"/>
                <a:cs typeface="IBM Plex Sans Condensed Bold"/>
                <a:sym typeface="IBM Plex Sans Condensed Bold"/>
              </a:rPr>
              <a:t>Special Items </a:t>
            </a:r>
          </a:p>
        </p:txBody>
      </p:sp>
    </p:spTree>
  </p:cSld>
  <p:clrMapOvr>
    <a:masterClrMapping/>
  </p:clrMapOvr>
</p:sld>
</file>

<file path=ppt/slides/slide29.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77240" y="815239"/>
            <a:ext cx="6217920" cy="6592946"/>
          </a:xfrm>
          <a:prstGeom prst="rect">
            <a:avLst/>
          </a:prstGeom>
        </p:spPr>
        <p:txBody>
          <a:bodyPr anchor="t" rtlCol="false" tIns="0" lIns="0" bIns="0" rIns="0">
            <a:spAutoFit/>
          </a:bodyPr>
          <a:lstStyle/>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Grills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Grills are generally easy to move and load into the truck. Make sure that any propane tanks are removed before loading the grill. We can only remove propane tanks if the tanks are empty. Be extremely careful when removing the propane tanks from the grill. Double check that the tank knob is turned all the way to the closed position and then unscrew the line from the tank. When loading the grill into the truck, both team members should position themselves on opposite sides of the grill, squat down for leverage, then lift until the wheels can go into the truck. Propane tanks should be loaded in the truck last so you can easily take them off for recycling.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Check to see if propane tanks are empty by first lifting the tank and evaluating the weight. Propane is heavy, so an empty tank will be much lighter than a tank containing propane. If the tank is light, open the valve all the way. If you hear any gas escaping or notice any other indicators of a gas flow, close the valve immediately and do not take the tank.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Yard Waste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Yard waste comes in all different shapes and sizes. Logs, bushes, branches, and leaves are some of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most common items you will come across. Generally, the biggest pieces should be loaded first, followed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by all smaller pieces. Be sure to periodically jump in the truck and compact the load using your body weight.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If you are removing a pile of yard waste or logs that has been sitting for a considerable amount of time, keep a close eye out for any snakes or other creatures that may have taken up residence inside. Make sure you are wearing gloves and steel toed boots. Also, be careful of ants or wasps that may have nested inside the logs or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yard waste.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Decking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Load any flat or larger pieces first, followed by all other items. Many deck boards are cut at 12 feet, so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oftentimes you must cut these boards in half using the Sawzall so they will fit in the truck. Watch out for any nails or screws sticking out of the wood. It is easy to step on nails or grab a piece of wood with a nail sticking out if you are not paying attention. We also provide deck demolition. In this case, it is smart to bring an electric (corded) Sawzall and extension cord because the battery powered Sawzall may not make it through the entire job.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Pry up the boards using a breaker bar or crowbar and then cut them into sections small enough to fit inside the truck. </a:t>
            </a:r>
          </a:p>
        </p:txBody>
      </p:sp>
      <p:sp>
        <p:nvSpPr>
          <p:cNvPr name="TextBox 3" id="3"/>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28 </a:t>
            </a:r>
          </a:p>
        </p:txBody>
      </p:sp>
    </p:spTree>
  </p:cSld>
  <p:clrMapOvr>
    <a:masterClrMapping/>
  </p:clrMapOvr>
</p:sld>
</file>

<file path=ppt/slides/slide30.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677436" y="1018352"/>
            <a:ext cx="6317724" cy="7793096"/>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Before the truck team can remove the hot tub, it must be completely drained of water and disconnected from all live electrical cables and water lines. The homeowner is responsible for completing this step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prior to the truck team’s arrival. Customers should be informed of these requirements at the time of booking and truck teams should reschedule any hot tub removals at which one or more of these tasks has not yet been completed.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Once the hot tub has been drained and disconnected, removal can commence. There are two main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types of hot tubs: above-deck and in-deck. Above-deck hot tubs are typically 6’ x 6’ to 8’ x 8’ and are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simply set in place on the deck or patio. In some cases, the hot tub will be sitting on a concrete pad or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other supporting structure, usually on the back of the property. To cut the hot tub into manageable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pieces have a few Demolition blades and a Sawzall. It can be helpful to have a sledgehammer as well. </a:t>
            </a:r>
          </a:p>
          <a:p>
            <a:pPr algn="l">
              <a:lnSpc>
                <a:spcPts val="1611"/>
              </a:lnSpc>
            </a:pPr>
            <a:r>
              <a:rPr lang="en-US" sz="1104" spc="1">
                <a:solidFill>
                  <a:srgbClr val="000000"/>
                </a:solidFill>
                <a:latin typeface="IBM Plex Sans Condensed"/>
                <a:ea typeface="IBM Plex Sans Condensed"/>
                <a:cs typeface="IBM Plex Sans Condensed"/>
                <a:sym typeface="IBM Plex Sans Condensed"/>
              </a:rPr>
              <a:t>It may be possible to stand the hot tub up on its side and flip it to the truck.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Once you are at the truck, make sure the bottom of the hot tub is facing the back of the truck. The tub should be about 3 feet away from the edge of the truck. Push the hot tub so it is leaning against the truck. Both team members should get on the other side of the hot tub and lift the tub into the truck. This can be difficult to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accomplish and requires great strength from both team members.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In most cases, it is easier to cut the hot tub into 3 or 4 pieces. This may take longer but will make </a:t>
            </a:r>
          </a:p>
          <a:p>
            <a:pPr algn="l">
              <a:lnSpc>
                <a:spcPts val="1611"/>
              </a:lnSpc>
            </a:pPr>
            <a:r>
              <a:rPr lang="en-US" sz="1104" spc="1">
                <a:solidFill>
                  <a:srgbClr val="000000"/>
                </a:solidFill>
                <a:latin typeface="IBM Plex Sans Condensed"/>
                <a:ea typeface="IBM Plex Sans Condensed"/>
                <a:cs typeface="IBM Plex Sans Condensed"/>
                <a:sym typeface="IBM Plex Sans Condensed"/>
              </a:rPr>
              <a:t>handling the tub much easier. </a:t>
            </a:r>
          </a:p>
          <a:p>
            <a:pPr algn="l">
              <a:lnSpc>
                <a:spcPts val="1611"/>
              </a:lnSpc>
            </a:pPr>
          </a:p>
          <a:p>
            <a:pPr algn="l" marL="238354" indent="-119177" lvl="1">
              <a:lnSpc>
                <a:spcPts val="1611"/>
              </a:lnSpc>
              <a:buFont typeface="Arial"/>
              <a:buChar char="•"/>
            </a:pPr>
            <a:r>
              <a:rPr lang="en-US" sz="1104" spc="1">
                <a:solidFill>
                  <a:srgbClr val="000000"/>
                </a:solidFill>
                <a:latin typeface="IBM Plex Sans Condensed"/>
                <a:ea typeface="IBM Plex Sans Condensed"/>
                <a:cs typeface="IBM Plex Sans Condensed"/>
                <a:sym typeface="IBM Plex Sans Condensed"/>
              </a:rPr>
              <a:t>Step one is to break off the skirting of the hot tub. </a:t>
            </a:r>
          </a:p>
          <a:p>
            <a:pPr algn="l" marL="238354" indent="-119177" lvl="1">
              <a:lnSpc>
                <a:spcPts val="1611"/>
              </a:lnSpc>
              <a:buFont typeface="Arial"/>
              <a:buChar char="•"/>
            </a:pPr>
            <a:r>
              <a:rPr lang="en-US" sz="1104" spc="1">
                <a:solidFill>
                  <a:srgbClr val="000000"/>
                </a:solidFill>
                <a:latin typeface="IBM Plex Sans Condensed"/>
                <a:ea typeface="IBM Plex Sans Condensed"/>
                <a:cs typeface="IBM Plex Sans Condensed"/>
                <a:sym typeface="IBM Plex Sans Condensed"/>
              </a:rPr>
              <a:t>Next, cut the hoses and equipment around the motor to remove the motor and pump. </a:t>
            </a:r>
          </a:p>
          <a:p>
            <a:pPr algn="l" marL="238354" indent="-119177" lvl="1">
              <a:lnSpc>
                <a:spcPts val="1611"/>
              </a:lnSpc>
              <a:buFont typeface="Arial"/>
              <a:buChar char="•"/>
            </a:pPr>
            <a:r>
              <a:rPr lang="en-US" sz="1104" spc="1">
                <a:solidFill>
                  <a:srgbClr val="000000"/>
                </a:solidFill>
                <a:latin typeface="IBM Plex Sans Condensed"/>
                <a:ea typeface="IBM Plex Sans Condensed"/>
                <a:cs typeface="IBM Plex Sans Condensed"/>
                <a:sym typeface="IBM Plex Sans Condensed"/>
              </a:rPr>
              <a:t>Finally, cut completely through the fiberglass, frame, and insulation.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Once cut, the hot tub can usually be easily removed in pieces. If necessary, some additional cuts or strategically placed hits with the sledgehammer will allow the tub to be pulled apart.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When removing a hot tub that is sitting on the deck make sure when cutting the bottom of the tub you do not have too long of a blade. If you do you will cut out a section of the deck. </a:t>
            </a:r>
          </a:p>
          <a:p>
            <a:pPr algn="r" rtl="true">
              <a:lnSpc>
                <a:spcPts val="1611"/>
              </a:lnSpc>
            </a:pPr>
          </a:p>
          <a:p>
            <a:pPr algn="l">
              <a:lnSpc>
                <a:spcPts val="1611"/>
              </a:lnSpc>
            </a:pPr>
            <a:r>
              <a:rPr lang="en-US" sz="1104" spc="1">
                <a:solidFill>
                  <a:srgbClr val="000000"/>
                </a:solidFill>
                <a:latin typeface="IBM Plex Sans Condensed"/>
                <a:ea typeface="IBM Plex Sans Condensed"/>
                <a:cs typeface="IBM Plex Sans Condensed"/>
                <a:sym typeface="IBM Plex Sans Condensed"/>
              </a:rPr>
              <a:t>Here are the full steps for removing an above-ground hot tub: </a:t>
            </a:r>
          </a:p>
          <a:p>
            <a:pPr algn="l">
              <a:lnSpc>
                <a:spcPts val="1611"/>
              </a:lnSpc>
            </a:pP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Once you are sure the electric line going into the tub has been disconnected, take a sledgehammer and knock out all the wood skirting.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This will allow you to access the insulation of the tub and cut any hoses in order to free up sections of the tub.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Then, begin to cut the tub from the inside down towards the center of the tub.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Once you have reached the center, start another cut on the opposite side of the tub until you have reached your first cut. </a:t>
            </a:r>
          </a:p>
        </p:txBody>
      </p:sp>
      <p:sp>
        <p:nvSpPr>
          <p:cNvPr name="TextBox 3" id="3"/>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29 </a:t>
            </a:r>
          </a:p>
        </p:txBody>
      </p:sp>
      <p:sp>
        <p:nvSpPr>
          <p:cNvPr name="TextBox 4" id="4"/>
          <p:cNvSpPr txBox="true"/>
          <p:nvPr/>
        </p:nvSpPr>
        <p:spPr>
          <a:xfrm rot="0">
            <a:off x="677436" y="758190"/>
            <a:ext cx="611088" cy="198120"/>
          </a:xfrm>
          <a:prstGeom prst="rect">
            <a:avLst/>
          </a:prstGeom>
        </p:spPr>
        <p:txBody>
          <a:bodyPr anchor="t" rtlCol="false" tIns="0" lIns="0" bIns="0" rIns="0">
            <a:spAutoFit/>
          </a:bodyPr>
          <a:lstStyle/>
          <a:p>
            <a:pPr algn="ctr">
              <a:lnSpc>
                <a:spcPts val="1679"/>
              </a:lnSpc>
              <a:spcBef>
                <a:spcPct val="0"/>
              </a:spcBef>
            </a:pPr>
            <a:r>
              <a:rPr lang="en-US" b="true" sz="1200" spc="1">
                <a:solidFill>
                  <a:srgbClr val="000000"/>
                </a:solidFill>
                <a:latin typeface="IBM Plex Sans Condensed Bold"/>
                <a:ea typeface="IBM Plex Sans Condensed Bold"/>
                <a:cs typeface="IBM Plex Sans Condensed Bold"/>
                <a:sym typeface="IBM Plex Sans Condensed Bold"/>
              </a:rPr>
              <a:t>Hot Tubs </a:t>
            </a:r>
          </a:p>
        </p:txBody>
      </p:sp>
    </p:spTree>
  </p:cSld>
  <p:clrMapOvr>
    <a:masterClrMapping/>
  </p:clrMapOvr>
</p:sld>
</file>

<file path=ppt/slides/slide3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38176" y="318265"/>
            <a:ext cx="6296048" cy="8793221"/>
          </a:xfrm>
          <a:prstGeom prst="rect">
            <a:avLst/>
          </a:prstGeom>
        </p:spPr>
        <p:txBody>
          <a:bodyPr anchor="t" rtlCol="false" tIns="0" lIns="0" bIns="0" rIns="0">
            <a:spAutoFit/>
          </a:bodyPr>
          <a:lstStyle/>
          <a:p>
            <a:pPr algn="l" marL="238354" indent="-119177" lvl="1">
              <a:lnSpc>
                <a:spcPts val="1611"/>
              </a:lnSpc>
              <a:buFont typeface="Arial"/>
              <a:buChar char="•"/>
            </a:pPr>
            <a:r>
              <a:rPr lang="en-US" sz="1104" spc="1">
                <a:solidFill>
                  <a:srgbClr val="000000"/>
                </a:solidFill>
                <a:latin typeface="IBM Plex Sans Condensed"/>
                <a:ea typeface="IBM Plex Sans Condensed"/>
                <a:cs typeface="IBM Plex Sans Condensed"/>
                <a:sym typeface="IBM Plex Sans Condensed"/>
              </a:rPr>
              <a:t>Do the same thing on the other two sides of the tub until you have made two cuts all the way across going both directions. </a:t>
            </a:r>
          </a:p>
          <a:p>
            <a:pPr algn="l" marL="238354" indent="-119177" lvl="1">
              <a:lnSpc>
                <a:spcPts val="1611"/>
              </a:lnSpc>
              <a:buFont typeface="Arial"/>
              <a:buChar char="•"/>
            </a:pPr>
            <a:r>
              <a:rPr lang="en-US" sz="1104" spc="1">
                <a:solidFill>
                  <a:srgbClr val="000000"/>
                </a:solidFill>
                <a:latin typeface="IBM Plex Sans Condensed"/>
                <a:ea typeface="IBM Plex Sans Condensed"/>
                <a:cs typeface="IBM Plex Sans Condensed"/>
                <a:sym typeface="IBM Plex Sans Condensed"/>
              </a:rPr>
              <a:t>Once you have completed the cuts, use a sledgehammer to hit the 4 different sections. You can also grab the sides of the pieces and rock it back and forth. If it does not come free, you may need to make another cut or cut some of the plumbing that could be holding it together. </a:t>
            </a:r>
          </a:p>
          <a:p>
            <a:pPr algn="l" marL="238354" indent="-119177" lvl="1">
              <a:lnSpc>
                <a:spcPts val="1611"/>
              </a:lnSpc>
              <a:buFont typeface="Arial"/>
              <a:buChar char="•"/>
            </a:pPr>
            <a:r>
              <a:rPr lang="en-US" sz="1104" spc="1">
                <a:solidFill>
                  <a:srgbClr val="000000"/>
                </a:solidFill>
                <a:latin typeface="IBM Plex Sans Condensed"/>
                <a:ea typeface="IBM Plex Sans Condensed"/>
                <a:cs typeface="IBM Plex Sans Condensed"/>
                <a:sym typeface="IBM Plex Sans Condensed"/>
              </a:rPr>
              <a:t>Once all 4 pieces have been removed and loaded into the truck, you will be left with the base and the motor to the tub. The motor is the heaviest part of the tub. It is best to detach the motor from the tub and carry it to the truck separately.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Once the base is loaded into the truck, all that is left is the cleanup. Insulation, wood, and other items will fall off on to the surrounding area during demolition. Make sure to sweep/rake the customers property so they are left with a spotless area.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In-deck hot tubs are removed in a similar manner. However, in-deck tubs require more care around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edges where they meet the deck, and they lack the decorative siding found on above-deck tubs. In-deck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tubs should be cut into manageable pieces using the Sawzall and metal-cutting blade, then removed in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parts like an above-deck tub.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When removing an in-deck hot tub, it can be tricky to cut near the edges of the tub (where it meets the decking). Try using a shorter Sawzall blade in these areas to reduce the risk of damaging the deck.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Pianos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There are two main types of piano, the Grand piano and the vertical piano. Within the vertical piano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family are the Upright, Studio, Console, and Spinet. The only pianos that truck teams should consider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taking are Console and Spinet pianos, which measure 43” or less in height. Pianos larger than this size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are generally unmanageable for truck teams.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When removing a piano, there are many factors to consider. First is the location of the piano itself. If it is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in a garage or other easily accessible area, it is generally straightforward to remove. If the piano is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located upstairs, the truck team should not attempt to remove it because of the potential for injury or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damage to the customer’s property.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type of flooring is another important factor. Although most pianos have wheels, the truck team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should never attempt to roll a piano across a hardwood or vinyl floor, as doing so can leave deep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gouges.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If the piano is in an accessible area on a surface that will not be damaged (such as concrete), the truck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team members should simply roll the piano to the truck. If the piano is located on a surface that may be </a:t>
            </a:r>
          </a:p>
          <a:p>
            <a:pPr algn="l">
              <a:lnSpc>
                <a:spcPts val="1611"/>
              </a:lnSpc>
            </a:pPr>
            <a:r>
              <a:rPr lang="en-US" sz="1104" spc="1">
                <a:solidFill>
                  <a:srgbClr val="000000"/>
                </a:solidFill>
                <a:latin typeface="IBM Plex Sans Condensed"/>
                <a:ea typeface="IBM Plex Sans Condensed"/>
                <a:cs typeface="IBM Plex Sans Condensed"/>
                <a:sym typeface="IBM Plex Sans Condensed"/>
              </a:rPr>
              <a:t>damaged by the piano’s wheels, the truck team should utilize the shoulder dolly.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main dolly strap should be run under the piano and positioned slightly to the rear, directly under the piano’s center of gravity. The truck team should tighten the strap while in a slight squat, locate the handles or handholds along the sides of the piano, and lift straight up using their legs, supporting the piano with both the shoulder dolly and the handholds. </a:t>
            </a:r>
            <a:r>
              <a:rPr lang="en-US" b="true" sz="1103" spc="1">
                <a:solidFill>
                  <a:srgbClr val="000000"/>
                </a:solidFill>
                <a:latin typeface="IBM Plex Sans Condensed Bold"/>
                <a:ea typeface="IBM Plex Sans Condensed Bold"/>
                <a:cs typeface="IBM Plex Sans Condensed Bold"/>
                <a:sym typeface="IBM Plex Sans Condensed Bold"/>
              </a:rPr>
              <a:t>The piano should then be carried to the truck, with team members stopping to rest, as necessary. </a:t>
            </a:r>
          </a:p>
        </p:txBody>
      </p:sp>
      <p:sp>
        <p:nvSpPr>
          <p:cNvPr name="TextBox 3" id="3"/>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30 </a:t>
            </a:r>
          </a:p>
        </p:txBody>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907199" y="1438115"/>
            <a:ext cx="5958002" cy="8212196"/>
          </a:xfrm>
          <a:prstGeom prst="rect">
            <a:avLst/>
          </a:prstGeom>
        </p:spPr>
        <p:txBody>
          <a:bodyPr anchor="t" rtlCol="false" tIns="0" lIns="0" bIns="0" rIns="0">
            <a:spAutoFit/>
          </a:bodyPr>
          <a:lstStyle/>
          <a:p>
            <a:pPr algn="r" rtl="true">
              <a:lnSpc>
                <a:spcPts val="1611"/>
              </a:lnSpc>
            </a:pPr>
          </a:p>
          <a:p>
            <a:pPr algn="l">
              <a:lnSpc>
                <a:spcPts val="1611"/>
              </a:lnSpc>
            </a:pPr>
          </a:p>
          <a:p>
            <a:pPr algn="l">
              <a:lnSpc>
                <a:spcPts val="1611"/>
              </a:lnSpc>
            </a:pPr>
          </a:p>
          <a:p>
            <a:pPr algn="l">
              <a:lnSpc>
                <a:spcPts val="1611"/>
              </a:lnSpc>
            </a:pPr>
          </a:p>
          <a:p>
            <a:pPr algn="l">
              <a:lnSpc>
                <a:spcPts val="1611"/>
              </a:lnSpc>
            </a:pPr>
          </a:p>
          <a:p>
            <a:pPr algn="l">
              <a:lnSpc>
                <a:spcPts val="1611"/>
              </a:lnSpc>
            </a:pPr>
          </a:p>
          <a:p>
            <a:pPr algn="l">
              <a:lnSpc>
                <a:spcPts val="1611"/>
              </a:lnSpc>
            </a:pPr>
          </a:p>
          <a:p>
            <a:pPr algn="l">
              <a:lnSpc>
                <a:spcPts val="1611"/>
              </a:lnSpc>
            </a:pPr>
          </a:p>
          <a:p>
            <a:pPr algn="l">
              <a:lnSpc>
                <a:spcPts val="1611"/>
              </a:lnSpc>
            </a:pP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Once the piano is at the truck, it should be positioned so that a smooth edge (the top or back, typically) will slide along the bed of the truck as the piano is put in the back. It is often easiest to carefully tilt the piano up onto one side a few feet back from the truck with the top facing the truck. The team should then lean the piano down against the rear of the truck so that the top of the piano sits in the bed with at least six inches of length (this prevents the piano from falling when it is lifted). The truck team members should then grasp the other end of the piano as low as possible and simultaneously lift with their legs, hoisting the rear of the piano and sliding it into the truck.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Team Leader is responsible for using good judgment to determine whether the piano can be moved safely and without causing damage to the home. If the Team Leader has serious concerns about the job, it is better to walk away than to risk causing injury or damage. However, many piano jobs can be completed safely. </a:t>
            </a:r>
          </a:p>
          <a:p>
            <a:pPr algn="r" rtl="true">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Built-In Refrigerators </a:t>
            </a:r>
          </a:p>
          <a:p>
            <a:pPr algn="l">
              <a:lnSpc>
                <a:spcPts val="1611"/>
              </a:lnSpc>
            </a:pPr>
            <a:r>
              <a:rPr lang="en-US" sz="1104" spc="1">
                <a:solidFill>
                  <a:srgbClr val="000000"/>
                </a:solidFill>
                <a:latin typeface="IBM Plex Sans Condensed"/>
                <a:ea typeface="IBM Plex Sans Condensed"/>
                <a:cs typeface="IBM Plex Sans Condensed"/>
                <a:sym typeface="IBM Plex Sans Condensed"/>
              </a:rPr>
              <a:t>Built-in refrigerators are enormous, heavy appliances that are usually attached to surrounding cabinetry with screws or bolts. These refrigerators typically weigh between 700 and 800 pounds, so a special heavy-duty dolly with a secure strap is necessary for a truck team to even consider starting such a removal. Additionally, the refrigerator must be equipped with rollers so that it can be pulled straight out from the cabinetry.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If there are stairs between the fridge and the truck, the dolly must be equipped with stair tracks and a total of four team members should be on site to control the fridge during transport.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If all conditions are met and the fridge has already been disconnected from water and electrical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hookups, the truck team can detach the fridge from the surrounding cabinets using the appropriate </a:t>
            </a:r>
          </a:p>
          <a:p>
            <a:pPr algn="l">
              <a:lnSpc>
                <a:spcPts val="1611"/>
              </a:lnSpc>
            </a:pPr>
            <a:r>
              <a:rPr lang="en-US" sz="1104" spc="1">
                <a:solidFill>
                  <a:srgbClr val="000000"/>
                </a:solidFill>
                <a:latin typeface="IBM Plex Sans Condensed"/>
                <a:ea typeface="IBM Plex Sans Condensed"/>
                <a:cs typeface="IBM Plex Sans Condensed"/>
                <a:sym typeface="IBM Plex Sans Condensed"/>
              </a:rPr>
              <a:t>hand tools.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refrigerator can then be lowered onto its rollers by adjusting the support feet at the bottom front of the fridge. These feet will be operated by either a wrench or a screwdriver depending on the fridge brand and model. The paper or online manual for the fridge should be consulted for these specifications. Once the fridge has been lowered onto its rollers, it should be carefully and smoothly pulled out from the cabinetry and transferred to the dolly for removal. </a:t>
            </a:r>
          </a:p>
        </p:txBody>
      </p:sp>
      <p:grpSp>
        <p:nvGrpSpPr>
          <p:cNvPr name="Group 3" id="3"/>
          <p:cNvGrpSpPr/>
          <p:nvPr/>
        </p:nvGrpSpPr>
        <p:grpSpPr>
          <a:xfrm rot="0">
            <a:off x="544009" y="1033086"/>
            <a:ext cx="6696673" cy="899595"/>
            <a:chOff x="0" y="0"/>
            <a:chExt cx="8928897" cy="1199460"/>
          </a:xfrm>
        </p:grpSpPr>
        <p:sp>
          <p:nvSpPr>
            <p:cNvPr name="Freeform 4" id="4"/>
            <p:cNvSpPr/>
            <p:nvPr/>
          </p:nvSpPr>
          <p:spPr>
            <a:xfrm flipH="false" flipV="false" rot="0">
              <a:off x="0" y="15238"/>
              <a:ext cx="1920774" cy="1184223"/>
            </a:xfrm>
            <a:custGeom>
              <a:avLst/>
              <a:gdLst/>
              <a:ahLst/>
              <a:cxnLst/>
              <a:rect r="r" b="b" t="t" l="l"/>
              <a:pathLst>
                <a:path h="1184223" w="1920774">
                  <a:moveTo>
                    <a:pt x="0" y="0"/>
                  </a:moveTo>
                  <a:lnTo>
                    <a:pt x="1920774" y="0"/>
                  </a:lnTo>
                  <a:lnTo>
                    <a:pt x="1920774" y="1184222"/>
                  </a:lnTo>
                  <a:lnTo>
                    <a:pt x="0" y="1184222"/>
                  </a:lnTo>
                  <a:lnTo>
                    <a:pt x="0" y="0"/>
                  </a:lnTo>
                  <a:close/>
                </a:path>
              </a:pathLst>
            </a:custGeom>
            <a:blipFill>
              <a:blip r:embed="rId2"/>
              <a:stretch>
                <a:fillRect l="-11728" t="0" r="-12197" b="0"/>
              </a:stretch>
            </a:blipFill>
          </p:spPr>
        </p:sp>
        <p:sp>
          <p:nvSpPr>
            <p:cNvPr name="Freeform 5" id="5"/>
            <p:cNvSpPr/>
            <p:nvPr/>
          </p:nvSpPr>
          <p:spPr>
            <a:xfrm flipH="false" flipV="false" rot="0">
              <a:off x="2351722" y="7619"/>
              <a:ext cx="1911833" cy="1184223"/>
            </a:xfrm>
            <a:custGeom>
              <a:avLst/>
              <a:gdLst/>
              <a:ahLst/>
              <a:cxnLst/>
              <a:rect r="r" b="b" t="t" l="l"/>
              <a:pathLst>
                <a:path h="1184223" w="1911833">
                  <a:moveTo>
                    <a:pt x="0" y="0"/>
                  </a:moveTo>
                  <a:lnTo>
                    <a:pt x="1911833" y="0"/>
                  </a:lnTo>
                  <a:lnTo>
                    <a:pt x="1911833" y="1184223"/>
                  </a:lnTo>
                  <a:lnTo>
                    <a:pt x="0" y="1184223"/>
                  </a:lnTo>
                  <a:lnTo>
                    <a:pt x="0" y="0"/>
                  </a:lnTo>
                  <a:close/>
                </a:path>
              </a:pathLst>
            </a:custGeom>
            <a:blipFill>
              <a:blip r:embed="rId3"/>
              <a:stretch>
                <a:fillRect l="0" t="-3532" r="-30783" b="-3532"/>
              </a:stretch>
            </a:blipFill>
          </p:spPr>
        </p:sp>
        <p:sp>
          <p:nvSpPr>
            <p:cNvPr name="Freeform 6" id="6"/>
            <p:cNvSpPr/>
            <p:nvPr/>
          </p:nvSpPr>
          <p:spPr>
            <a:xfrm flipH="false" flipV="false" rot="0">
              <a:off x="4695355" y="7619"/>
              <a:ext cx="1902461" cy="1184223"/>
            </a:xfrm>
            <a:custGeom>
              <a:avLst/>
              <a:gdLst/>
              <a:ahLst/>
              <a:cxnLst/>
              <a:rect r="r" b="b" t="t" l="l"/>
              <a:pathLst>
                <a:path h="1184223" w="1902461">
                  <a:moveTo>
                    <a:pt x="0" y="0"/>
                  </a:moveTo>
                  <a:lnTo>
                    <a:pt x="1902461" y="0"/>
                  </a:lnTo>
                  <a:lnTo>
                    <a:pt x="1902461" y="1184223"/>
                  </a:lnTo>
                  <a:lnTo>
                    <a:pt x="0" y="1184223"/>
                  </a:lnTo>
                  <a:lnTo>
                    <a:pt x="0" y="0"/>
                  </a:lnTo>
                  <a:close/>
                </a:path>
              </a:pathLst>
            </a:custGeom>
            <a:blipFill>
              <a:blip r:embed="rId4"/>
              <a:stretch>
                <a:fillRect l="-35952" t="-6877" r="0" b="-6877"/>
              </a:stretch>
            </a:blipFill>
          </p:spPr>
        </p:sp>
        <p:sp>
          <p:nvSpPr>
            <p:cNvPr name="Freeform 7" id="7"/>
            <p:cNvSpPr/>
            <p:nvPr/>
          </p:nvSpPr>
          <p:spPr>
            <a:xfrm flipH="false" flipV="false" rot="0">
              <a:off x="7029616" y="0"/>
              <a:ext cx="1899281" cy="1191842"/>
            </a:xfrm>
            <a:custGeom>
              <a:avLst/>
              <a:gdLst/>
              <a:ahLst/>
              <a:cxnLst/>
              <a:rect r="r" b="b" t="t" l="l"/>
              <a:pathLst>
                <a:path h="1191842" w="1899281">
                  <a:moveTo>
                    <a:pt x="0" y="0"/>
                  </a:moveTo>
                  <a:lnTo>
                    <a:pt x="1899281" y="0"/>
                  </a:lnTo>
                  <a:lnTo>
                    <a:pt x="1899281" y="1191842"/>
                  </a:lnTo>
                  <a:lnTo>
                    <a:pt x="0" y="1191842"/>
                  </a:lnTo>
                  <a:lnTo>
                    <a:pt x="0" y="0"/>
                  </a:lnTo>
                  <a:close/>
                </a:path>
              </a:pathLst>
            </a:custGeom>
            <a:blipFill>
              <a:blip r:embed="rId5"/>
              <a:stretch>
                <a:fillRect l="0" t="-967" r="-20312" b="-967"/>
              </a:stretch>
            </a:blipFill>
          </p:spPr>
        </p:sp>
      </p:grpSp>
      <p:grpSp>
        <p:nvGrpSpPr>
          <p:cNvPr name="Group 8" id="8"/>
          <p:cNvGrpSpPr/>
          <p:nvPr/>
        </p:nvGrpSpPr>
        <p:grpSpPr>
          <a:xfrm rot="0">
            <a:off x="0" y="1932681"/>
            <a:ext cx="7772400" cy="1338232"/>
            <a:chOff x="0" y="0"/>
            <a:chExt cx="2709333" cy="466486"/>
          </a:xfrm>
        </p:grpSpPr>
        <p:sp>
          <p:nvSpPr>
            <p:cNvPr name="Freeform 9" id="9"/>
            <p:cNvSpPr/>
            <p:nvPr/>
          </p:nvSpPr>
          <p:spPr>
            <a:xfrm flipH="false" flipV="false" rot="0">
              <a:off x="0" y="0"/>
              <a:ext cx="2709333" cy="466486"/>
            </a:xfrm>
            <a:custGeom>
              <a:avLst/>
              <a:gdLst/>
              <a:ahLst/>
              <a:cxnLst/>
              <a:rect r="r" b="b" t="t" l="l"/>
              <a:pathLst>
                <a:path h="466486" w="2709333">
                  <a:moveTo>
                    <a:pt x="0" y="0"/>
                  </a:moveTo>
                  <a:lnTo>
                    <a:pt x="2709333" y="0"/>
                  </a:lnTo>
                  <a:lnTo>
                    <a:pt x="2709333" y="466486"/>
                  </a:lnTo>
                  <a:lnTo>
                    <a:pt x="0" y="466486"/>
                  </a:lnTo>
                  <a:close/>
                </a:path>
              </a:pathLst>
            </a:custGeom>
            <a:solidFill>
              <a:srgbClr val="EDEDED"/>
            </a:solidFill>
          </p:spPr>
        </p:sp>
        <p:sp>
          <p:nvSpPr>
            <p:cNvPr name="TextBox 10" id="10"/>
            <p:cNvSpPr txBox="true"/>
            <p:nvPr/>
          </p:nvSpPr>
          <p:spPr>
            <a:xfrm>
              <a:off x="0" y="-19050"/>
              <a:ext cx="2709333" cy="485536"/>
            </a:xfrm>
            <a:prstGeom prst="rect">
              <a:avLst/>
            </a:prstGeom>
          </p:spPr>
          <p:txBody>
            <a:bodyPr anchor="ctr" rtlCol="false" tIns="50800" lIns="50800" bIns="50800" rIns="50800"/>
            <a:lstStyle/>
            <a:p>
              <a:pPr algn="ctr">
                <a:lnSpc>
                  <a:spcPts val="1545"/>
                </a:lnSpc>
              </a:pPr>
            </a:p>
          </p:txBody>
        </p:sp>
      </p:grpSp>
      <p:sp>
        <p:nvSpPr>
          <p:cNvPr name="TextBox 11" id="11"/>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31 </a:t>
            </a:r>
          </a:p>
        </p:txBody>
      </p:sp>
      <p:sp>
        <p:nvSpPr>
          <p:cNvPr name="TextBox 12" id="12"/>
          <p:cNvSpPr txBox="true"/>
          <p:nvPr/>
        </p:nvSpPr>
        <p:spPr>
          <a:xfrm rot="0">
            <a:off x="1189125" y="301717"/>
            <a:ext cx="5105102" cy="529590"/>
          </a:xfrm>
          <a:prstGeom prst="rect">
            <a:avLst/>
          </a:prstGeom>
        </p:spPr>
        <p:txBody>
          <a:bodyPr anchor="t" rtlCol="false" tIns="0" lIns="0" bIns="0" rIns="0">
            <a:spAutoFit/>
          </a:bodyPr>
          <a:lstStyle/>
          <a:p>
            <a:pPr algn="ctr">
              <a:lnSpc>
                <a:spcPts val="4409"/>
              </a:lnSpc>
            </a:pPr>
            <a:r>
              <a:rPr lang="en-US" sz="3150">
                <a:solidFill>
                  <a:srgbClr val="033971"/>
                </a:solidFill>
                <a:latin typeface="Noto Sans Black"/>
                <a:ea typeface="Noto Sans Black"/>
                <a:cs typeface="Noto Sans Black"/>
                <a:sym typeface="Noto Sans Black"/>
              </a:rPr>
              <a:t>Piano Removal In 4 Steps</a:t>
            </a:r>
          </a:p>
        </p:txBody>
      </p:sp>
      <p:sp>
        <p:nvSpPr>
          <p:cNvPr name="TextBox 13" id="13"/>
          <p:cNvSpPr txBox="true"/>
          <p:nvPr/>
        </p:nvSpPr>
        <p:spPr>
          <a:xfrm rot="0">
            <a:off x="544009" y="1994041"/>
            <a:ext cx="1392558" cy="1082929"/>
          </a:xfrm>
          <a:prstGeom prst="rect">
            <a:avLst/>
          </a:prstGeom>
        </p:spPr>
        <p:txBody>
          <a:bodyPr anchor="t" rtlCol="false" tIns="0" lIns="0" bIns="0" rIns="0">
            <a:spAutoFit/>
          </a:bodyPr>
          <a:lstStyle/>
          <a:p>
            <a:pPr algn="ctr">
              <a:lnSpc>
                <a:spcPts val="1536"/>
              </a:lnSpc>
            </a:pPr>
            <a:r>
              <a:rPr lang="en-US" sz="1200">
                <a:solidFill>
                  <a:srgbClr val="033971"/>
                </a:solidFill>
                <a:latin typeface="Noto Sans Black"/>
                <a:ea typeface="Noto Sans Black"/>
                <a:cs typeface="Noto Sans Black"/>
                <a:sym typeface="Noto Sans Black"/>
              </a:rPr>
              <a:t>Step 1: </a:t>
            </a:r>
          </a:p>
          <a:p>
            <a:pPr algn="ctr">
              <a:lnSpc>
                <a:spcPts val="600"/>
              </a:lnSpc>
            </a:pPr>
          </a:p>
          <a:p>
            <a:pPr algn="ctr">
              <a:lnSpc>
                <a:spcPts val="1300"/>
              </a:lnSpc>
            </a:pPr>
            <a:r>
              <a:rPr lang="en-US" sz="1000">
                <a:solidFill>
                  <a:srgbClr val="033971"/>
                </a:solidFill>
                <a:latin typeface="IBM Plex Sans"/>
                <a:ea typeface="IBM Plex Sans"/>
                <a:cs typeface="IBM Plex Sans"/>
                <a:sym typeface="IBM Plex Sans"/>
              </a:rPr>
              <a:t>Place piano on its side, bump up dolly to the flattest side, secure in place with ratchet straps</a:t>
            </a:r>
          </a:p>
        </p:txBody>
      </p:sp>
      <p:sp>
        <p:nvSpPr>
          <p:cNvPr name="TextBox 14" id="14"/>
          <p:cNvSpPr txBox="true"/>
          <p:nvPr/>
        </p:nvSpPr>
        <p:spPr>
          <a:xfrm rot="0">
            <a:off x="2369009" y="1994041"/>
            <a:ext cx="1324973" cy="1081405"/>
          </a:xfrm>
          <a:prstGeom prst="rect">
            <a:avLst/>
          </a:prstGeom>
        </p:spPr>
        <p:txBody>
          <a:bodyPr anchor="t" rtlCol="false" tIns="0" lIns="0" bIns="0" rIns="0">
            <a:spAutoFit/>
          </a:bodyPr>
          <a:lstStyle/>
          <a:p>
            <a:pPr algn="ctr">
              <a:lnSpc>
                <a:spcPts val="1560"/>
              </a:lnSpc>
            </a:pPr>
            <a:r>
              <a:rPr lang="en-US" sz="1200">
                <a:solidFill>
                  <a:srgbClr val="033971"/>
                </a:solidFill>
                <a:latin typeface="Noto Sans Black"/>
                <a:ea typeface="Noto Sans Black"/>
                <a:cs typeface="Noto Sans Black"/>
                <a:sym typeface="Noto Sans Black"/>
              </a:rPr>
              <a:t>Step 2: </a:t>
            </a:r>
          </a:p>
          <a:p>
            <a:pPr algn="ctr">
              <a:lnSpc>
                <a:spcPts val="600"/>
              </a:lnSpc>
            </a:pPr>
          </a:p>
          <a:p>
            <a:pPr algn="ctr">
              <a:lnSpc>
                <a:spcPts val="1300"/>
              </a:lnSpc>
            </a:pPr>
            <a:r>
              <a:rPr lang="en-US" sz="1000">
                <a:solidFill>
                  <a:srgbClr val="033971"/>
                </a:solidFill>
                <a:latin typeface="IBM Plex Sans"/>
                <a:ea typeface="IBM Plex Sans"/>
                <a:cs typeface="IBM Plex Sans"/>
                <a:sym typeface="IBM Plex Sans"/>
              </a:rPr>
              <a:t>Carefully lift piano and find the balance point to ensure the weight is even for both team members</a:t>
            </a:r>
          </a:p>
        </p:txBody>
      </p:sp>
      <p:sp>
        <p:nvSpPr>
          <p:cNvPr name="TextBox 15" id="15"/>
          <p:cNvSpPr txBox="true"/>
          <p:nvPr/>
        </p:nvSpPr>
        <p:spPr>
          <a:xfrm rot="0">
            <a:off x="4113083" y="1994041"/>
            <a:ext cx="1331732" cy="1081405"/>
          </a:xfrm>
          <a:prstGeom prst="rect">
            <a:avLst/>
          </a:prstGeom>
        </p:spPr>
        <p:txBody>
          <a:bodyPr anchor="t" rtlCol="false" tIns="0" lIns="0" bIns="0" rIns="0">
            <a:spAutoFit/>
          </a:bodyPr>
          <a:lstStyle/>
          <a:p>
            <a:pPr algn="ctr">
              <a:lnSpc>
                <a:spcPts val="1560"/>
              </a:lnSpc>
            </a:pPr>
            <a:r>
              <a:rPr lang="en-US" sz="1200">
                <a:solidFill>
                  <a:srgbClr val="033971"/>
                </a:solidFill>
                <a:latin typeface="Noto Sans Black"/>
                <a:ea typeface="Noto Sans Black"/>
                <a:cs typeface="Noto Sans Black"/>
                <a:sym typeface="Noto Sans Black"/>
              </a:rPr>
              <a:t>Step 3: </a:t>
            </a:r>
          </a:p>
          <a:p>
            <a:pPr algn="ctr">
              <a:lnSpc>
                <a:spcPts val="600"/>
              </a:lnSpc>
            </a:pPr>
          </a:p>
          <a:p>
            <a:pPr algn="ctr">
              <a:lnSpc>
                <a:spcPts val="1300"/>
              </a:lnSpc>
            </a:pPr>
            <a:r>
              <a:rPr lang="en-US" sz="1000">
                <a:solidFill>
                  <a:srgbClr val="033971"/>
                </a:solidFill>
                <a:latin typeface="IBM Plex Sans"/>
                <a:ea typeface="IBM Plex Sans"/>
                <a:cs typeface="IBM Plex Sans"/>
                <a:sym typeface="IBM Plex Sans"/>
              </a:rPr>
              <a:t>Safely navigate down stairs and through the property, relying on your partner to guide and balance.</a:t>
            </a:r>
          </a:p>
        </p:txBody>
      </p:sp>
      <p:sp>
        <p:nvSpPr>
          <p:cNvPr name="TextBox 16" id="16"/>
          <p:cNvSpPr txBox="true"/>
          <p:nvPr/>
        </p:nvSpPr>
        <p:spPr>
          <a:xfrm rot="0">
            <a:off x="5862586" y="1994041"/>
            <a:ext cx="1331732" cy="1081405"/>
          </a:xfrm>
          <a:prstGeom prst="rect">
            <a:avLst/>
          </a:prstGeom>
        </p:spPr>
        <p:txBody>
          <a:bodyPr anchor="t" rtlCol="false" tIns="0" lIns="0" bIns="0" rIns="0">
            <a:spAutoFit/>
          </a:bodyPr>
          <a:lstStyle/>
          <a:p>
            <a:pPr algn="ctr">
              <a:lnSpc>
                <a:spcPts val="1560"/>
              </a:lnSpc>
            </a:pPr>
            <a:r>
              <a:rPr lang="en-US" sz="1200">
                <a:solidFill>
                  <a:srgbClr val="033971"/>
                </a:solidFill>
                <a:latin typeface="Noto Sans Black"/>
                <a:ea typeface="Noto Sans Black"/>
                <a:cs typeface="Noto Sans Black"/>
                <a:sym typeface="Noto Sans Black"/>
              </a:rPr>
              <a:t>Step 4: </a:t>
            </a:r>
          </a:p>
          <a:p>
            <a:pPr algn="ctr">
              <a:lnSpc>
                <a:spcPts val="600"/>
              </a:lnSpc>
            </a:pPr>
          </a:p>
          <a:p>
            <a:pPr algn="ctr">
              <a:lnSpc>
                <a:spcPts val="1300"/>
              </a:lnSpc>
            </a:pPr>
            <a:r>
              <a:rPr lang="en-US" sz="1000">
                <a:solidFill>
                  <a:srgbClr val="033971"/>
                </a:solidFill>
                <a:latin typeface="IBM Plex Sans"/>
                <a:ea typeface="IBM Plex Sans"/>
                <a:cs typeface="IBM Plex Sans"/>
                <a:sym typeface="IBM Plex Sans"/>
              </a:rPr>
              <a:t>Set piano on the lift gate and lift into place, then slide into position and ratchet strap against side wall.</a:t>
            </a:r>
          </a:p>
        </p:txBody>
      </p:sp>
      <p:sp>
        <p:nvSpPr>
          <p:cNvPr name="AutoShape 17" id="17"/>
          <p:cNvSpPr/>
          <p:nvPr/>
        </p:nvSpPr>
        <p:spPr>
          <a:xfrm rot="0">
            <a:off x="1984590" y="2563697"/>
            <a:ext cx="323211" cy="0"/>
          </a:xfrm>
          <a:prstGeom prst="line">
            <a:avLst/>
          </a:prstGeom>
          <a:ln cap="flat" w="38100">
            <a:solidFill>
              <a:srgbClr val="72A53B"/>
            </a:solidFill>
            <a:prstDash val="solid"/>
            <a:headEnd type="none" len="sm" w="sm"/>
            <a:tailEnd type="arrow" len="sm" w="med"/>
          </a:ln>
        </p:spPr>
      </p:sp>
      <p:sp>
        <p:nvSpPr>
          <p:cNvPr name="AutoShape 18" id="18"/>
          <p:cNvSpPr/>
          <p:nvPr/>
        </p:nvSpPr>
        <p:spPr>
          <a:xfrm rot="0">
            <a:off x="3789872" y="2563697"/>
            <a:ext cx="323211" cy="0"/>
          </a:xfrm>
          <a:prstGeom prst="line">
            <a:avLst/>
          </a:prstGeom>
          <a:ln cap="flat" w="38100">
            <a:solidFill>
              <a:srgbClr val="72A53B"/>
            </a:solidFill>
            <a:prstDash val="solid"/>
            <a:headEnd type="none" len="sm" w="sm"/>
            <a:tailEnd type="arrow" len="sm" w="med"/>
          </a:ln>
        </p:spPr>
      </p:sp>
      <p:sp>
        <p:nvSpPr>
          <p:cNvPr name="AutoShape 19" id="19"/>
          <p:cNvSpPr/>
          <p:nvPr/>
        </p:nvSpPr>
        <p:spPr>
          <a:xfrm rot="0">
            <a:off x="5492371" y="2545030"/>
            <a:ext cx="323211" cy="0"/>
          </a:xfrm>
          <a:prstGeom prst="line">
            <a:avLst/>
          </a:prstGeom>
          <a:ln cap="flat" w="38100">
            <a:solidFill>
              <a:srgbClr val="72A53B"/>
            </a:solidFill>
            <a:prstDash val="solid"/>
            <a:headEnd type="none" len="sm" w="sm"/>
            <a:tailEnd type="arrow" len="sm" w="med"/>
          </a:ln>
        </p:spPr>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863579" y="2349625"/>
            <a:ext cx="6131581" cy="7193021"/>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Interior demolition involves the deconstruction and removal of old or unwanted building materials from within a structure. Unlike in exterior demolition, the actual building structure will remain intact, so care must be taken to avoid damaging structural components and cosmetic features that are not part of the demolition. </a:t>
            </a:r>
          </a:p>
          <a:p>
            <a:pPr algn="r" rtl="true">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Appliances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Most kitchen or laundry demolitions will involve removal of appliances. Most of these appliances have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already been covered. However, there are a few other appliances that are important to understand. </a:t>
            </a:r>
          </a:p>
          <a:p>
            <a:pPr algn="l">
              <a:lnSpc>
                <a:spcPts val="1611"/>
              </a:lnSpc>
            </a:pPr>
          </a:p>
          <a:p>
            <a:pPr algn="l">
              <a:lnSpc>
                <a:spcPts val="1611"/>
              </a:lnSpc>
            </a:pPr>
            <a:r>
              <a:rPr lang="en-US" b="true" sz="1104" spc="1">
                <a:solidFill>
                  <a:srgbClr val="000000"/>
                </a:solidFill>
                <a:latin typeface="IBM Plex Sans Condensed Bold"/>
                <a:ea typeface="IBM Plex Sans Condensed Bold"/>
                <a:cs typeface="IBM Plex Sans Condensed Bold"/>
                <a:sym typeface="IBM Plex Sans Condensed Bold"/>
              </a:rPr>
              <a:t>Built-in Microwaves</a:t>
            </a:r>
            <a:r>
              <a:rPr lang="en-US" sz="1104" spc="1">
                <a:solidFill>
                  <a:srgbClr val="000000"/>
                </a:solidFill>
                <a:latin typeface="IBM Plex Sans Condensed"/>
                <a:ea typeface="IBM Plex Sans Condensed"/>
                <a:cs typeface="IBM Plex Sans Condensed"/>
                <a:sym typeface="IBM Plex Sans Condensed"/>
              </a:rPr>
              <a: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These </a:t>
            </a:r>
            <a:r>
              <a:rPr lang="en-US" sz="1103" spc="1">
                <a:solidFill>
                  <a:srgbClr val="000000"/>
                </a:solidFill>
                <a:latin typeface="IBM Plex Sans Condensed"/>
                <a:ea typeface="IBM Plex Sans Condensed"/>
                <a:cs typeface="IBM Plex Sans Condensed"/>
                <a:sym typeface="IBM Plex Sans Condensed"/>
              </a:rPr>
              <a:t>are hung using a fixed wall cleat and bolts that pass into the surrounding cabinetry.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They are typically powered by a standard 3-prong cable that runs through a hole drilled in the top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cabinet and plugs into a standard outlet in the back of the cabinet. This plug can be safely unplugged to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start disassembly. Next, the microwave should be supported by one team member while the other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locates the bolts holding it in place. Typically, there will be two bolts that run through the base of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cabinet above the microwave. These should be loosened with an adjustable wrench and removed.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Finally, the microwave can simply be tilted downward and lifted off the wall cleat. Wall cleats are not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standardized, so unless the homeowner specifies otherwise, the cleat should be removed using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appropriate hand tools.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Water heaters</a:t>
            </a:r>
            <a:r>
              <a:rPr lang="en-US" sz="1103" spc="1">
                <a:solidFill>
                  <a:srgbClr val="000000"/>
                </a:solidFill>
                <a:latin typeface="IBM Plex Sans Condensed"/>
                <a:ea typeface="IBM Plex Sans Condensed"/>
                <a:cs typeface="IBM Plex Sans Condensed"/>
                <a:sym typeface="IBM Plex Sans Condensed"/>
              </a:rPr>
              <a:t> are another common appliance taken during demolition. Like other home appliances,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water heaters must be disconnected prior to removal. Standard water heaters must also be drained by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homeowner before they can be removed.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Tankless water heaters contain little to no water, so it is not necessary to ensure full drainage. These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units are mounted to the wall using long screws. Truck teams should verify that all water, gas, electrical,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and vent hardware have been disconnected before using the appropriate driver bit or hand tools to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remove the screws. Once the homeowner has disconnected either kind of water heater, they can be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safely carried to the truck.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Cabinets and Countertops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Most home renovations and “flips” involve kitchen upgrades, which almost always include replacing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cabinets, countertops, and sink. When removing cabinets and countertops, the sink must be disconnected from both water and drain lines before the countertop can be lifted away. The water to the home should be shut off or the homeowner should shut off both water valves in the cabinet under the sink and disconnect the water lines by unscrewing them. The drain line can then be unthreaded from the bottom of the sink. </a:t>
            </a:r>
          </a:p>
        </p:txBody>
      </p:sp>
      <p:sp>
        <p:nvSpPr>
          <p:cNvPr name="TextBox 3" id="3"/>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32 </a:t>
            </a:r>
          </a:p>
        </p:txBody>
      </p:sp>
      <p:sp>
        <p:nvSpPr>
          <p:cNvPr name="TextBox 4" id="4"/>
          <p:cNvSpPr txBox="true"/>
          <p:nvPr/>
        </p:nvSpPr>
        <p:spPr>
          <a:xfrm rot="0">
            <a:off x="914400" y="456427"/>
            <a:ext cx="1007421" cy="264262"/>
          </a:xfrm>
          <a:prstGeom prst="rect">
            <a:avLst/>
          </a:prstGeom>
        </p:spPr>
        <p:txBody>
          <a:bodyPr anchor="t" rtlCol="false" tIns="0" lIns="0" bIns="0" rIns="0">
            <a:spAutoFit/>
          </a:bodyPr>
          <a:lstStyle/>
          <a:p>
            <a:pPr algn="l">
              <a:lnSpc>
                <a:spcPts val="2234"/>
              </a:lnSpc>
            </a:pPr>
            <a:r>
              <a:rPr lang="en-US" b="true" sz="1596" spc="3">
                <a:solidFill>
                  <a:srgbClr val="033971"/>
                </a:solidFill>
                <a:latin typeface="IBM Plex Sans Condensed Bold"/>
                <a:ea typeface="IBM Plex Sans Condensed Bold"/>
                <a:cs typeface="IBM Plex Sans Condensed Bold"/>
                <a:sym typeface="IBM Plex Sans Condensed Bold"/>
              </a:rPr>
              <a:t>Demolition </a:t>
            </a:r>
          </a:p>
        </p:txBody>
      </p:sp>
      <p:sp>
        <p:nvSpPr>
          <p:cNvPr name="TextBox 5" id="5"/>
          <p:cNvSpPr txBox="true"/>
          <p:nvPr/>
        </p:nvSpPr>
        <p:spPr>
          <a:xfrm rot="0">
            <a:off x="863579" y="2143123"/>
            <a:ext cx="1650203" cy="177927"/>
          </a:xfrm>
          <a:prstGeom prst="rect">
            <a:avLst/>
          </a:prstGeom>
        </p:spPr>
        <p:txBody>
          <a:bodyPr anchor="t" rtlCol="false" tIns="0" lIns="0" bIns="0" rIns="0">
            <a:spAutoFit/>
          </a:bodyPr>
          <a:lstStyle/>
          <a:p>
            <a:pPr algn="l">
              <a:lnSpc>
                <a:spcPts val="1464"/>
              </a:lnSpc>
            </a:pPr>
            <a:r>
              <a:rPr lang="en-US" b="true" sz="1200" spc="1">
                <a:solidFill>
                  <a:srgbClr val="033971"/>
                </a:solidFill>
                <a:latin typeface="IBM Plex Sans Condensed Bold"/>
                <a:ea typeface="IBM Plex Sans Condensed Bold"/>
                <a:cs typeface="IBM Plex Sans Condensed Bold"/>
                <a:sym typeface="IBM Plex Sans Condensed Bold"/>
              </a:rPr>
              <a:t>Interior Demolition </a:t>
            </a:r>
          </a:p>
        </p:txBody>
      </p:sp>
      <p:grpSp>
        <p:nvGrpSpPr>
          <p:cNvPr name="Group 6" id="6"/>
          <p:cNvGrpSpPr/>
          <p:nvPr/>
        </p:nvGrpSpPr>
        <p:grpSpPr>
          <a:xfrm rot="0">
            <a:off x="777240" y="837560"/>
            <a:ext cx="6112831" cy="1248413"/>
            <a:chOff x="0" y="0"/>
            <a:chExt cx="8150441" cy="1664551"/>
          </a:xfrm>
        </p:grpSpPr>
        <p:sp>
          <p:nvSpPr>
            <p:cNvPr name="Freeform 7" id="7"/>
            <p:cNvSpPr/>
            <p:nvPr/>
          </p:nvSpPr>
          <p:spPr>
            <a:xfrm flipH="false" flipV="false" rot="0">
              <a:off x="0" y="0"/>
              <a:ext cx="8150441" cy="1664551"/>
            </a:xfrm>
            <a:custGeom>
              <a:avLst/>
              <a:gdLst/>
              <a:ahLst/>
              <a:cxnLst/>
              <a:rect r="r" b="b" t="t" l="l"/>
              <a:pathLst>
                <a:path h="1664551" w="8150441">
                  <a:moveTo>
                    <a:pt x="0" y="0"/>
                  </a:moveTo>
                  <a:lnTo>
                    <a:pt x="8150441" y="0"/>
                  </a:lnTo>
                  <a:lnTo>
                    <a:pt x="8150441" y="1664551"/>
                  </a:lnTo>
                  <a:lnTo>
                    <a:pt x="0" y="166455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8" id="8"/>
            <p:cNvSpPr txBox="true"/>
            <p:nvPr/>
          </p:nvSpPr>
          <p:spPr>
            <a:xfrm rot="0">
              <a:off x="707898" y="61697"/>
              <a:ext cx="7326541" cy="1368806"/>
            </a:xfrm>
            <a:prstGeom prst="rect">
              <a:avLst/>
            </a:prstGeom>
          </p:spPr>
          <p:txBody>
            <a:bodyPr anchor="t" rtlCol="false" tIns="0" lIns="0" bIns="0" rIns="0">
              <a:spAutoFit/>
            </a:bodyPr>
            <a:lstStyle/>
            <a:p>
              <a:pPr algn="l">
                <a:lnSpc>
                  <a:spcPts val="1362"/>
                </a:lnSpc>
              </a:pPr>
              <a:r>
                <a:rPr lang="en-US" sz="1103" spc="1">
                  <a:solidFill>
                    <a:srgbClr val="000000"/>
                  </a:solidFill>
                  <a:latin typeface="IBM Plex Sans Condensed"/>
                  <a:ea typeface="IBM Plex Sans Condensed"/>
                  <a:cs typeface="IBM Plex Sans Condensed"/>
                  <a:sym typeface="IBM Plex Sans Condensed"/>
                </a:rPr>
                <a:t> </a:t>
              </a:r>
            </a:p>
            <a:p>
              <a:pPr algn="l">
                <a:lnSpc>
                  <a:spcPts val="1362"/>
                </a:lnSpc>
              </a:pPr>
              <a:r>
                <a:rPr lang="en-US" sz="1103" spc="1">
                  <a:solidFill>
                    <a:srgbClr val="000000"/>
                  </a:solidFill>
                  <a:latin typeface="IBM Plex Sans Condensed"/>
                  <a:ea typeface="IBM Plex Sans Condensed"/>
                  <a:cs typeface="IBM Plex Sans Condensed"/>
                  <a:sym typeface="IBM Plex Sans Condensed"/>
                </a:rPr>
                <a:t>Demolition involves the deconstruction of structures and fixtures. These structures can be made of wood, metal, drywall, and other materials, and include sheds, garages, and even mobile homes and houses. Though the concept is similar, there are some important differences </a:t>
              </a:r>
            </a:p>
            <a:p>
              <a:pPr algn="l">
                <a:lnSpc>
                  <a:spcPts val="1362"/>
                </a:lnSpc>
              </a:pPr>
              <a:r>
                <a:rPr lang="en-US" sz="1103" spc="1">
                  <a:solidFill>
                    <a:srgbClr val="000000"/>
                  </a:solidFill>
                  <a:latin typeface="IBM Plex Sans Condensed"/>
                  <a:ea typeface="IBM Plex Sans Condensed"/>
                  <a:cs typeface="IBM Plex Sans Condensed"/>
                  <a:sym typeface="IBM Plex Sans Condensed"/>
                </a:rPr>
                <a:t>between interior and exterior demolition. </a:t>
              </a:r>
            </a:p>
          </p:txBody>
        </p:sp>
        <p:sp>
          <p:nvSpPr>
            <p:cNvPr name="TextBox 9" id="9"/>
            <p:cNvSpPr txBox="true"/>
            <p:nvPr/>
          </p:nvSpPr>
          <p:spPr>
            <a:xfrm rot="-5400000">
              <a:off x="-323978" y="546850"/>
              <a:ext cx="1298854" cy="475513"/>
            </a:xfrm>
            <a:prstGeom prst="rect">
              <a:avLst/>
            </a:prstGeom>
          </p:spPr>
          <p:txBody>
            <a:bodyPr anchor="t" rtlCol="false" tIns="0" lIns="0" bIns="0" rIns="0">
              <a:spAutoFit/>
            </a:bodyPr>
            <a:lstStyle/>
            <a:p>
              <a:pPr algn="l">
                <a:lnSpc>
                  <a:spcPts val="2234"/>
                </a:lnSpc>
              </a:pPr>
              <a:r>
                <a:rPr lang="en-US" sz="1596" spc="3">
                  <a:solidFill>
                    <a:srgbClr val="033971"/>
                  </a:solidFill>
                  <a:latin typeface="IBM Plex Sans Condensed"/>
                  <a:ea typeface="IBM Plex Sans Condensed"/>
                  <a:cs typeface="IBM Plex Sans Condensed"/>
                  <a:sym typeface="IBM Plex Sans Condensed"/>
                </a:rPr>
                <a:t>OVERVIEW </a:t>
              </a:r>
            </a:p>
          </p:txBody>
        </p:sp>
      </p:grpSp>
    </p:spTree>
  </p:cSld>
  <p:clrMapOvr>
    <a:masterClrMapping/>
  </p:clrMapOvr>
</p:sld>
</file>

<file path=ppt/slides/slide3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899346" y="518290"/>
            <a:ext cx="5973709" cy="8993246"/>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Countertops are secured to the top of the cabinets using screws that pass-through corner braces on the cabinets and into the bottom of the countertops. Additionally, many countertops have an attached backsplash that runs a few inches up the wall. There will be a thin bead of caulk around the edge of this backsplash. This bead of caulk should be cut with a utility knife all the way around. If the cabinets are being removed as well, the countertops can be removed by simply striking upward on them with a sledgehammer. If they are stubborn or if the cabinets are staying, the countertops should be unscrewed using a drill with the appropriate bit or a screwdriver. The countertop and sink can now be lifted off easily.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Cabinets come in a variety of styles, but most cabinets in the United States are still face frame cabinets,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meaning they have a 1” – 2.5” frame built onto the front of each cabinet. Screws pass through the edge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of the face frame of one cabinet and into the face frame of the adjacent cabinet to hold them together.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There are also screws that pass through the rear structural frame of each cabinet and into the wall.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When installed correctly, these screws hold the cabinet securely to the wall. All these screws must be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withdrawn to remove the cabinets without causing significant damage. A handheld drill or impact driver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and appropriate bits should be used to remove these screws. The cabinets can then be carried to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truck. Top cabinets should be supported by one team member while the other unscrews them from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wall.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Bathrooms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Bathroom demolition typically includes removal of fixtures such as vanities, toilets, and bathtubs.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Removing these fixtures can be done with some basic knowledge. Vanities (sink and cabinet) must be disconnected from water pipes and drain lines prior to removal.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Once these fittings are disconnected, a utility knife should be used to remove any caulk around the edge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of the vanity top where it meets the wall. The screws attaching the vanity to the wall should then be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withdrawn, and the vanity will be ready to lift free. </a:t>
            </a:r>
          </a:p>
          <a:p>
            <a:pPr algn="r" rtl="true">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Toilets are not the most pleasant items to remove, but they are quite simple. </a:t>
            </a:r>
          </a:p>
          <a:p>
            <a:pPr algn="l">
              <a:lnSpc>
                <a:spcPts val="1611"/>
              </a:lnSpc>
            </a:pP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First, the water line to the toilet should be shut off and disconnected.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Next, the toilet bowl will need to be drained. The toilet should be flushed until its tank it empty.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Any remaining water in the bowl will then need to be emptied using a small bucket, cup, or other container, followed by a sponge or rag to soak up the remainder of the water.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The two bolt covers at the base of the toilet should then be removed, and the wingnuts securing the toilet to the floor removed.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The toilet can then be pulled straight up and free from the bolts. This may take some wiggling and force to break the wax seal around the toilet drain base.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Prior to bathtub removal, the water to the home MUST be turned off by the homeowner. Bathtubs are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generally made of either cast iron or fiberglass. When possible, fiberglass tubs should be removed in one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piece to avoid splintering and make cleanup easier. Before removal can begin, the tub needs to be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disconnected from plumbing fixtures. There are five simple steps to this process: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First, the inset drain needs to be removed. If the truck is not equipped with a drain remover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tool, the drain will need to be removed by the homeowner before work can begin. </a:t>
            </a:r>
          </a:p>
        </p:txBody>
      </p:sp>
      <p:sp>
        <p:nvSpPr>
          <p:cNvPr name="TextBox 3" id="3"/>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33 </a:t>
            </a:r>
          </a:p>
        </p:txBody>
      </p:sp>
    </p:spTree>
  </p:cSld>
  <p:clrMapOvr>
    <a:masterClrMapping/>
  </p:clrMapOvr>
</p:sld>
</file>

<file path=ppt/slides/slide35.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906885" y="682427"/>
            <a:ext cx="5958630" cy="8193146"/>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Next, the overflow trim piece (round cover that may or may not have a drain handle) should be </a:t>
            </a:r>
          </a:p>
          <a:p>
            <a:pPr algn="l">
              <a:lnSpc>
                <a:spcPts val="1611"/>
              </a:lnSpc>
            </a:pPr>
            <a:r>
              <a:rPr lang="en-US" sz="1104" spc="1">
                <a:solidFill>
                  <a:srgbClr val="000000"/>
                </a:solidFill>
                <a:latin typeface="IBM Plex Sans Condensed"/>
                <a:ea typeface="IBM Plex Sans Condensed"/>
                <a:cs typeface="IBM Plex Sans Condensed"/>
                <a:sym typeface="IBM Plex Sans Condensed"/>
              </a:rPr>
              <a:t>removed using a screwdriver.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Tub spouts are either threaded directly or attached via a set screw on the bottom edge of the spout. Threaded spouts can be twisted off counterclockwise, while set screws should be loosened with an Allen wrench, at which point the spout can simply be pulled off.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faucet handle is also typically held in place with an Allen wrench, and should be removed in the same way. The trim around this handle should then be removed using a screwdriver. Finally, if a shower head is present this should be twisted off using a pipe wrench.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At this point the tub and surround can be addressed. Any drywall and/or tile just above the top edge of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tub or surround should be smashed to access the nails holding the tub to the wall studs. These nails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can be removed with a hammer. A Sawzall with a bi-metal blade can then be used to cut the surround at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corners, which can then be pulled free.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Cast iron tubs should be demolished using a sledgehammer and moving blanket. The blanket should be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placed over the edge of the tub to catch any shards and prevent them from becoming projectiles.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blanket should then be struck firmly with the sledgehammer until it fractures.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Flooring/Carpet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There are many types of flooring material available to homeowners, including hardwood, laminate,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carpet, concrete, tile, sheet vinyl, and luxury vinyl tile and planks. The most common flooring material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homeowners want removed is carpet.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Carpet is simple and can be removed quickly. The carpet should be sliced into manageable strips,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approximately 2 to 3 feet wide, using a utility knife. The knife should be pressed firmly through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carpeting (and through the underlying padding, if possible), and run the length of the room. If the room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is exceptionally large, the carpet strips should be cut down into smaller pieces. If it is too difficult to pull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up the carpet, a demolition bar can be placed into a cut seam and used to get the pulling started. Once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pulled up, strips of carpet can then be rolled and carried to the truck, and the process repeated for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underlying padding.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Vinyl flooring is glued to underlayment using a strong adhesive agent. Often, this will make removal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difficult and time-consuming when done with hand scrapers. Power equipment is often required to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effectively remove vinyl. If sheet vinyl was not installed correctly, it may be easy to find an edge and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simply pull up the flooring in large chunks.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Tile is an exceedingly difficult and time-intensive flooring to remove. It almost always requires a special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electric or pneumatic tool to break the bonds between tile and underlying mortar. Tile and hardwood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removal are typically best left to professional flooring companies but can be done with special tools. </a:t>
            </a:r>
          </a:p>
        </p:txBody>
      </p:sp>
      <p:sp>
        <p:nvSpPr>
          <p:cNvPr name="TextBox 3" id="3"/>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34 </a:t>
            </a:r>
          </a:p>
        </p:txBody>
      </p:sp>
    </p:spTree>
  </p:cSld>
  <p:clrMapOvr>
    <a:masterClrMapping/>
  </p:clrMapOvr>
</p:sld>
</file>

<file path=ppt/slides/slide36.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897984" y="1252810"/>
            <a:ext cx="5965508" cy="6592946"/>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Exterior demolition can be a major source of revenue for the business. In contrast to interior work, exterior demolition jobs will be much larger and, in most cases, will involve the complete demolition of a structure such as a garage or house. Listed below are some tips and general suggestions on how to complete these jobs. This is not to be used as a step-by-step guide, as each demolition job will be different.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This manual will provide some general tips, safety measures, and common situations encountered across different types of demolition jobs. For any demolition job, use the following list to calculate the expenses of the job and the final price: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Fuel:</a:t>
            </a:r>
            <a:r>
              <a:rPr lang="en-US" sz="1103" spc="1">
                <a:solidFill>
                  <a:srgbClr val="000000"/>
                </a:solidFill>
                <a:latin typeface="IBM Plex Sans Condensed"/>
                <a:ea typeface="IBM Plex Sans Condensed"/>
                <a:cs typeface="IBM Plex Sans Condensed"/>
                <a:sym typeface="IBM Plex Sans Condensed"/>
              </a:rPr>
              <a:t> Add up the total miles you expect to travel, including miles to and from the estimate, any trips to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landfill, etc. Divide that number by 8 (MPG) and multiply by the current gas price. Add any fuel that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was used for machines. </a:t>
            </a: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Drive Time:</a:t>
            </a:r>
            <a:r>
              <a:rPr lang="en-US" sz="1103" spc="1">
                <a:solidFill>
                  <a:srgbClr val="000000"/>
                </a:solidFill>
                <a:latin typeface="IBM Plex Sans Condensed"/>
                <a:ea typeface="IBM Plex Sans Condensed"/>
                <a:cs typeface="IBM Plex Sans Condensed"/>
                <a:sym typeface="IBM Plex Sans Condensed"/>
              </a:rPr>
              <a:t> This is the total amount of time spent driving between destinations. Each employee costs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roughly $16/hour. Multiply the number of hours by 16 and you will have your drive time expense. </a:t>
            </a: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Labor:</a:t>
            </a:r>
            <a:r>
              <a:rPr lang="en-US" sz="1103" spc="1">
                <a:solidFill>
                  <a:srgbClr val="000000"/>
                </a:solidFill>
                <a:latin typeface="IBM Plex Sans Condensed"/>
                <a:ea typeface="IBM Plex Sans Condensed"/>
                <a:cs typeface="IBM Plex Sans Condensed"/>
                <a:sym typeface="IBM Plex Sans Condensed"/>
              </a:rPr>
              <a:t> This will be the amount of time spent on the job. Total the number of hours worked by all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employees and multiply by 16. </a:t>
            </a: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Disposal:</a:t>
            </a:r>
            <a:r>
              <a:rPr lang="en-US" sz="1103" spc="1">
                <a:solidFill>
                  <a:srgbClr val="000000"/>
                </a:solidFill>
                <a:latin typeface="IBM Plex Sans Condensed"/>
                <a:ea typeface="IBM Plex Sans Condensed"/>
                <a:cs typeface="IBM Plex Sans Condensed"/>
                <a:sym typeface="IBM Plex Sans Condensed"/>
              </a:rPr>
              <a:t> Estimate how many tons of material you will have to dispose of. Multiply this number by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tonnage fee of the closest landfill. </a:t>
            </a: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Rent:</a:t>
            </a:r>
            <a:r>
              <a:rPr lang="en-US" sz="1103" spc="1">
                <a:solidFill>
                  <a:srgbClr val="000000"/>
                </a:solidFill>
                <a:latin typeface="IBM Plex Sans Condensed"/>
                <a:ea typeface="IBM Plex Sans Condensed"/>
                <a:cs typeface="IBM Plex Sans Condensed"/>
                <a:sym typeface="IBM Plex Sans Condensed"/>
              </a:rPr>
              <a:t> Total the cost of any equipment rented to complete the job. </a:t>
            </a: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Hotel Fee:</a:t>
            </a:r>
            <a:r>
              <a:rPr lang="en-US" sz="1103" spc="1">
                <a:solidFill>
                  <a:srgbClr val="000000"/>
                </a:solidFill>
                <a:latin typeface="IBM Plex Sans Condensed"/>
                <a:ea typeface="IBM Plex Sans Condensed"/>
                <a:cs typeface="IBM Plex Sans Condensed"/>
                <a:sym typeface="IBM Plex Sans Condensed"/>
              </a:rPr>
              <a:t> For out of town jobs, add up the total hotel costs. </a:t>
            </a: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Misc.:</a:t>
            </a:r>
            <a:r>
              <a:rPr lang="en-US" sz="1103" spc="1">
                <a:solidFill>
                  <a:srgbClr val="000000"/>
                </a:solidFill>
                <a:latin typeface="IBM Plex Sans Condensed"/>
                <a:ea typeface="IBM Plex Sans Condensed"/>
                <a:cs typeface="IBM Plex Sans Condensed"/>
                <a:sym typeface="IBM Plex Sans Condensed"/>
              </a:rPr>
              <a:t> This fee covers the office time, additional tools, or missed expenses that you did not calculate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before you started the job. Depending on job size, this expense will range from $100-$600. </a:t>
            </a: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Food:</a:t>
            </a:r>
            <a:r>
              <a:rPr lang="en-US" sz="1103" spc="1">
                <a:solidFill>
                  <a:srgbClr val="000000"/>
                </a:solidFill>
                <a:latin typeface="IBM Plex Sans Condensed"/>
                <a:ea typeface="IBM Plex Sans Condensed"/>
                <a:cs typeface="IBM Plex Sans Condensed"/>
                <a:sym typeface="IBM Plex Sans Condensed"/>
              </a:rPr>
              <a:t> For out of town jobs, you must provide your employees with per diem. This rate will change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depending on the location of the job. Check online for the per diem rates for the county where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jobsite is located. Per diem will generally be $40-$70 per day.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Once you have come up with the total expenses for the job, divide that number by 0.7. This will give you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final price of the job at 30% profit. For smaller jobs, it is a good idea to run the numbers at 35%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profit. For larger jobs, you may want to lower the profit to 20% or 25%. Before giving the estimate to the </a:t>
            </a:r>
          </a:p>
          <a:p>
            <a:pPr algn="l">
              <a:lnSpc>
                <a:spcPts val="1611"/>
              </a:lnSpc>
            </a:pPr>
            <a:r>
              <a:rPr lang="en-US" sz="1104" spc="1">
                <a:solidFill>
                  <a:srgbClr val="000000"/>
                </a:solidFill>
                <a:latin typeface="IBM Plex Sans Condensed"/>
                <a:ea typeface="IBM Plex Sans Condensed"/>
                <a:cs typeface="IBM Plex Sans Condensed"/>
                <a:sym typeface="IBM Plex Sans Condensed"/>
              </a:rPr>
              <a:t>customer, it is a good idea to round the number off.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For instance, if you calculate a final price of $567.89, round the number up to $575. </a:t>
            </a:r>
          </a:p>
        </p:txBody>
      </p:sp>
      <p:sp>
        <p:nvSpPr>
          <p:cNvPr name="TextBox 3" id="3"/>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35 </a:t>
            </a:r>
          </a:p>
        </p:txBody>
      </p:sp>
      <p:sp>
        <p:nvSpPr>
          <p:cNvPr name="TextBox 4" id="4"/>
          <p:cNvSpPr txBox="true"/>
          <p:nvPr/>
        </p:nvSpPr>
        <p:spPr>
          <a:xfrm rot="0">
            <a:off x="914400" y="917296"/>
            <a:ext cx="1314602" cy="198120"/>
          </a:xfrm>
          <a:prstGeom prst="rect">
            <a:avLst/>
          </a:prstGeom>
        </p:spPr>
        <p:txBody>
          <a:bodyPr anchor="t" rtlCol="false" tIns="0" lIns="0" bIns="0" rIns="0">
            <a:spAutoFit/>
          </a:bodyPr>
          <a:lstStyle/>
          <a:p>
            <a:pPr algn="l">
              <a:lnSpc>
                <a:spcPts val="1679"/>
              </a:lnSpc>
            </a:pPr>
            <a:r>
              <a:rPr lang="en-US" b="true" sz="1200" spc="2">
                <a:solidFill>
                  <a:srgbClr val="033971"/>
                </a:solidFill>
                <a:latin typeface="IBM Plex Sans Condensed Bold"/>
                <a:ea typeface="IBM Plex Sans Condensed Bold"/>
                <a:cs typeface="IBM Plex Sans Condensed Bold"/>
                <a:sym typeface="IBM Plex Sans Condensed Bold"/>
              </a:rPr>
              <a:t>Exterior Demolition</a:t>
            </a:r>
            <a:r>
              <a:rPr lang="en-US" b="true" sz="1200" spc="2">
                <a:solidFill>
                  <a:srgbClr val="1F3763"/>
                </a:solidFill>
                <a:latin typeface="IBM Plex Sans Condensed Bold"/>
                <a:ea typeface="IBM Plex Sans Condensed Bold"/>
                <a:cs typeface="IBM Plex Sans Condensed Bold"/>
                <a:sym typeface="IBM Plex Sans Condensed Bold"/>
              </a:rPr>
              <a:t> </a:t>
            </a:r>
          </a:p>
        </p:txBody>
      </p:sp>
    </p:spTree>
  </p:cSld>
  <p:clrMapOvr>
    <a:masterClrMapping/>
  </p:clrMapOvr>
</p:sld>
</file>

<file path=ppt/slides/slide37.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77240" y="405225"/>
            <a:ext cx="6359669" cy="9193271"/>
          </a:xfrm>
          <a:prstGeom prst="rect">
            <a:avLst/>
          </a:prstGeom>
        </p:spPr>
        <p:txBody>
          <a:bodyPr anchor="t" rtlCol="false" tIns="0" lIns="0" bIns="0" rIns="0">
            <a:spAutoFit/>
          </a:bodyPr>
          <a:lstStyle/>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Houses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Demolishing houses is like demolishing mobile homes; however, the jobs will generally be much larger. Before demolishing a house,</a:t>
            </a:r>
            <a:r>
              <a:rPr lang="en-US" b="true" sz="1103" spc="1">
                <a:solidFill>
                  <a:srgbClr val="000000"/>
                </a:solidFill>
                <a:latin typeface="IBM Plex Sans Condensed Bold"/>
                <a:ea typeface="IBM Plex Sans Condensed Bold"/>
                <a:cs typeface="IBM Plex Sans Condensed Bold"/>
                <a:sym typeface="IBM Plex Sans Condensed Bold"/>
              </a:rPr>
              <a:t> you will need to acquire a demolition permit from the city</a:t>
            </a:r>
            <a:r>
              <a:rPr lang="en-US" sz="1103" spc="1">
                <a:solidFill>
                  <a:srgbClr val="000000"/>
                </a:solidFill>
                <a:latin typeface="IBM Plex Sans Condensed"/>
                <a:ea typeface="IBM Plex Sans Condensed"/>
                <a:cs typeface="IBM Plex Sans Condensed"/>
                <a:sym typeface="IBM Plex Sans Condensed"/>
              </a:rPr>
              <a:t>. These permits almost always require an asbestos test. If the home tests positive for asbestos, you are looking at a completely different kind of job, which Junk Raider does not endorse attempting.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Unless you are demolishing a smaller single-story home, you will need to have an excavator on site to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demolish the house. You will also need a tracked skid steer with a grapple attachment. The skid steer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will help load the debris in the dumpsters or truck and complete the final clean-up once the demolition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is finished. Home demolitions can be more difficult to quote than mobile homes. Estimating demo jobs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is a task that Junk Raider can assist you with. The price will generally range from $4 to $9 per square foot.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There are many different factors to take into consideration when making these estimates: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Does the house have brick or wood siding?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Does the house have a second story?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How is the access to the home structured?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Should you use dumpsters or dump trucks?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These are just a few of the questions you will need to ask before submitting an estimate.</a:t>
            </a:r>
            <a:r>
              <a:rPr lang="en-US" b="true" sz="1103" spc="1">
                <a:solidFill>
                  <a:srgbClr val="000000"/>
                </a:solidFill>
                <a:latin typeface="IBM Plex Sans Condensed Bold"/>
                <a:ea typeface="IBM Plex Sans Condensed Bold"/>
                <a:cs typeface="IBM Plex Sans Condensed Bold"/>
                <a:sym typeface="IBM Plex Sans Condensed Bold"/>
              </a:rPr>
              <a: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demolition process is like the mobile home demolition process. You will tear down the house, load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debris into dumpsters or dump trucks, rake the final debris, and cap any water/sewer lines.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excavator will do most of the demolition. The skid steer can load debris and assist with the demolition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once it is safe to do so. </a:t>
            </a:r>
          </a:p>
          <a:p>
            <a:pPr algn="r" rtl="true">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Sheds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Sheds come in many different shapes and sizes. In most cases, any shed with a footprint less than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12’x12’ can be demolished and removed by hand (these will make up most of the sheds you encounter).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One factor to look for is the height of the shed. You may have a shed that is smaller than 12’x12’, but if it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is extremely tall it may not be safe to bring down by hand. The last thing you want is a shed falling on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one of your team members. For sheds with footprints larger than 12’x12’, it is usually best to bring a skid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steer on site to help with the demolition. Although it may be possible to demolish a larger shed by hand,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it may take much longer and end up costing you more in the long run.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Consider these questions before providing an estimate to your customer. How many loads will the shed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be? How long will it take to complete by hand? Does it make sense to bring a skid steer on site? Does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shed have electrical service running to it? What type of foundation does the shed have? It is good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practice to ask the customer for a picture and the dimensions of the shed before you arrive on site. This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way you show up prepared and do not have to waste any time. </a:t>
            </a:r>
          </a:p>
          <a:p>
            <a:pPr algn="l">
              <a:lnSpc>
                <a:spcPts val="1611"/>
              </a:lnSpc>
            </a:pPr>
          </a:p>
          <a:p>
            <a:pPr algn="l">
              <a:lnSpc>
                <a:spcPts val="1611"/>
              </a:lnSpc>
            </a:pPr>
            <a:r>
              <a:rPr lang="en-US" b="true" sz="1104" spc="1">
                <a:solidFill>
                  <a:srgbClr val="000000"/>
                </a:solidFill>
                <a:latin typeface="IBM Plex Sans Condensed Bold"/>
                <a:ea typeface="IBM Plex Sans Condensed Bold"/>
                <a:cs typeface="IBM Plex Sans Condensed Bold"/>
                <a:sym typeface="IBM Plex Sans Condensed Bold"/>
              </a:rPr>
              <a:t>When demolishing a shed by hand, use sledgehammers and Sawzall’s.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Start by knocking down the front wall and then move to the side walls. </a:t>
            </a:r>
          </a:p>
          <a:p>
            <a:pPr algn="l" marL="238354" indent="-119177" lvl="1">
              <a:lnSpc>
                <a:spcPts val="1611"/>
              </a:lnSpc>
              <a:buFont typeface="Arial"/>
              <a:buChar char="•"/>
            </a:pPr>
            <a:r>
              <a:rPr lang="en-US" sz="1104" spc="1">
                <a:solidFill>
                  <a:srgbClr val="000000"/>
                </a:solidFill>
                <a:latin typeface="IBM Plex Sans Condensed"/>
                <a:ea typeface="IBM Plex Sans Condensed"/>
                <a:cs typeface="IBM Plex Sans Condensed"/>
                <a:sym typeface="IBM Plex Sans Condensed"/>
              </a:rPr>
              <a:t>Once the side walls begin to collapse, be cautious of the roof. Once the roof begins to lose support, it could come down at any time. </a:t>
            </a:r>
          </a:p>
          <a:p>
            <a:pPr algn="l" marL="238354" indent="-119177" lvl="1">
              <a:lnSpc>
                <a:spcPts val="1611"/>
              </a:lnSpc>
              <a:buFont typeface="Arial"/>
              <a:buChar char="•"/>
            </a:pPr>
            <a:r>
              <a:rPr lang="en-US" sz="1104" spc="1">
                <a:solidFill>
                  <a:srgbClr val="000000"/>
                </a:solidFill>
                <a:latin typeface="IBM Plex Sans Condensed"/>
                <a:ea typeface="IBM Plex Sans Condensed"/>
                <a:cs typeface="IBM Plex Sans Condensed"/>
                <a:sym typeface="IBM Plex Sans Condensed"/>
              </a:rPr>
              <a:t>Team members should never stand inside a shed or in a possible fall zone during demolition.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 Once you have the shed on the ground, use the Sawzall to cut the pieces into manageable sections to load onto the truck. </a:t>
            </a:r>
          </a:p>
        </p:txBody>
      </p:sp>
      <p:sp>
        <p:nvSpPr>
          <p:cNvPr name="TextBox 3" id="3"/>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36 </a:t>
            </a:r>
          </a:p>
        </p:txBody>
      </p:sp>
    </p:spTree>
  </p:cSld>
  <p:clrMapOvr>
    <a:masterClrMapping/>
  </p:clrMapOvr>
</p:sld>
</file>

<file path=ppt/slides/slide3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826581" y="2256396"/>
            <a:ext cx="4119877" cy="479422"/>
            <a:chOff x="0" y="0"/>
            <a:chExt cx="4119880" cy="479425"/>
          </a:xfrm>
        </p:grpSpPr>
        <p:sp>
          <p:nvSpPr>
            <p:cNvPr name="Freeform 3" id="3"/>
            <p:cNvSpPr/>
            <p:nvPr/>
          </p:nvSpPr>
          <p:spPr>
            <a:xfrm flipH="false" flipV="false" rot="0">
              <a:off x="0" y="0"/>
              <a:ext cx="4119880" cy="479552"/>
            </a:xfrm>
            <a:custGeom>
              <a:avLst/>
              <a:gdLst/>
              <a:ahLst/>
              <a:cxnLst/>
              <a:rect r="r" b="b" t="t" l="l"/>
              <a:pathLst>
                <a:path h="479552" w="4119880">
                  <a:moveTo>
                    <a:pt x="4826" y="0"/>
                  </a:moveTo>
                  <a:lnTo>
                    <a:pt x="4115054" y="0"/>
                  </a:lnTo>
                  <a:lnTo>
                    <a:pt x="4119880" y="0"/>
                  </a:lnTo>
                  <a:lnTo>
                    <a:pt x="4119880" y="4826"/>
                  </a:lnTo>
                  <a:lnTo>
                    <a:pt x="4119880" y="474726"/>
                  </a:lnTo>
                  <a:lnTo>
                    <a:pt x="4119880" y="479552"/>
                  </a:lnTo>
                  <a:lnTo>
                    <a:pt x="4115054" y="479552"/>
                  </a:lnTo>
                  <a:lnTo>
                    <a:pt x="4826" y="479552"/>
                  </a:lnTo>
                  <a:lnTo>
                    <a:pt x="0" y="479552"/>
                  </a:lnTo>
                  <a:lnTo>
                    <a:pt x="0" y="474726"/>
                  </a:lnTo>
                  <a:lnTo>
                    <a:pt x="0" y="4826"/>
                  </a:lnTo>
                  <a:lnTo>
                    <a:pt x="0" y="0"/>
                  </a:lnTo>
                  <a:lnTo>
                    <a:pt x="4826" y="0"/>
                  </a:lnTo>
                  <a:moveTo>
                    <a:pt x="4826" y="9525"/>
                  </a:moveTo>
                  <a:lnTo>
                    <a:pt x="4826" y="4826"/>
                  </a:lnTo>
                  <a:lnTo>
                    <a:pt x="9525" y="4826"/>
                  </a:lnTo>
                  <a:lnTo>
                    <a:pt x="9525" y="474726"/>
                  </a:lnTo>
                  <a:lnTo>
                    <a:pt x="4826" y="474726"/>
                  </a:lnTo>
                  <a:lnTo>
                    <a:pt x="4826" y="469900"/>
                  </a:lnTo>
                  <a:lnTo>
                    <a:pt x="4115054" y="469900"/>
                  </a:lnTo>
                  <a:lnTo>
                    <a:pt x="4115054" y="474726"/>
                  </a:lnTo>
                  <a:lnTo>
                    <a:pt x="4110228" y="474726"/>
                  </a:lnTo>
                  <a:lnTo>
                    <a:pt x="4110228" y="4826"/>
                  </a:lnTo>
                  <a:lnTo>
                    <a:pt x="4115054" y="4826"/>
                  </a:lnTo>
                  <a:lnTo>
                    <a:pt x="4115054" y="9525"/>
                  </a:lnTo>
                  <a:lnTo>
                    <a:pt x="4826" y="9525"/>
                  </a:lnTo>
                  <a:close/>
                </a:path>
              </a:pathLst>
            </a:custGeom>
            <a:solidFill>
              <a:srgbClr val="000000">
                <a:alpha val="0"/>
              </a:srgbClr>
            </a:solidFill>
          </p:spPr>
        </p:sp>
      </p:grpSp>
      <p:grpSp>
        <p:nvGrpSpPr>
          <p:cNvPr name="Group 4" id="4"/>
          <p:cNvGrpSpPr/>
          <p:nvPr/>
        </p:nvGrpSpPr>
        <p:grpSpPr>
          <a:xfrm rot="0">
            <a:off x="777240" y="1948787"/>
            <a:ext cx="6528872" cy="3014942"/>
            <a:chOff x="0" y="0"/>
            <a:chExt cx="8705163" cy="4019922"/>
          </a:xfrm>
        </p:grpSpPr>
        <p:sp>
          <p:nvSpPr>
            <p:cNvPr name="Freeform 5" id="5"/>
            <p:cNvSpPr/>
            <p:nvPr/>
          </p:nvSpPr>
          <p:spPr>
            <a:xfrm flipH="false" flipV="false" rot="0">
              <a:off x="0" y="0"/>
              <a:ext cx="4863934" cy="3999042"/>
            </a:xfrm>
            <a:custGeom>
              <a:avLst/>
              <a:gdLst/>
              <a:ahLst/>
              <a:cxnLst/>
              <a:rect r="r" b="b" t="t" l="l"/>
              <a:pathLst>
                <a:path h="3999042" w="4863934">
                  <a:moveTo>
                    <a:pt x="0" y="0"/>
                  </a:moveTo>
                  <a:lnTo>
                    <a:pt x="4863934" y="0"/>
                  </a:lnTo>
                  <a:lnTo>
                    <a:pt x="4863934" y="3999042"/>
                  </a:lnTo>
                  <a:lnTo>
                    <a:pt x="0" y="3999042"/>
                  </a:lnTo>
                  <a:lnTo>
                    <a:pt x="0" y="0"/>
                  </a:lnTo>
                  <a:close/>
                </a:path>
              </a:pathLst>
            </a:custGeom>
            <a:blipFill>
              <a:blip r:embed="rId2"/>
              <a:stretch>
                <a:fillRect l="0" t="-8780" r="0" b="-4535"/>
              </a:stretch>
            </a:blipFill>
          </p:spPr>
        </p:sp>
        <p:sp>
          <p:nvSpPr>
            <p:cNvPr name="Freeform 6" id="6"/>
            <p:cNvSpPr/>
            <p:nvPr/>
          </p:nvSpPr>
          <p:spPr>
            <a:xfrm flipH="false" flipV="false" rot="0">
              <a:off x="4935996" y="0"/>
              <a:ext cx="3769167" cy="1975672"/>
            </a:xfrm>
            <a:custGeom>
              <a:avLst/>
              <a:gdLst/>
              <a:ahLst/>
              <a:cxnLst/>
              <a:rect r="r" b="b" t="t" l="l"/>
              <a:pathLst>
                <a:path h="1975672" w="3769167">
                  <a:moveTo>
                    <a:pt x="0" y="0"/>
                  </a:moveTo>
                  <a:lnTo>
                    <a:pt x="3769167" y="0"/>
                  </a:lnTo>
                  <a:lnTo>
                    <a:pt x="3769167" y="1975672"/>
                  </a:lnTo>
                  <a:lnTo>
                    <a:pt x="0" y="1975672"/>
                  </a:lnTo>
                  <a:lnTo>
                    <a:pt x="0" y="0"/>
                  </a:lnTo>
                  <a:close/>
                </a:path>
              </a:pathLst>
            </a:custGeom>
            <a:blipFill>
              <a:blip r:embed="rId3"/>
              <a:stretch>
                <a:fillRect l="0" t="0" r="0" b="0"/>
              </a:stretch>
            </a:blipFill>
          </p:spPr>
        </p:sp>
        <p:sp>
          <p:nvSpPr>
            <p:cNvPr name="Freeform 7" id="7"/>
            <p:cNvSpPr/>
            <p:nvPr/>
          </p:nvSpPr>
          <p:spPr>
            <a:xfrm flipH="false" flipV="false" rot="0">
              <a:off x="4935996" y="2042680"/>
              <a:ext cx="3769167" cy="1977242"/>
            </a:xfrm>
            <a:custGeom>
              <a:avLst/>
              <a:gdLst/>
              <a:ahLst/>
              <a:cxnLst/>
              <a:rect r="r" b="b" t="t" l="l"/>
              <a:pathLst>
                <a:path h="1977242" w="3769167">
                  <a:moveTo>
                    <a:pt x="0" y="0"/>
                  </a:moveTo>
                  <a:lnTo>
                    <a:pt x="3769167" y="0"/>
                  </a:lnTo>
                  <a:lnTo>
                    <a:pt x="3769167" y="1977242"/>
                  </a:lnTo>
                  <a:lnTo>
                    <a:pt x="0" y="1977242"/>
                  </a:lnTo>
                  <a:lnTo>
                    <a:pt x="0" y="0"/>
                  </a:lnTo>
                  <a:close/>
                </a:path>
              </a:pathLst>
            </a:custGeom>
            <a:blipFill>
              <a:blip r:embed="rId4"/>
              <a:stretch>
                <a:fillRect l="0" t="0" r="0" b="0"/>
              </a:stretch>
            </a:blipFill>
          </p:spPr>
        </p:sp>
      </p:grpSp>
      <p:sp>
        <p:nvSpPr>
          <p:cNvPr name="TextBox 8" id="8"/>
          <p:cNvSpPr txBox="true"/>
          <p:nvPr/>
        </p:nvSpPr>
        <p:spPr>
          <a:xfrm rot="0">
            <a:off x="777240" y="590477"/>
            <a:ext cx="6528872" cy="1298448"/>
          </a:xfrm>
          <a:prstGeom prst="rect">
            <a:avLst/>
          </a:prstGeom>
        </p:spPr>
        <p:txBody>
          <a:bodyPr anchor="t" rtlCol="false" tIns="0" lIns="0" bIns="0" rIns="0">
            <a:spAutoFit/>
          </a:bodyPr>
          <a:lstStyle/>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When using a skid steer to demolish a shed, use generally the same practice. Be sure to load debris as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you tear down the shed, so you keep your job site as clean and organized as possible. If the shed has any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electrical wiring running to it, make certain the power has been cut off or the line has been cut before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you arrive on site. </a:t>
            </a:r>
          </a:p>
          <a:p>
            <a:pPr algn="ctr">
              <a:lnSpc>
                <a:spcPts val="2330"/>
              </a:lnSpc>
            </a:pPr>
          </a:p>
        </p:txBody>
      </p:sp>
      <p:sp>
        <p:nvSpPr>
          <p:cNvPr name="TextBox 9" id="9"/>
          <p:cNvSpPr txBox="true"/>
          <p:nvPr/>
        </p:nvSpPr>
        <p:spPr>
          <a:xfrm rot="0">
            <a:off x="644086" y="5169555"/>
            <a:ext cx="6662026" cy="4592696"/>
          </a:xfrm>
          <a:prstGeom prst="rect">
            <a:avLst/>
          </a:prstGeom>
        </p:spPr>
        <p:txBody>
          <a:bodyPr anchor="t" rtlCol="false" tIns="0" lIns="0" bIns="0" rIns="0">
            <a:spAutoFit/>
          </a:bodyPr>
          <a:lstStyle/>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Mobile Homes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When it comes to exterior demolition, mobile homes may be the most similar job-to-job. Although mobile homes come in different sizes, will be in different locations, etc., the process of demolishing and removing a mobile home stays the same. You will need a tracked skid steer with a grapple bucket, generator, Sawzall with heavy duty metal blades, extension cord, rakes, snow shovels, face masks, and gloves. </a:t>
            </a:r>
            <a:r>
              <a:rPr lang="en-US" b="true" sz="1103" spc="1">
                <a:solidFill>
                  <a:srgbClr val="000000"/>
                </a:solidFill>
                <a:latin typeface="IBM Plex Sans Condensed Bold"/>
                <a:ea typeface="IBM Plex Sans Condensed Bold"/>
                <a:cs typeface="IBM Plex Sans Condensed Bold"/>
                <a:sym typeface="IBM Plex Sans Condensed Bold"/>
              </a:rPr>
              <a:t>It is always imperative to have two team members on these jobs. If one person gets injured during the job, the second team member needs to be able to assist the injured team member or call 911 for help.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Junk Raider provides mobile home demolition to the entire state of North Carolina, as well as some areas of South Carolina. You will need to decide how far you would like to extend your service area for larger demolition jobs. If you will be completing a demo out of your normal service area, make sure the customer sends you pictures of the trailer, as well as access for dumpsters. </a:t>
            </a:r>
          </a:p>
          <a:p>
            <a:pPr algn="l">
              <a:lnSpc>
                <a:spcPts val="1611"/>
              </a:lnSpc>
            </a:pPr>
          </a:p>
          <a:p>
            <a:pPr algn="l">
              <a:lnSpc>
                <a:spcPts val="1611"/>
              </a:lnSpc>
            </a:pPr>
            <a:r>
              <a:rPr lang="en-US" sz="1104" spc="1">
                <a:solidFill>
                  <a:srgbClr val="000000"/>
                </a:solidFill>
                <a:latin typeface="IBM Plex Sans Condensed"/>
                <a:ea typeface="IBM Plex Sans Condensed"/>
                <a:cs typeface="IBM Plex Sans Condensed"/>
                <a:sym typeface="IBM Plex Sans Condensed"/>
              </a:rPr>
              <a:t>The dumpsters need to be placed close to the mobile home. If this is not done correctly, it makes your job much more difficult and inefficient. You will want to have as many dumpsters as possible on site before you arrive. You want to be on site for the shortest amount of time possible. In most cases, you can only fit 1 30-yard dumpster on site at a time. </a:t>
            </a:r>
          </a:p>
          <a:p>
            <a:pPr algn="l">
              <a:lnSpc>
                <a:spcPts val="1611"/>
              </a:lnSpc>
            </a:pPr>
          </a:p>
          <a:p>
            <a:pPr algn="l">
              <a:lnSpc>
                <a:spcPts val="1611"/>
              </a:lnSpc>
            </a:pPr>
            <a:r>
              <a:rPr lang="en-US" sz="1104" spc="1">
                <a:solidFill>
                  <a:srgbClr val="000000"/>
                </a:solidFill>
                <a:latin typeface="IBM Plex Sans Condensed"/>
                <a:ea typeface="IBM Plex Sans Condensed"/>
                <a:cs typeface="IBM Plex Sans Condensed"/>
                <a:sym typeface="IBM Plex Sans Condensed"/>
              </a:rPr>
              <a:t>When doing this, make sure to call the dumpster rental company weeks in advance to have the dumpster rotation on schedule. You should have 2 dumpsters the first day and 1-2 the second day. </a:t>
            </a:r>
            <a:r>
              <a:rPr lang="en-US" b="true" sz="1104" spc="1">
                <a:solidFill>
                  <a:srgbClr val="000000"/>
                </a:solidFill>
                <a:latin typeface="IBM Plex Sans Condensed Bold"/>
                <a:ea typeface="IBM Plex Sans Condensed Bold"/>
                <a:cs typeface="IBM Plex Sans Condensed Bold"/>
                <a:sym typeface="IBM Plex Sans Condensed Bold"/>
              </a:rPr>
              <a:t>Single wide trailers generally take 3-4 dumpsters, and double wide trailers generally take 6-7 dumpsters. The last thing you want is having to wait on a dumpster to arrive so you can finish your job. </a:t>
            </a:r>
          </a:p>
          <a:p>
            <a:pPr algn="l">
              <a:lnSpc>
                <a:spcPts val="1611"/>
              </a:lnSpc>
            </a:pPr>
          </a:p>
        </p:txBody>
      </p:sp>
      <p:sp>
        <p:nvSpPr>
          <p:cNvPr name="TextBox 10" id="10"/>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37 </a:t>
            </a:r>
          </a:p>
        </p:txBody>
      </p:sp>
    </p:spTree>
  </p:cSld>
  <p:clrMapOvr>
    <a:masterClrMapping/>
  </p:clrMapOvr>
</p:sld>
</file>

<file path=ppt/slides/slide39.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906399" y="318265"/>
            <a:ext cx="5959602" cy="8793221"/>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Once you begin demolition of the mobile home, make sure to load the debris in the dumpsters as you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go. This keeps your job site as clean as possible. Start on one end of the trailer and begin to tear down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walls and roof. The goal in the beginning is to get down to the metal frame. Once the frame is </a:t>
            </a:r>
          </a:p>
          <a:p>
            <a:pPr algn="l">
              <a:lnSpc>
                <a:spcPts val="1611"/>
              </a:lnSpc>
            </a:pPr>
            <a:r>
              <a:rPr lang="en-US" sz="1104" spc="1">
                <a:solidFill>
                  <a:srgbClr val="000000"/>
                </a:solidFill>
                <a:latin typeface="IBM Plex Sans Condensed"/>
                <a:ea typeface="IBM Plex Sans Condensed"/>
                <a:cs typeface="IBM Plex Sans Condensed"/>
                <a:sym typeface="IBM Plex Sans Condensed"/>
              </a:rPr>
              <a:t>visible, use the Sawzall to cut the frame into manageable pieces.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quicker you can remove the frame, the easier your job will become. You will want to recycle the frame. This will make you some extra money and save on disposal fees. Once you have demolished the home, you will need to hand rake all remaining debris. Use the Sawzall to cut any water/sewer lines. Cap the lines above ground. Once the lines are capped and you have raked all debris, you are done!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You can us</a:t>
            </a:r>
            <a:r>
              <a:rPr lang="en-US" b="true" sz="1103" spc="1">
                <a:solidFill>
                  <a:srgbClr val="000000"/>
                </a:solidFill>
                <a:latin typeface="IBM Plex Sans Condensed Bold"/>
                <a:ea typeface="IBM Plex Sans Condensed Bold"/>
                <a:cs typeface="IBM Plex Sans Condensed Bold"/>
                <a:sym typeface="IBM Plex Sans Condensed Bold"/>
              </a:rPr>
              <a:t>e an old mattress to quickly clean up a job site. Place a mattress on the ground and </a:t>
            </a: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drag it around the site. It does a great job of picking up small debris. </a:t>
            </a:r>
          </a:p>
          <a:p>
            <a:pPr algn="r" rtl="true">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Above-Ground Pools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Above-ground pool demolitions generally need to be completed with a skid steer. In some cases, you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can remove smaller pools by hand, but 90% of the time you will need a skid steer to complete the job.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Above-ground pools can be made from light material but most of the time are very heavy duty. They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usually have a heavy vinyl-type material that lines the entire pool. You can bring a skid steer on site and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remove everything in a fraction of the time it would take to do everything by hand. Before arriving on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site, make sure the customer has completely drained the pool of all water and disconnected any power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running to the pool. It is imperative that you ensure all power has been cut off when working around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anything with water such as pools and hot tubs.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In some cases, the pool will be surrounded by a fence. Unless the fence has a double gate, you will not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be able to access the pool with a skid steer. If you must complete the job by hand, make sure to have an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electric (plug-in) Sawzall because you will need to cut the pool in to smaller sections. Battery-powered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tools will go dead long before the task is finished. It is also a good idea to bring in extra help if doing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job by hand.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In-Ground Pools</a:t>
            </a:r>
            <a:r>
              <a:rPr lang="en-US" sz="1103" spc="1">
                <a:solidFill>
                  <a:srgbClr val="000000"/>
                </a:solidFill>
                <a:latin typeface="IBM Plex Sans Condensed"/>
                <a:ea typeface="IBM Plex Sans Condensed"/>
                <a:cs typeface="IBM Plex Sans Condensed"/>
                <a:sym typeface="IBM Plex Sans Condensed"/>
              </a:rPr>
              <a: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In-ground pool removal can be tricky. There is no one correct way to complete the job. After completing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removal process, customers will usually want you to fill the hole up with dirt. For this reason, in-</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ground pools may be the most difficult items to estimate. You will need to estimate how much concrete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pool has, how much labor will be involved, what machinery you will need to complete the job, how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much dirt you will need to bring in to fill the hole back up, and how the dirt and concrete from the pool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will be transported. For in-ground pool demolition you will need an excavator with a thumb attachment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and a tracked skid steer. The smaller tools can vary based on the job itself, but you will always need an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excavator and skid steer. Some of the smaller tools you may need include a jackhammer, concrete saw,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rake, shovel, vibrator, plate compactor, and wheelbarrow. Any tools you do not have, such as a plate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compactor, can be rented at your local equipment rental center.</a:t>
            </a:r>
            <a:r>
              <a:rPr lang="en-US" b="true" sz="1103" spc="1">
                <a:solidFill>
                  <a:srgbClr val="000000"/>
                </a:solidFill>
                <a:latin typeface="IBM Plex Sans Condensed Bold"/>
                <a:ea typeface="IBM Plex Sans Condensed Bold"/>
                <a:cs typeface="IBM Plex Sans Condensed Bold"/>
                <a:sym typeface="IBM Plex Sans Condensed Bold"/>
              </a:rPr>
              <a:t>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When quoting the job, you will first need to figure out how much concrete there is to remove. Some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homeowners will suggest throwing the concrete into the pool, but this is not a good idea because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concrete can shift underground over time, causing any structure above to move as well. This should only </a:t>
            </a:r>
          </a:p>
        </p:txBody>
      </p:sp>
      <p:sp>
        <p:nvSpPr>
          <p:cNvPr name="TextBox 3" id="3"/>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38 </a:t>
            </a:r>
          </a:p>
        </p:txBody>
      </p:sp>
    </p:spTree>
  </p:cSld>
  <p:clrMapOvr>
    <a:masterClrMapping/>
  </p:clrMapOvr>
</p:sld>
</file>

<file path=ppt/slides/slide4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898517" y="545912"/>
            <a:ext cx="5975366" cy="6392921"/>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be done if there are no plans to put any structures where the pool was located. It many areas, doing this is also illegal, so make sure you understand local regulations.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You will need to take measurements of the concrete to figure how much square footage you need to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remove as well as the thickness. Once you have the square footage and thickness, there are multiple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calculators you can Google to find the weight of the concrete you have to remove. Furthermore, you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also need to look at access to the pool. It is a law that in-ground pools must have a fence surrounding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them, so you will need to remove a section of the fence for access. In addition, you will need to be able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to get an excavator and skid steer in and out through the fence. You will need to plan the entire job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from start to finish before you step foot on the property to begin work. </a:t>
            </a:r>
          </a:p>
          <a:p>
            <a:pPr algn="l">
              <a:lnSpc>
                <a:spcPts val="1611"/>
              </a:lnSpc>
            </a:pPr>
          </a:p>
          <a:p>
            <a:pPr algn="l">
              <a:lnSpc>
                <a:spcPts val="1611"/>
              </a:lnSpc>
            </a:pPr>
            <a:r>
              <a:rPr lang="en-US" b="true" sz="1104" spc="1">
                <a:solidFill>
                  <a:srgbClr val="000000"/>
                </a:solidFill>
                <a:latin typeface="IBM Plex Sans Condensed Bold"/>
                <a:ea typeface="IBM Plex Sans Condensed Bold"/>
                <a:cs typeface="IBM Plex Sans Condensed Bold"/>
                <a:sym typeface="IBM Plex Sans Condensed Bold"/>
              </a:rPr>
              <a:t>Typically, in-ground pool removal will follow these steps: </a:t>
            </a:r>
          </a:p>
          <a:p>
            <a:pPr algn="l">
              <a:lnSpc>
                <a:spcPts val="1611"/>
              </a:lnSpc>
            </a:pP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Remove a section of the fence to access the pool.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Remove all concrete skirting using the excavator and skid steer. If the concrete is thicker than 3-4 inches you may need a jackhammer attachment for the excavator. </a:t>
            </a:r>
          </a:p>
          <a:p>
            <a:pPr algn="l" marL="238354" indent="-119177" lvl="1">
              <a:lnSpc>
                <a:spcPts val="1611"/>
              </a:lnSpc>
              <a:buFont typeface="Arial"/>
              <a:buChar char="•"/>
            </a:pPr>
            <a:r>
              <a:rPr lang="en-US" sz="1104" spc="1">
                <a:solidFill>
                  <a:srgbClr val="000000"/>
                </a:solidFill>
                <a:latin typeface="IBM Plex Sans Condensed"/>
                <a:ea typeface="IBM Plex Sans Condensed"/>
                <a:cs typeface="IBM Plex Sans Condensed"/>
                <a:sym typeface="IBM Plex Sans Condensed"/>
              </a:rPr>
              <a:t>Remove the pool walls and floor. These could be made of concrete, vinyl, rebar, and other materials. You will need an excavator large and strong enough to remove this material, so make sure to plan accordingly. Vinyl can be removed much faster and with greater ease than concrete.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Concrete will have to be broken up with a jackhammer attachment on the excavator. </a:t>
            </a:r>
          </a:p>
          <a:p>
            <a:pPr algn="l" marL="238354" indent="-119177" lvl="1">
              <a:lnSpc>
                <a:spcPts val="1611"/>
              </a:lnSpc>
              <a:buFont typeface="Arial"/>
              <a:buChar char="•"/>
            </a:pPr>
            <a:r>
              <a:rPr lang="en-US" sz="1104" spc="1">
                <a:solidFill>
                  <a:srgbClr val="000000"/>
                </a:solidFill>
                <a:latin typeface="IBM Plex Sans Condensed"/>
                <a:ea typeface="IBM Plex Sans Condensed"/>
                <a:cs typeface="IBM Plex Sans Condensed"/>
                <a:sym typeface="IBM Plex Sans Condensed"/>
              </a:rPr>
              <a:t>Once all material is removed, it is time to bring in fill dirt.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You will want to contract out the concrete and dirt hauling to a transportation company with access to large dump trucks. This option is much cheaper than using your junk removal vehicles. Larger dump trucks can haul 20-25 tons of material.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When the pool is almost filled, you may want to bring in a load of screened topsoil if the customer plans to plant grass over the pool. Fill dirt can sometimes contain rocks and debris, so it is a good idea to place a layer of screened topsoil as the final layer. </a:t>
            </a:r>
          </a:p>
          <a:p>
            <a:pPr algn="l" marL="238354" indent="-119177" lvl="1">
              <a:lnSpc>
                <a:spcPts val="1611"/>
              </a:lnSpc>
              <a:buFont typeface="Arial"/>
              <a:buChar char="•"/>
            </a:pPr>
            <a:r>
              <a:rPr lang="en-US" sz="1104" spc="1">
                <a:solidFill>
                  <a:srgbClr val="000000"/>
                </a:solidFill>
                <a:latin typeface="IBM Plex Sans Condensed"/>
                <a:ea typeface="IBM Plex Sans Condensed"/>
                <a:cs typeface="IBM Plex Sans Condensed"/>
                <a:sym typeface="IBM Plex Sans Condensed"/>
              </a:rPr>
              <a:t>Once the hole has been filled in, you will need to use a plate compactor to smooth everything out. Talk to the customer and see how they would like to finish the job. Some customers just want to leave the dirt, some may want seed and straw, and some may want other things.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Make sure you know what the customer wants when providing the estimate so you can add that to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your costs. </a:t>
            </a:r>
          </a:p>
        </p:txBody>
      </p:sp>
      <p:sp>
        <p:nvSpPr>
          <p:cNvPr name="TextBox 3" id="3"/>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39 </a:t>
            </a:r>
          </a:p>
        </p:txBody>
      </p:sp>
      <p:sp>
        <p:nvSpPr>
          <p:cNvPr name="TextBox 4" id="4"/>
          <p:cNvSpPr txBox="true"/>
          <p:nvPr/>
        </p:nvSpPr>
        <p:spPr>
          <a:xfrm rot="0">
            <a:off x="898517" y="7191676"/>
            <a:ext cx="1807076" cy="264262"/>
          </a:xfrm>
          <a:prstGeom prst="rect">
            <a:avLst/>
          </a:prstGeom>
        </p:spPr>
        <p:txBody>
          <a:bodyPr anchor="t" rtlCol="false" tIns="0" lIns="0" bIns="0" rIns="0">
            <a:spAutoFit/>
          </a:bodyPr>
          <a:lstStyle/>
          <a:p>
            <a:pPr algn="l">
              <a:lnSpc>
                <a:spcPts val="2234"/>
              </a:lnSpc>
            </a:pPr>
            <a:r>
              <a:rPr lang="en-US" b="true" sz="1596" spc="3">
                <a:solidFill>
                  <a:srgbClr val="033971"/>
                </a:solidFill>
                <a:latin typeface="IBM Plex Sans Condensed Bold"/>
                <a:ea typeface="IBM Plex Sans Condensed Bold"/>
                <a:cs typeface="IBM Plex Sans Condensed Bold"/>
                <a:sym typeface="IBM Plex Sans Condensed Bold"/>
              </a:rPr>
              <a:t>Concrete Removal</a:t>
            </a:r>
            <a:r>
              <a:rPr lang="en-US" b="true" sz="1596" spc="3">
                <a:solidFill>
                  <a:srgbClr val="000000"/>
                </a:solidFill>
                <a:latin typeface="IBM Plex Sans Condensed Bold"/>
                <a:ea typeface="IBM Plex Sans Condensed Bold"/>
                <a:cs typeface="IBM Plex Sans Condensed Bold"/>
                <a:sym typeface="IBM Plex Sans Condensed Bold"/>
              </a:rPr>
              <a:t> </a:t>
            </a:r>
          </a:p>
        </p:txBody>
      </p:sp>
      <p:grpSp>
        <p:nvGrpSpPr>
          <p:cNvPr name="Group 5" id="5"/>
          <p:cNvGrpSpPr/>
          <p:nvPr/>
        </p:nvGrpSpPr>
        <p:grpSpPr>
          <a:xfrm rot="0">
            <a:off x="777240" y="7574443"/>
            <a:ext cx="6456236" cy="1248413"/>
            <a:chOff x="0" y="0"/>
            <a:chExt cx="8608314" cy="1664551"/>
          </a:xfrm>
        </p:grpSpPr>
        <p:sp>
          <p:nvSpPr>
            <p:cNvPr name="Freeform 6" id="6"/>
            <p:cNvSpPr/>
            <p:nvPr/>
          </p:nvSpPr>
          <p:spPr>
            <a:xfrm flipH="false" flipV="false" rot="0">
              <a:off x="88900" y="189395"/>
              <a:ext cx="7924800" cy="1321651"/>
            </a:xfrm>
            <a:custGeom>
              <a:avLst/>
              <a:gdLst/>
              <a:ahLst/>
              <a:cxnLst/>
              <a:rect r="r" b="b" t="t" l="l"/>
              <a:pathLst>
                <a:path h="1321651" w="7924800">
                  <a:moveTo>
                    <a:pt x="0" y="0"/>
                  </a:moveTo>
                  <a:lnTo>
                    <a:pt x="7924800" y="0"/>
                  </a:lnTo>
                  <a:lnTo>
                    <a:pt x="7924800" y="1321651"/>
                  </a:lnTo>
                  <a:lnTo>
                    <a:pt x="0" y="132165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7" id="7"/>
            <p:cNvGrpSpPr>
              <a:grpSpLocks noChangeAspect="true"/>
            </p:cNvGrpSpPr>
            <p:nvPr/>
          </p:nvGrpSpPr>
          <p:grpSpPr>
            <a:xfrm rot="0">
              <a:off x="0" y="0"/>
              <a:ext cx="8094980" cy="1664551"/>
              <a:chOff x="0" y="0"/>
              <a:chExt cx="6071235" cy="1248410"/>
            </a:xfrm>
          </p:grpSpPr>
          <p:sp>
            <p:nvSpPr>
              <p:cNvPr name="Freeform 8" id="8"/>
              <p:cNvSpPr/>
              <p:nvPr/>
            </p:nvSpPr>
            <p:spPr>
              <a:xfrm flipH="false" flipV="false" rot="0">
                <a:off x="130429" y="63500"/>
                <a:ext cx="358267" cy="1121410"/>
              </a:xfrm>
              <a:custGeom>
                <a:avLst/>
                <a:gdLst/>
                <a:ahLst/>
                <a:cxnLst/>
                <a:rect r="r" b="b" t="t" l="l"/>
                <a:pathLst>
                  <a:path h="1121410" w="358267">
                    <a:moveTo>
                      <a:pt x="4826" y="0"/>
                    </a:moveTo>
                    <a:lnTo>
                      <a:pt x="353441" y="0"/>
                    </a:lnTo>
                    <a:lnTo>
                      <a:pt x="358267" y="0"/>
                    </a:lnTo>
                    <a:lnTo>
                      <a:pt x="358267" y="4826"/>
                    </a:lnTo>
                    <a:lnTo>
                      <a:pt x="358267" y="1116584"/>
                    </a:lnTo>
                    <a:lnTo>
                      <a:pt x="358267" y="1121410"/>
                    </a:lnTo>
                    <a:lnTo>
                      <a:pt x="353441" y="1121410"/>
                    </a:lnTo>
                    <a:lnTo>
                      <a:pt x="4826" y="1121410"/>
                    </a:lnTo>
                    <a:lnTo>
                      <a:pt x="0" y="1121410"/>
                    </a:lnTo>
                    <a:lnTo>
                      <a:pt x="0" y="1116584"/>
                    </a:lnTo>
                    <a:lnTo>
                      <a:pt x="0" y="4826"/>
                    </a:lnTo>
                    <a:lnTo>
                      <a:pt x="0" y="0"/>
                    </a:lnTo>
                    <a:lnTo>
                      <a:pt x="4826" y="0"/>
                    </a:lnTo>
                    <a:moveTo>
                      <a:pt x="4826" y="9525"/>
                    </a:moveTo>
                    <a:lnTo>
                      <a:pt x="4826" y="4826"/>
                    </a:lnTo>
                    <a:lnTo>
                      <a:pt x="9652" y="4826"/>
                    </a:lnTo>
                    <a:lnTo>
                      <a:pt x="9652" y="1116584"/>
                    </a:lnTo>
                    <a:lnTo>
                      <a:pt x="4826" y="1116584"/>
                    </a:lnTo>
                    <a:lnTo>
                      <a:pt x="4826" y="1111758"/>
                    </a:lnTo>
                    <a:lnTo>
                      <a:pt x="353441" y="1111758"/>
                    </a:lnTo>
                    <a:lnTo>
                      <a:pt x="353441" y="1116584"/>
                    </a:lnTo>
                    <a:lnTo>
                      <a:pt x="348615" y="1116584"/>
                    </a:lnTo>
                    <a:lnTo>
                      <a:pt x="348615" y="4826"/>
                    </a:lnTo>
                    <a:lnTo>
                      <a:pt x="353441" y="4826"/>
                    </a:lnTo>
                    <a:lnTo>
                      <a:pt x="353441" y="9652"/>
                    </a:lnTo>
                    <a:lnTo>
                      <a:pt x="4826" y="9652"/>
                    </a:lnTo>
                    <a:close/>
                  </a:path>
                </a:pathLst>
              </a:custGeom>
              <a:solidFill>
                <a:srgbClr val="000000">
                  <a:alpha val="0"/>
                </a:srgbClr>
              </a:solidFill>
            </p:spPr>
          </p:sp>
          <p:sp>
            <p:nvSpPr>
              <p:cNvPr name="Freeform 9" id="9"/>
              <p:cNvSpPr/>
              <p:nvPr/>
            </p:nvSpPr>
            <p:spPr>
              <a:xfrm flipH="false" flipV="false" rot="0">
                <a:off x="63500" y="124968"/>
                <a:ext cx="5943600" cy="38100"/>
              </a:xfrm>
              <a:custGeom>
                <a:avLst/>
                <a:gdLst/>
                <a:ahLst/>
                <a:cxnLst/>
                <a:rect r="r" b="b" t="t" l="l"/>
                <a:pathLst>
                  <a:path h="38100" w="5943600">
                    <a:moveTo>
                      <a:pt x="0" y="0"/>
                    </a:moveTo>
                    <a:lnTo>
                      <a:pt x="5943600" y="0"/>
                    </a:lnTo>
                    <a:lnTo>
                      <a:pt x="5943600" y="38100"/>
                    </a:lnTo>
                    <a:lnTo>
                      <a:pt x="0" y="38100"/>
                    </a:lnTo>
                    <a:close/>
                  </a:path>
                </a:pathLst>
              </a:custGeom>
              <a:solidFill>
                <a:srgbClr val="033971"/>
              </a:solidFill>
            </p:spPr>
          </p:sp>
          <p:sp>
            <p:nvSpPr>
              <p:cNvPr name="Freeform 10" id="10"/>
              <p:cNvSpPr/>
              <p:nvPr/>
            </p:nvSpPr>
            <p:spPr>
              <a:xfrm flipH="false" flipV="false" rot="0">
                <a:off x="64135" y="1103122"/>
                <a:ext cx="5943600" cy="38100"/>
              </a:xfrm>
              <a:custGeom>
                <a:avLst/>
                <a:gdLst/>
                <a:ahLst/>
                <a:cxnLst/>
                <a:rect r="r" b="b" t="t" l="l"/>
                <a:pathLst>
                  <a:path h="38100" w="5943600">
                    <a:moveTo>
                      <a:pt x="0" y="0"/>
                    </a:moveTo>
                    <a:lnTo>
                      <a:pt x="5943600" y="0"/>
                    </a:lnTo>
                    <a:lnTo>
                      <a:pt x="5943600" y="38100"/>
                    </a:lnTo>
                    <a:lnTo>
                      <a:pt x="0" y="38100"/>
                    </a:lnTo>
                    <a:close/>
                  </a:path>
                </a:pathLst>
              </a:custGeom>
              <a:solidFill>
                <a:srgbClr val="033971"/>
              </a:solidFill>
            </p:spPr>
          </p:sp>
        </p:grpSp>
        <p:sp>
          <p:nvSpPr>
            <p:cNvPr name="TextBox 11" id="11"/>
            <p:cNvSpPr txBox="true"/>
            <p:nvPr/>
          </p:nvSpPr>
          <p:spPr>
            <a:xfrm rot="0">
              <a:off x="649478" y="247727"/>
              <a:ext cx="7958836" cy="1195461"/>
            </a:xfrm>
            <a:prstGeom prst="rect">
              <a:avLst/>
            </a:prstGeom>
          </p:spPr>
          <p:txBody>
            <a:bodyPr anchor="t" rtlCol="false" tIns="0" lIns="0" bIns="0" rIns="0">
              <a:spAutoFit/>
            </a:bodyPr>
            <a:lstStyle/>
            <a:p>
              <a:pPr algn="l">
                <a:lnSpc>
                  <a:spcPts val="1446"/>
                </a:lnSpc>
              </a:pPr>
              <a:r>
                <a:rPr lang="en-US" sz="1103" spc="1">
                  <a:solidFill>
                    <a:srgbClr val="000000"/>
                  </a:solidFill>
                  <a:latin typeface="IBM Plex Sans Condensed"/>
                  <a:ea typeface="IBM Plex Sans Condensed"/>
                  <a:cs typeface="IBM Plex Sans Condensed"/>
                  <a:sym typeface="IBM Plex Sans Condensed"/>
                </a:rPr>
                <a:t>Concrete will be the most common demolition type you encounter. This kind of removal </a:t>
              </a:r>
            </a:p>
            <a:p>
              <a:pPr algn="l">
                <a:lnSpc>
                  <a:spcPts val="1446"/>
                </a:lnSpc>
              </a:pPr>
              <a:r>
                <a:rPr lang="en-US" sz="1103" spc="1">
                  <a:solidFill>
                    <a:srgbClr val="000000"/>
                  </a:solidFill>
                  <a:latin typeface="IBM Plex Sans Condensed"/>
                  <a:ea typeface="IBM Plex Sans Condensed"/>
                  <a:cs typeface="IBM Plex Sans Condensed"/>
                  <a:sym typeface="IBM Plex Sans Condensed"/>
                </a:rPr>
                <a:t>includes sidewalks, driveways, parking lots, or even basketball goals that are sitting in </a:t>
              </a:r>
            </a:p>
            <a:p>
              <a:pPr algn="l">
                <a:lnSpc>
                  <a:spcPts val="1446"/>
                </a:lnSpc>
              </a:pPr>
              <a:r>
                <a:rPr lang="en-US" sz="1103" spc="1">
                  <a:solidFill>
                    <a:srgbClr val="000000"/>
                  </a:solidFill>
                  <a:latin typeface="IBM Plex Sans Condensed"/>
                  <a:ea typeface="IBM Plex Sans Condensed"/>
                  <a:cs typeface="IBM Plex Sans Condensed"/>
                  <a:sym typeface="IBM Plex Sans Condensed"/>
                </a:rPr>
                <a:t>concrete. Pricing for concrete can vary depending on the job, but a good reference figure is $5-</a:t>
              </a:r>
            </a:p>
            <a:p>
              <a:pPr algn="l">
                <a:lnSpc>
                  <a:spcPts val="1446"/>
                </a:lnSpc>
              </a:pPr>
              <a:r>
                <a:rPr lang="en-US" sz="1103" spc="1">
                  <a:solidFill>
                    <a:srgbClr val="000000"/>
                  </a:solidFill>
                  <a:latin typeface="IBM Plex Sans Condensed"/>
                  <a:ea typeface="IBM Plex Sans Condensed"/>
                  <a:cs typeface="IBM Plex Sans Condensed"/>
                  <a:sym typeface="IBM Plex Sans Condensed"/>
                </a:rPr>
                <a:t>$9 per square foot of concrete. This could go up depending on access, type of concrete, </a:t>
              </a:r>
            </a:p>
            <a:p>
              <a:pPr algn="l">
                <a:lnSpc>
                  <a:spcPts val="1446"/>
                </a:lnSpc>
              </a:pPr>
              <a:r>
                <a:rPr lang="en-US" sz="1103" spc="1">
                  <a:solidFill>
                    <a:srgbClr val="000000"/>
                  </a:solidFill>
                  <a:latin typeface="IBM Plex Sans Condensed"/>
                  <a:ea typeface="IBM Plex Sans Condensed"/>
                  <a:cs typeface="IBM Plex Sans Condensed"/>
                  <a:sym typeface="IBM Plex Sans Condensed"/>
                </a:rPr>
                <a:t>thickness, etc.</a:t>
              </a:r>
            </a:p>
          </p:txBody>
        </p:sp>
        <p:sp>
          <p:nvSpPr>
            <p:cNvPr name="TextBox 12" id="12"/>
            <p:cNvSpPr txBox="true"/>
            <p:nvPr/>
          </p:nvSpPr>
          <p:spPr>
            <a:xfrm rot="-5400000">
              <a:off x="-310295" y="630271"/>
              <a:ext cx="1298854" cy="311285"/>
            </a:xfrm>
            <a:prstGeom prst="rect">
              <a:avLst/>
            </a:prstGeom>
          </p:spPr>
          <p:txBody>
            <a:bodyPr anchor="t" rtlCol="false" tIns="0" lIns="0" bIns="0" rIns="0">
              <a:spAutoFit/>
            </a:bodyPr>
            <a:lstStyle/>
            <a:p>
              <a:pPr algn="l">
                <a:lnSpc>
                  <a:spcPts val="2094"/>
                </a:lnSpc>
              </a:pPr>
              <a:r>
                <a:rPr lang="en-US" sz="1496" spc="2">
                  <a:solidFill>
                    <a:srgbClr val="033971"/>
                  </a:solidFill>
                  <a:latin typeface="IBM Plex Sans Condensed"/>
                  <a:ea typeface="IBM Plex Sans Condensed"/>
                  <a:cs typeface="IBM Plex Sans Condensed"/>
                  <a:sym typeface="IBM Plex Sans Condensed"/>
                </a:rPr>
                <a:t>OVERVIEW </a:t>
              </a:r>
            </a:p>
          </p:txBody>
        </p:sp>
      </p:grpSp>
    </p:spTree>
  </p:cSld>
  <p:clrMapOvr>
    <a:masterClrMapping/>
  </p:clrMapOvr>
</p:sld>
</file>

<file path=ppt/slides/slide4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914400" y="5387143"/>
            <a:ext cx="5901004" cy="3992621"/>
          </a:xfrm>
          <a:prstGeom prst="rect">
            <a:avLst/>
          </a:prstGeom>
        </p:spPr>
        <p:txBody>
          <a:bodyPr anchor="t" rtlCol="false" tIns="0" lIns="0" bIns="0" rIns="0">
            <a:spAutoFit/>
          </a:bodyPr>
          <a:lstStyle/>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Sidewalks and Walkways: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Sidewalk and walkway removals are the most common concrete removals.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When quoting a sidewalk or walkway, you will need to measure the square footage of the concrete and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know its approximate thickness. To do this, you will either need to dig next to the concrete to check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depth or in some cases you may need to drill into the concrete. Generally, thickness will not be uniform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across the entire walkway, but should be close. Sidewalks will range from 2" to 5" thick. The thicker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concrete, the more difficult the removal process will be. The one variable that you will not know until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you begin is if the concrete is reinforced with rebar. If this is the case, you will need a concrete saw to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cut through the rebar. 95% of the time sidewalks will not have rebar.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Once you have figured out the square footage and thickness, you will need to figure out what type of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tools you will need to complete the job. Firstly, figure out how you will break up the concrete, if you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need a saw to cut any sections that will not be removed, how you will transport the concrete to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truck, and how you will load the concrete into the truck. All these variables will help dictate the final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estimate.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You will need an electric breaker or jackhammer, concrete saw with diamond blade, wheelbarrow, skid steer, excavator, and concrete drill. You are not limited to these tools, but these are what you will use most often. </a:t>
            </a:r>
          </a:p>
        </p:txBody>
      </p:sp>
      <p:sp>
        <p:nvSpPr>
          <p:cNvPr name="TextBox 3" id="3"/>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40 </a:t>
            </a:r>
          </a:p>
        </p:txBody>
      </p:sp>
      <p:sp>
        <p:nvSpPr>
          <p:cNvPr name="TextBox 4" id="4"/>
          <p:cNvSpPr txBox="true"/>
          <p:nvPr/>
        </p:nvSpPr>
        <p:spPr>
          <a:xfrm rot="0">
            <a:off x="914400" y="5010150"/>
            <a:ext cx="1388079" cy="198120"/>
          </a:xfrm>
          <a:prstGeom prst="rect">
            <a:avLst/>
          </a:prstGeom>
        </p:spPr>
        <p:txBody>
          <a:bodyPr anchor="t" rtlCol="false" tIns="0" lIns="0" bIns="0" rIns="0">
            <a:spAutoFit/>
          </a:bodyPr>
          <a:lstStyle/>
          <a:p>
            <a:pPr algn="l">
              <a:lnSpc>
                <a:spcPts val="1679"/>
              </a:lnSpc>
            </a:pPr>
            <a:r>
              <a:rPr lang="en-US" b="true" sz="1200" spc="1">
                <a:solidFill>
                  <a:srgbClr val="033971"/>
                </a:solidFill>
                <a:latin typeface="IBM Plex Sans Condensed Bold"/>
                <a:ea typeface="IBM Plex Sans Condensed Bold"/>
                <a:cs typeface="IBM Plex Sans Condensed Bold"/>
                <a:sym typeface="IBM Plex Sans Condensed Bold"/>
              </a:rPr>
              <a:t>Types of Concrete </a:t>
            </a:r>
          </a:p>
        </p:txBody>
      </p:sp>
      <p:sp>
        <p:nvSpPr>
          <p:cNvPr name="TextBox 5" id="5"/>
          <p:cNvSpPr txBox="true"/>
          <p:nvPr/>
        </p:nvSpPr>
        <p:spPr>
          <a:xfrm rot="0">
            <a:off x="880339" y="494100"/>
            <a:ext cx="5969127" cy="4182008"/>
          </a:xfrm>
          <a:prstGeom prst="rect">
            <a:avLst/>
          </a:prstGeom>
        </p:spPr>
        <p:txBody>
          <a:bodyPr anchor="t" rtlCol="false" tIns="0" lIns="0" bIns="0" rIns="0">
            <a:spAutoFit/>
          </a:bodyPr>
          <a:lstStyle/>
          <a:p>
            <a:pPr algn="l">
              <a:lnSpc>
                <a:spcPts val="1545"/>
              </a:lnSpc>
            </a:pPr>
            <a:r>
              <a:rPr lang="en-US" sz="1103" spc="1">
                <a:solidFill>
                  <a:srgbClr val="000000"/>
                </a:solidFill>
                <a:latin typeface="IBM Plex Sans Condensed"/>
                <a:ea typeface="IBM Plex Sans Condensed"/>
                <a:cs typeface="IBM Plex Sans Condensed"/>
                <a:sym typeface="IBM Plex Sans Condensed"/>
              </a:rPr>
              <a:t>Concrete will be the most common demolition type you encounter. This kind of removal </a:t>
            </a:r>
          </a:p>
          <a:p>
            <a:pPr algn="l">
              <a:lnSpc>
                <a:spcPts val="1545"/>
              </a:lnSpc>
            </a:pPr>
            <a:r>
              <a:rPr lang="en-US" sz="1103" spc="1">
                <a:solidFill>
                  <a:srgbClr val="000000"/>
                </a:solidFill>
                <a:latin typeface="IBM Plex Sans Condensed"/>
                <a:ea typeface="IBM Plex Sans Condensed"/>
                <a:cs typeface="IBM Plex Sans Condensed"/>
                <a:sym typeface="IBM Plex Sans Condensed"/>
              </a:rPr>
              <a:t>includes sidewalks, driveways, parking lots, or even basketball goals that are sitting in </a:t>
            </a:r>
          </a:p>
          <a:p>
            <a:pPr algn="l">
              <a:lnSpc>
                <a:spcPts val="1545"/>
              </a:lnSpc>
            </a:pPr>
            <a:r>
              <a:rPr lang="en-US" sz="1103" spc="1">
                <a:solidFill>
                  <a:srgbClr val="000000"/>
                </a:solidFill>
                <a:latin typeface="IBM Plex Sans Condensed"/>
                <a:ea typeface="IBM Plex Sans Condensed"/>
                <a:cs typeface="IBM Plex Sans Condensed"/>
                <a:sym typeface="IBM Plex Sans Condensed"/>
              </a:rPr>
              <a:t>concrete. Pricing for concrete can vary depending on the job, but a good reference figure is $5-</a:t>
            </a:r>
          </a:p>
          <a:p>
            <a:pPr algn="l">
              <a:lnSpc>
                <a:spcPts val="1545"/>
              </a:lnSpc>
            </a:pPr>
            <a:r>
              <a:rPr lang="en-US" sz="1103" spc="1">
                <a:solidFill>
                  <a:srgbClr val="000000"/>
                </a:solidFill>
                <a:latin typeface="IBM Plex Sans Condensed"/>
                <a:ea typeface="IBM Plex Sans Condensed"/>
                <a:cs typeface="IBM Plex Sans Condensed"/>
                <a:sym typeface="IBM Plex Sans Condensed"/>
              </a:rPr>
              <a:t>$9 per square foot of concrete. This could go up depending on access, type of concrete, </a:t>
            </a:r>
          </a:p>
          <a:p>
            <a:pPr algn="l">
              <a:lnSpc>
                <a:spcPts val="1545"/>
              </a:lnSpc>
            </a:pPr>
            <a:r>
              <a:rPr lang="en-US" sz="1103" spc="1">
                <a:solidFill>
                  <a:srgbClr val="000000"/>
                </a:solidFill>
                <a:latin typeface="IBM Plex Sans Condensed"/>
                <a:ea typeface="IBM Plex Sans Condensed"/>
                <a:cs typeface="IBM Plex Sans Condensed"/>
                <a:sym typeface="IBM Plex Sans Condensed"/>
              </a:rPr>
              <a:t>thickness, etc. </a:t>
            </a:r>
          </a:p>
          <a:p>
            <a:pPr algn="r" rtl="true">
              <a:lnSpc>
                <a:spcPts val="1545"/>
              </a:lnSpc>
            </a:pPr>
          </a:p>
          <a:p>
            <a:pPr algn="l">
              <a:lnSpc>
                <a:spcPts val="1545"/>
              </a:lnSpc>
            </a:pPr>
            <a:r>
              <a:rPr lang="en-US" sz="1103" spc="1">
                <a:solidFill>
                  <a:srgbClr val="000000"/>
                </a:solidFill>
                <a:latin typeface="IBM Plex Sans Condensed"/>
                <a:ea typeface="IBM Plex Sans Condensed"/>
                <a:cs typeface="IBM Plex Sans Condensed"/>
                <a:sym typeface="IBM Plex Sans Condensed"/>
              </a:rPr>
              <a:t>Before completing a concrete job, you will need to visit the site and provide a client with an estimate. These jobs require special tools and you must know which tools you need before you arrive to do the </a:t>
            </a:r>
          </a:p>
          <a:p>
            <a:pPr algn="l">
              <a:lnSpc>
                <a:spcPts val="1545"/>
              </a:lnSpc>
            </a:pPr>
            <a:r>
              <a:rPr lang="en-US" sz="1104" spc="1">
                <a:solidFill>
                  <a:srgbClr val="000000"/>
                </a:solidFill>
                <a:latin typeface="IBM Plex Sans Condensed"/>
                <a:ea typeface="IBM Plex Sans Condensed"/>
                <a:cs typeface="IBM Plex Sans Condensed"/>
                <a:sym typeface="IBM Plex Sans Condensed"/>
              </a:rPr>
              <a:t>job. When you are going to a client's property to give an estimate, you will need a measuring tape, note pad, and shovel. </a:t>
            </a:r>
          </a:p>
          <a:p>
            <a:pPr algn="l">
              <a:lnSpc>
                <a:spcPts val="1545"/>
              </a:lnSpc>
            </a:pPr>
          </a:p>
          <a:p>
            <a:pPr algn="l">
              <a:lnSpc>
                <a:spcPts val="1545"/>
              </a:lnSpc>
            </a:pPr>
            <a:r>
              <a:rPr lang="en-US" sz="1103" spc="1">
                <a:solidFill>
                  <a:srgbClr val="000000"/>
                </a:solidFill>
                <a:latin typeface="IBM Plex Sans Condensed"/>
                <a:ea typeface="IBM Plex Sans Condensed"/>
                <a:cs typeface="IBM Plex Sans Condensed"/>
                <a:sym typeface="IBM Plex Sans Condensed"/>
              </a:rPr>
              <a:t>Once you arrive, sketch out the shape of the concrete on your notepad and create measurements for each side. This will allow you to figure out how many square feet of concrete needs </a:t>
            </a:r>
          </a:p>
          <a:p>
            <a:pPr algn="l">
              <a:lnSpc>
                <a:spcPts val="1545"/>
              </a:lnSpc>
            </a:pPr>
            <a:r>
              <a:rPr lang="en-US" sz="1104" spc="1">
                <a:solidFill>
                  <a:srgbClr val="000000"/>
                </a:solidFill>
                <a:latin typeface="IBM Plex Sans Condensed"/>
                <a:ea typeface="IBM Plex Sans Condensed"/>
                <a:cs typeface="IBM Plex Sans Condensed"/>
                <a:sym typeface="IBM Plex Sans Condensed"/>
              </a:rPr>
              <a:t>to be removed. As you are looking over the concrete, envision the most effective way to remove the concrete and load it into a truck. </a:t>
            </a:r>
          </a:p>
          <a:p>
            <a:pPr algn="l">
              <a:lnSpc>
                <a:spcPts val="1545"/>
              </a:lnSpc>
            </a:pPr>
          </a:p>
          <a:p>
            <a:pPr algn="l">
              <a:lnSpc>
                <a:spcPts val="1545"/>
              </a:lnSpc>
            </a:pPr>
            <a:r>
              <a:rPr lang="en-US" sz="1103" spc="1">
                <a:solidFill>
                  <a:srgbClr val="000000"/>
                </a:solidFill>
                <a:latin typeface="IBM Plex Sans Condensed"/>
                <a:ea typeface="IBM Plex Sans Condensed"/>
                <a:cs typeface="IBM Plex Sans Condensed"/>
                <a:sym typeface="IBM Plex Sans Condensed"/>
              </a:rPr>
              <a:t>This is when you decide what tools you will need for the job. Smaller jobs may only need a wheelbarrow and jackhammer. Larger jobs could require multiple machines on site as well as much greater knowledge of how the process would be completed. Once you have got your measurements and any notes needed for the job, explain to the client how the job will be completed </a:t>
            </a:r>
          </a:p>
          <a:p>
            <a:pPr algn="l">
              <a:lnSpc>
                <a:spcPts val="1545"/>
              </a:lnSpc>
            </a:pPr>
            <a:r>
              <a:rPr lang="en-US" sz="1103" spc="1">
                <a:solidFill>
                  <a:srgbClr val="000000"/>
                </a:solidFill>
                <a:latin typeface="IBM Plex Sans Condensed"/>
                <a:ea typeface="IBM Plex Sans Condensed"/>
                <a:cs typeface="IBM Plex Sans Condensed"/>
                <a:sym typeface="IBM Plex Sans Condensed"/>
              </a:rPr>
              <a:t>and inform them that you will send an estimate as soon as possible. Once you are away from the site </a:t>
            </a:r>
          </a:p>
          <a:p>
            <a:pPr algn="l">
              <a:lnSpc>
                <a:spcPts val="1545"/>
              </a:lnSpc>
            </a:pPr>
            <a:r>
              <a:rPr lang="en-US" sz="1103" spc="1">
                <a:solidFill>
                  <a:srgbClr val="000000"/>
                </a:solidFill>
                <a:latin typeface="IBM Plex Sans Condensed"/>
                <a:ea typeface="IBM Plex Sans Condensed"/>
                <a:cs typeface="IBM Plex Sans Condensed"/>
                <a:sym typeface="IBM Plex Sans Condensed"/>
              </a:rPr>
              <a:t>and able to run the numbers, follow the expense list to calculate the cost for the job. </a:t>
            </a:r>
          </a:p>
        </p:txBody>
      </p:sp>
    </p:spTree>
  </p:cSld>
  <p:clrMapOvr>
    <a:masterClrMapping/>
  </p:clrMapOvr>
</p:sld>
</file>

<file path=ppt/slides/slide4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836897" y="655364"/>
            <a:ext cx="6087680" cy="8793221"/>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 Make your skid steer your first option. Using this machine will cut down on labor and will make completing the job significantly easier. Create a quality relationship with a local sales rep for an equipment company.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These reps can come in very handy when you need this type of equipment. When using a jackhammer, start at the corner of the concrete and chip away chunks that are small enough for you to lift into a wheelbarrow but big enough to maintain efficiency. </a:t>
            </a:r>
          </a:p>
          <a:p>
            <a:pPr algn="r" rtl="true">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Driveways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Driveways are like sidewalks, just on a larger scale. The quote should be generated in almost the exact same manner as the quote for the sidewalk. Driveways will almost always require larger machinery than you would use for removing a sidewalk.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Measure the square footage of the driveway. It is imperative to get the thickness of the driveway 100%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accurate, especially for larger driveways. If you are off by just 1 inch, you could miscalculate the weight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of the concrete by thousands of pounds. That could be the difference between a profit and a loss on the job.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larger driveways may require subbing out the transport part of the job to a company with larger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dump trucks. These companies generally charge about $100/hr. plus any disposal fees. Contact a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trucking company before sending your quote to the client. Prices may vary in different parts of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country. You will also need to decide how you will break up the concrete. Will you need a jackhammer,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excavator (for larger projects), or skid steer? In many cases you will be able to break up pieces with just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 skid steer and save the cost of renting a jack hammer.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tools will be the same as those required for sidewalk demolition. However, for larger driveways, make sure you have a machine that is large enough to handle the weight of the concrete. If you are subbing out the disposal to another company, make sure you have a machine large enough to lift the concrete over the side of the dump truck. Talk to your sales rep at the equipment company if you believe this will be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necessary.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Basketball Goals in Concrete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Basketball goals sitting in concrete may sound simple, but they can cause huge headaches if not handled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correctly.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It is exceedingly difficult to tell how much concrete is buried beneath a basketball goal. The best thing to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do is ask the client if they poured the concrete. If so, they may know exactly how much concrete is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underground. If they are not sure how deep the concrete goes, take a shovel and dig around the top of </a:t>
            </a:r>
          </a:p>
          <a:p>
            <a:pPr algn="l">
              <a:lnSpc>
                <a:spcPts val="1611"/>
              </a:lnSpc>
            </a:pPr>
            <a:r>
              <a:rPr lang="en-US" sz="1104" spc="1">
                <a:solidFill>
                  <a:srgbClr val="000000"/>
                </a:solidFill>
                <a:latin typeface="IBM Plex Sans Condensed"/>
                <a:ea typeface="IBM Plex Sans Condensed"/>
                <a:cs typeface="IBM Plex Sans Condensed"/>
                <a:sym typeface="IBM Plex Sans Condensed"/>
              </a:rPr>
              <a:t>the concrete so you can get an idea of how much you will need to remove.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This job is much different than other concrete removal because there is not much weight, but getting the concrete out of the ground can be tricky. It is a good practice to raise your quote by one price point at first to keep yourself covered if there is more buried concrete than anticipated.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The tools will be the same as those required for sidewalk demolition. </a:t>
            </a:r>
          </a:p>
        </p:txBody>
      </p:sp>
      <p:sp>
        <p:nvSpPr>
          <p:cNvPr name="TextBox 3" id="3"/>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41 </a:t>
            </a:r>
          </a:p>
        </p:txBody>
      </p:sp>
    </p:spTree>
  </p:cSld>
  <p:clrMapOvr>
    <a:masterClrMapping/>
  </p:clrMapOvr>
</p:sld>
</file>

<file path=ppt/slides/slide43.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914400" y="6323713"/>
            <a:ext cx="5972270" cy="792221"/>
          </a:xfrm>
          <a:prstGeom prst="rect">
            <a:avLst/>
          </a:prstGeom>
        </p:spPr>
        <p:txBody>
          <a:bodyPr anchor="t" rtlCol="false" tIns="0" lIns="0" bIns="0" rIns="0">
            <a:spAutoFit/>
          </a:bodyPr>
          <a:lstStyle/>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Plan your route before starting the demo.</a:t>
            </a:r>
            <a:r>
              <a:rPr lang="en-US" sz="1103" spc="1">
                <a:solidFill>
                  <a:srgbClr val="000000"/>
                </a:solidFill>
                <a:latin typeface="IBM Plex Sans Condensed"/>
                <a:ea typeface="IBM Plex Sans Condensed"/>
                <a:cs typeface="IBM Plex Sans Condensed"/>
                <a:sym typeface="IBM Plex Sans Condensed"/>
              </a:rPr>
              <a:t> If you only have one way in and out, make sure you start on the farthest end of the wall, so you do not block yourself in if the dirt collapses. In many cases, an excavator will be the best machine to use on these jobs. Some walls may have rebar coming through some of the sections. You can use a Sawzall or angle grinder to cut through the rebar. </a:t>
            </a:r>
          </a:p>
        </p:txBody>
      </p:sp>
      <p:sp>
        <p:nvSpPr>
          <p:cNvPr name="TextBox 3" id="3"/>
          <p:cNvSpPr txBox="true"/>
          <p:nvPr/>
        </p:nvSpPr>
        <p:spPr>
          <a:xfrm rot="0">
            <a:off x="898817" y="1019002"/>
            <a:ext cx="5963841" cy="5192771"/>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 If the pole is located adjacent to the driveway, it may be better to pass on the job. The risk of damaging the driveway is too great and the return is not high. Sometimes, it may be best to cut the pole as low to the ground as possible and leave the concrete in the ground. This can be completed with a Sawzall or using a concrete saw if the pole is filled with concrete.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These jobs are generally not worth the risk if you are unsure how deep the concrete is. The cost typically ranges from $130-$225 if you are not removing the concrete. For this reason, it is almost always best to just cut the pole and leave the concrete in the ground.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If you can dig out the ground around the concrete and see how deep the concrete is, you can use a skid steer to pull up the concrete. If you are going to do this and rent a Skid Steer, you will need to charge approximately $500-$700 unless you own or lease a Skid Steer. </a:t>
            </a:r>
          </a:p>
          <a:p>
            <a:pPr algn="r" rtl="true">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Retaining Walls</a:t>
            </a:r>
            <a:r>
              <a:rPr lang="en-US" sz="1103" spc="1">
                <a:solidFill>
                  <a:srgbClr val="000000"/>
                </a:solidFill>
                <a:latin typeface="IBM Plex Sans Condensed"/>
                <a:ea typeface="IBM Plex Sans Condensed"/>
                <a:cs typeface="IBM Plex Sans Condensed"/>
                <a:sym typeface="IBM Plex Sans Condensed"/>
              </a:rPr>
              <a: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Retaining walls come in all shapes and sizes. These jobs will not come up very often, but when they do,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you need to be prepared. The typical retaining wall will be made of railroad ties or other types of wood </a:t>
            </a:r>
          </a:p>
          <a:p>
            <a:pPr algn="l">
              <a:lnSpc>
                <a:spcPts val="1611"/>
              </a:lnSpc>
            </a:pPr>
            <a:r>
              <a:rPr lang="en-US" sz="1104" spc="1">
                <a:solidFill>
                  <a:srgbClr val="000000"/>
                </a:solidFill>
                <a:latin typeface="IBM Plex Sans Condensed"/>
                <a:ea typeface="IBM Plex Sans Condensed"/>
                <a:cs typeface="IBM Plex Sans Condensed"/>
                <a:sym typeface="IBM Plex Sans Condensed"/>
              </a:rPr>
              <a:t>instead of concrete.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YouTube will be your best friend when taking on retaining walls. Each job is unique. It is best to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watch someone else do this first, especially if you have never taken down a retaining wall. In most cases,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skid steers and excavators are needed for this kind of job. When quoting the job, you will need to plan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out how you are going to remove the wall safely. The wall will be holding back dirt from falling, so when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you remove the wall, the dirt will fall. You will need to make sure you do not get hurt or damage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customer’s property more than necessary.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tools will be the same as those required for sidewalk/patio demolition. </a:t>
            </a:r>
          </a:p>
        </p:txBody>
      </p:sp>
      <p:sp>
        <p:nvSpPr>
          <p:cNvPr name="TextBox 4" id="4"/>
          <p:cNvSpPr txBox="true"/>
          <p:nvPr/>
        </p:nvSpPr>
        <p:spPr>
          <a:xfrm rot="0">
            <a:off x="914124" y="7796870"/>
            <a:ext cx="5972546" cy="1392296"/>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On some of the larger jobs you take on, it is often better to rent a dumpster than to use your own vehicles, especially if the material you are removing is extremely dense or heavy, such as concrete, brick, or rock. If you are completing any large demolition jobs that will take multiple truckloads, dumpsters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may be a better option. These heavy materials cause much more wear and tear on your truck than necessary. Using a dumpster not only saves you money on the job, but it saves your vehicles as well! If you are using Isuzu NPR or NRR trucks, you can only haul 3-4 tons at a time. When it comes to dense materials such as brick or concrete, 3-4 tons is not a lot of volume. You can fit much more weight into a </a:t>
            </a:r>
          </a:p>
        </p:txBody>
      </p:sp>
      <p:sp>
        <p:nvSpPr>
          <p:cNvPr name="TextBox 5" id="5"/>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42 </a:t>
            </a:r>
          </a:p>
        </p:txBody>
      </p:sp>
      <p:sp>
        <p:nvSpPr>
          <p:cNvPr name="TextBox 6" id="6"/>
          <p:cNvSpPr txBox="true"/>
          <p:nvPr/>
        </p:nvSpPr>
        <p:spPr>
          <a:xfrm rot="0">
            <a:off x="914400" y="7456475"/>
            <a:ext cx="1805456" cy="358902"/>
          </a:xfrm>
          <a:prstGeom prst="rect">
            <a:avLst/>
          </a:prstGeom>
        </p:spPr>
        <p:txBody>
          <a:bodyPr anchor="t" rtlCol="false" tIns="0" lIns="0" bIns="0" rIns="0">
            <a:spAutoFit/>
          </a:bodyPr>
          <a:lstStyle/>
          <a:p>
            <a:pPr algn="l">
              <a:lnSpc>
                <a:spcPts val="1464"/>
              </a:lnSpc>
            </a:pPr>
            <a:r>
              <a:rPr lang="en-US" b="true" sz="1200" spc="1">
                <a:solidFill>
                  <a:srgbClr val="033971"/>
                </a:solidFill>
                <a:latin typeface="IBM Plex Sans Condensed Bold"/>
                <a:ea typeface="IBM Plex Sans Condensed Bold"/>
                <a:cs typeface="IBM Plex Sans Condensed Bold"/>
                <a:sym typeface="IBM Plex Sans Condensed Bold"/>
              </a:rPr>
              <a:t> </a:t>
            </a:r>
          </a:p>
          <a:p>
            <a:pPr algn="l">
              <a:lnSpc>
                <a:spcPts val="1464"/>
              </a:lnSpc>
            </a:pPr>
            <a:r>
              <a:rPr lang="en-US" b="true" sz="1200" spc="1">
                <a:solidFill>
                  <a:srgbClr val="033971"/>
                </a:solidFill>
                <a:latin typeface="IBM Plex Sans Condensed Bold"/>
                <a:ea typeface="IBM Plex Sans Condensed Bold"/>
                <a:cs typeface="IBM Plex Sans Condensed Bold"/>
                <a:sym typeface="IBM Plex Sans Condensed Bold"/>
              </a:rPr>
              <a:t>Concrete Transportation </a:t>
            </a:r>
          </a:p>
        </p:txBody>
      </p:sp>
    </p:spTree>
  </p:cSld>
  <p:clrMapOvr>
    <a:masterClrMapping/>
  </p:clrMapOvr>
</p:sld>
</file>

<file path=ppt/slides/slide4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916986" y="343730"/>
            <a:ext cx="5938428" cy="5592821"/>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dumpster or a larger dump truck. Before renting a dumpster, search online for different companies and call each one for pricing. Make sure to go with a local company if there is one. The larger national companies are much more expensive than any local companies. Also, be aware of dumpster brokers. These companies can be useful for out of town dumpster rental because it can be difficult to find a dumpster rental company willing to service areas away from large cities. Brokers will charge a fee to be the middleman between you and the dumpster company.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If you are doing any out of town jobs or if you are a long way from a disposal facility, renting a dumpster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may also be a better option. You can arrange to already have the dumpster on site before you even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arrive to do the job. If you are going this route, make certain the customer will move forward with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job. It may be advisable to get a deposit for 10% or more of the total cost of the job up front to ensure </a:t>
            </a:r>
          </a:p>
          <a:p>
            <a:pPr algn="l">
              <a:lnSpc>
                <a:spcPts val="1611"/>
              </a:lnSpc>
            </a:pPr>
            <a:r>
              <a:rPr lang="en-US" sz="1104" spc="1">
                <a:solidFill>
                  <a:srgbClr val="000000"/>
                </a:solidFill>
                <a:latin typeface="IBM Plex Sans Condensed"/>
                <a:ea typeface="IBM Plex Sans Condensed"/>
                <a:cs typeface="IBM Plex Sans Condensed"/>
                <a:sym typeface="IBM Plex Sans Condensed"/>
              </a:rPr>
              <a:t>the customer will follow through.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If the job is large, it may be better to rent a 30-40-yard dumpster rather than taking multiple trips back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and forth to the landfill. Before going one way or the other, run the numbers on both options to see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which one makes the most sense. For larger demolition jobs, especially concrete jobs, consider using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trucking companies. For any concrete jobs where Junk Raider is removing more than 4 tons of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concrete, Junk Raider always subcontracts out the transportation part of the job to a hauling company </a:t>
            </a:r>
          </a:p>
          <a:p>
            <a:pPr algn="l">
              <a:lnSpc>
                <a:spcPts val="1611"/>
              </a:lnSpc>
            </a:pPr>
            <a:r>
              <a:rPr lang="en-US" sz="1104" spc="1">
                <a:solidFill>
                  <a:srgbClr val="000000"/>
                </a:solidFill>
                <a:latin typeface="IBM Plex Sans Condensed"/>
                <a:ea typeface="IBM Plex Sans Condensed"/>
                <a:cs typeface="IBM Plex Sans Condensed"/>
                <a:sym typeface="IBM Plex Sans Condensed"/>
              </a:rPr>
              <a:t>with large dump trucks. </a:t>
            </a:r>
          </a:p>
          <a:p>
            <a:pPr algn="l">
              <a:lnSpc>
                <a:spcPts val="1611"/>
              </a:lnSpc>
            </a:pPr>
          </a:p>
          <a:p>
            <a:pPr algn="l">
              <a:lnSpc>
                <a:spcPts val="1611"/>
              </a:lnSpc>
            </a:pPr>
            <a:r>
              <a:rPr lang="en-US" sz="1104" spc="1">
                <a:solidFill>
                  <a:srgbClr val="000000"/>
                </a:solidFill>
                <a:latin typeface="IBM Plex Sans Condensed"/>
                <a:ea typeface="IBM Plex Sans Condensed"/>
                <a:cs typeface="IBM Plex Sans Condensed"/>
                <a:sym typeface="IBM Plex Sans Condensed"/>
              </a:rPr>
              <a:t>These trucks can haul up to 20-25 tons of material at one time. This is much more efficient than taking 4-5 trips with your truck. There are also disposal facilities that charge by the truck load instead of weight which make fewer trips to the facility extremely beneficial. Hauling companies usually charge $80-$100 per hour plus the cost of any disposal fees.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Junk Raider uses larger hauling companies when removing parking lots, commercial buildings, and in-ground pools. Call around  to a few hauling companies before selecting the company you want to go with. Some companies will negotiate or compete with their pricing. </a:t>
            </a:r>
          </a:p>
        </p:txBody>
      </p:sp>
      <p:sp>
        <p:nvSpPr>
          <p:cNvPr name="TextBox 3" id="3"/>
          <p:cNvSpPr txBox="true"/>
          <p:nvPr/>
        </p:nvSpPr>
        <p:spPr>
          <a:xfrm rot="0">
            <a:off x="914400" y="6533556"/>
            <a:ext cx="5972108" cy="2992496"/>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When you are first starting out, taking on jobs that require a Skid Steer will not be in your best interests unless you have prior experience with skid steers and demolition. Alternatively, if you have the money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to invest, you can hire someone with such experience to work for you. Once you get some smaller </a:t>
            </a:r>
          </a:p>
          <a:p>
            <a:pPr algn="l">
              <a:lnSpc>
                <a:spcPts val="1611"/>
              </a:lnSpc>
            </a:pPr>
            <a:r>
              <a:rPr lang="en-US" sz="1104" spc="1">
                <a:solidFill>
                  <a:srgbClr val="000000"/>
                </a:solidFill>
                <a:latin typeface="IBM Plex Sans Condensed"/>
                <a:ea typeface="IBM Plex Sans Condensed"/>
                <a:cs typeface="IBM Plex Sans Condensed"/>
                <a:sym typeface="IBM Plex Sans Condensed"/>
              </a:rPr>
              <a:t>demolition jobs under your belt, you can begin to move up to some larger jobs that require machines.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Sheds with footprints of 10’x10’ and smaller can almost always be completed by hand. You can even do some smaller concrete jobs by hand, although you will likely need a jackhammer and/or concrete saw. It is good to get your feet wet with some smaller jobs to gain an understanding of how demo jobs should be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completed. You will learn a tremendous amount by reading by this operation manual, but until you do the work it is difficult to understand all aspects of demo jobs.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Once you become comfortable with sheds and smaller concrete jobs, it is time to move on to larger jobs.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This is not mandatory; however, it is another stream of revenue you can bring in for your company. </a:t>
            </a: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Many of your competitors, including the major franchises, will not do a job they cannot complete by hand. </a:t>
            </a:r>
          </a:p>
        </p:txBody>
      </p:sp>
      <p:sp>
        <p:nvSpPr>
          <p:cNvPr name="TextBox 4" id="4"/>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43 </a:t>
            </a:r>
          </a:p>
        </p:txBody>
      </p:sp>
      <p:sp>
        <p:nvSpPr>
          <p:cNvPr name="TextBox 5" id="5"/>
          <p:cNvSpPr txBox="true"/>
          <p:nvPr/>
        </p:nvSpPr>
        <p:spPr>
          <a:xfrm rot="0">
            <a:off x="913695" y="6288373"/>
            <a:ext cx="1523447" cy="198120"/>
          </a:xfrm>
          <a:prstGeom prst="rect">
            <a:avLst/>
          </a:prstGeom>
        </p:spPr>
        <p:txBody>
          <a:bodyPr anchor="t" rtlCol="false" tIns="0" lIns="0" bIns="0" rIns="0">
            <a:spAutoFit/>
          </a:bodyPr>
          <a:lstStyle/>
          <a:p>
            <a:pPr algn="l">
              <a:lnSpc>
                <a:spcPts val="1679"/>
              </a:lnSpc>
            </a:pPr>
            <a:r>
              <a:rPr lang="en-US" b="true" sz="1200" spc="1">
                <a:solidFill>
                  <a:srgbClr val="033971"/>
                </a:solidFill>
                <a:latin typeface="IBM Plex Sans Condensed Bold"/>
                <a:ea typeface="IBM Plex Sans Condensed Bold"/>
                <a:cs typeface="IBM Plex Sans Condensed Bold"/>
                <a:sym typeface="IBM Plex Sans Condensed Bold"/>
              </a:rPr>
              <a:t>Other Skid Steer Jobs </a:t>
            </a:r>
          </a:p>
        </p:txBody>
      </p:sp>
    </p:spTree>
  </p:cSld>
  <p:clrMapOvr>
    <a:masterClrMapping/>
  </p:clrMapOvr>
</p:sld>
</file>

<file path=ppt/slides/slide4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913695" y="418726"/>
            <a:ext cx="5869676" cy="2992496"/>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These jobs will be different than typical junk removal jobs. You or a team member need to know or learn how to operate a skid steer. You do not have to own a skid steer to take on larger demo jobs that require one. Renting is your best option when you are starting out. Once you begin renting a skid steer as frequently as 2-3 times per month, it may be more cost effective to purchase or lease one. Before buying/leasing a skid steer, you need to think about transportation. Do you have a truck and trailer that can tow a skid steer? If not, buying a skid steer may not be in your best interests. </a:t>
            </a:r>
          </a:p>
          <a:p>
            <a:pPr algn="l" rtl="true">
              <a:lnSpc>
                <a:spcPts val="1611"/>
              </a:lnSpc>
            </a:pPr>
          </a:p>
          <a:p>
            <a:pPr algn="l">
              <a:lnSpc>
                <a:spcPts val="1611"/>
              </a:lnSpc>
            </a:pPr>
            <a:r>
              <a:rPr lang="en-US" sz="1104" spc="1">
                <a:solidFill>
                  <a:srgbClr val="000000"/>
                </a:solidFill>
                <a:latin typeface="IBM Plex Sans Condensed"/>
                <a:ea typeface="IBM Plex Sans Condensed"/>
                <a:cs typeface="IBM Plex Sans Condensed"/>
                <a:sym typeface="IBM Plex Sans Condensed"/>
              </a:rPr>
              <a:t>The first year Junk Raider began to offer demolition, we completed about $80,000 in demo work. The second year we completed about $175,000. The type of demolition work you will be taking, exists in a very niche market.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Your competitors are not going to be taking on jobs that cannot be completed by hand, and these jobs are typically smaller than a large demolition company would take on. Although these jobs can be difficult, you open an entirely new and highly profitable stream of revenue when you to decide to take on demolition jobs requiring a Skid Steer. </a:t>
            </a:r>
          </a:p>
        </p:txBody>
      </p:sp>
      <p:sp>
        <p:nvSpPr>
          <p:cNvPr name="TextBox 3" id="3"/>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44 </a:t>
            </a:r>
          </a:p>
        </p:txBody>
      </p:sp>
      <p:sp>
        <p:nvSpPr>
          <p:cNvPr name="TextBox 4" id="4"/>
          <p:cNvSpPr txBox="true"/>
          <p:nvPr/>
        </p:nvSpPr>
        <p:spPr>
          <a:xfrm rot="0">
            <a:off x="913695" y="3640337"/>
            <a:ext cx="1913426" cy="264262"/>
          </a:xfrm>
          <a:prstGeom prst="rect">
            <a:avLst/>
          </a:prstGeom>
        </p:spPr>
        <p:txBody>
          <a:bodyPr anchor="t" rtlCol="false" tIns="0" lIns="0" bIns="0" rIns="0">
            <a:spAutoFit/>
          </a:bodyPr>
          <a:lstStyle/>
          <a:p>
            <a:pPr algn="l">
              <a:lnSpc>
                <a:spcPts val="2234"/>
              </a:lnSpc>
            </a:pPr>
            <a:r>
              <a:rPr lang="en-US" b="true" sz="1596" spc="3">
                <a:solidFill>
                  <a:srgbClr val="033971"/>
                </a:solidFill>
                <a:latin typeface="IBM Plex Sans Condensed Bold"/>
                <a:ea typeface="IBM Plex Sans Condensed Bold"/>
                <a:cs typeface="IBM Plex Sans Condensed Bold"/>
                <a:sym typeface="IBM Plex Sans Condensed Bold"/>
              </a:rPr>
              <a:t>Commercial Jobs </a:t>
            </a:r>
          </a:p>
        </p:txBody>
      </p:sp>
      <p:grpSp>
        <p:nvGrpSpPr>
          <p:cNvPr name="Group 5" id="5"/>
          <p:cNvGrpSpPr/>
          <p:nvPr/>
        </p:nvGrpSpPr>
        <p:grpSpPr>
          <a:xfrm rot="0">
            <a:off x="913695" y="3959413"/>
            <a:ext cx="6072502" cy="1277302"/>
            <a:chOff x="0" y="0"/>
            <a:chExt cx="8096669" cy="1703070"/>
          </a:xfrm>
        </p:grpSpPr>
        <p:sp>
          <p:nvSpPr>
            <p:cNvPr name="Freeform 6" id="6"/>
            <p:cNvSpPr/>
            <p:nvPr/>
          </p:nvSpPr>
          <p:spPr>
            <a:xfrm flipH="false" flipV="false" rot="0">
              <a:off x="0" y="0"/>
              <a:ext cx="8096669" cy="1703070"/>
            </a:xfrm>
            <a:custGeom>
              <a:avLst/>
              <a:gdLst/>
              <a:ahLst/>
              <a:cxnLst/>
              <a:rect r="r" b="b" t="t" l="l"/>
              <a:pathLst>
                <a:path h="1703070" w="8096669">
                  <a:moveTo>
                    <a:pt x="0" y="0"/>
                  </a:moveTo>
                  <a:lnTo>
                    <a:pt x="8096669" y="0"/>
                  </a:lnTo>
                  <a:lnTo>
                    <a:pt x="8096669" y="1703070"/>
                  </a:lnTo>
                  <a:lnTo>
                    <a:pt x="0" y="170307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7" id="7"/>
            <p:cNvSpPr txBox="true"/>
            <p:nvPr/>
          </p:nvSpPr>
          <p:spPr>
            <a:xfrm rot="0">
              <a:off x="750151" y="184150"/>
              <a:ext cx="7190168" cy="1360383"/>
            </a:xfrm>
            <a:prstGeom prst="rect">
              <a:avLst/>
            </a:prstGeom>
          </p:spPr>
          <p:txBody>
            <a:bodyPr anchor="t" rtlCol="false" tIns="0" lIns="0" bIns="0" rIns="0">
              <a:spAutoFit/>
            </a:bodyPr>
            <a:lstStyle/>
            <a:p>
              <a:pPr algn="l">
                <a:lnSpc>
                  <a:spcPts val="1391"/>
                </a:lnSpc>
              </a:pPr>
              <a:r>
                <a:rPr lang="en-US" sz="1103" spc="1">
                  <a:solidFill>
                    <a:srgbClr val="000000"/>
                  </a:solidFill>
                  <a:latin typeface="IBM Plex Sans Condensed"/>
                  <a:ea typeface="IBM Plex Sans Condensed"/>
                  <a:cs typeface="IBM Plex Sans Condensed"/>
                  <a:sym typeface="IBM Plex Sans Condensed"/>
                </a:rPr>
                <a:t>Commercial pickups are jobs completed for or on behalf of businesses. These jobs include new construction bin pickups, office building and apartment cleanups, bulk item pickups at dumpsters, jobs for home organizers, and more. Like residential jobs, commercial pickups can vary in size from a single item to many truckloads of junk. Successful and professional completion of commercial jobs can result in massive corporate contracts for the company and large tips for the truck teams. </a:t>
              </a:r>
            </a:p>
          </p:txBody>
        </p:sp>
        <p:sp>
          <p:nvSpPr>
            <p:cNvPr name="TextBox 8" id="8"/>
            <p:cNvSpPr txBox="true"/>
            <p:nvPr/>
          </p:nvSpPr>
          <p:spPr>
            <a:xfrm rot="-5400000">
              <a:off x="-284772" y="548398"/>
              <a:ext cx="1298854" cy="475513"/>
            </a:xfrm>
            <a:prstGeom prst="rect">
              <a:avLst/>
            </a:prstGeom>
          </p:spPr>
          <p:txBody>
            <a:bodyPr anchor="t" rtlCol="false" tIns="0" lIns="0" bIns="0" rIns="0">
              <a:spAutoFit/>
            </a:bodyPr>
            <a:lstStyle/>
            <a:p>
              <a:pPr algn="l">
                <a:lnSpc>
                  <a:spcPts val="2234"/>
                </a:lnSpc>
              </a:pPr>
              <a:r>
                <a:rPr lang="en-US" sz="1596" spc="3">
                  <a:solidFill>
                    <a:srgbClr val="033971"/>
                  </a:solidFill>
                  <a:latin typeface="IBM Plex Sans Condensed"/>
                  <a:ea typeface="IBM Plex Sans Condensed"/>
                  <a:cs typeface="IBM Plex Sans Condensed"/>
                  <a:sym typeface="IBM Plex Sans Condensed"/>
                </a:rPr>
                <a:t>OVERVIEW </a:t>
              </a:r>
            </a:p>
          </p:txBody>
        </p:sp>
      </p:grpSp>
      <p:sp>
        <p:nvSpPr>
          <p:cNvPr name="TextBox 9" id="9"/>
          <p:cNvSpPr txBox="true"/>
          <p:nvPr/>
        </p:nvSpPr>
        <p:spPr>
          <a:xfrm rot="0">
            <a:off x="966607" y="5633718"/>
            <a:ext cx="5966679" cy="2792471"/>
          </a:xfrm>
          <a:prstGeom prst="rect">
            <a:avLst/>
          </a:prstGeom>
        </p:spPr>
        <p:txBody>
          <a:bodyPr anchor="t" rtlCol="false" tIns="0" lIns="0" bIns="0" rIns="0">
            <a:spAutoFit/>
          </a:bodyPr>
          <a:lstStyle/>
          <a:p>
            <a:pPr algn="l">
              <a:lnSpc>
                <a:spcPts val="1611"/>
              </a:lnSpc>
            </a:pPr>
            <a:r>
              <a:rPr lang="en-US" sz="1104" spc="1">
                <a:solidFill>
                  <a:srgbClr val="000000"/>
                </a:solidFill>
                <a:latin typeface="IBM Plex Sans Condensed"/>
                <a:ea typeface="IBM Plex Sans Condensed"/>
                <a:cs typeface="IBM Plex Sans Condensed"/>
                <a:sym typeface="IBM Plex Sans Condensed"/>
              </a:rPr>
              <a:t>New construction debris removal is a service for contractors/builders to keep their job sites clean. This can be an important revenue stream that allows new locations to open with contracts and guaranteed revenue. </a:t>
            </a:r>
          </a:p>
          <a:p>
            <a:pPr algn="l">
              <a:lnSpc>
                <a:spcPts val="1611"/>
              </a:lnSpc>
            </a:pPr>
          </a:p>
          <a:p>
            <a:pPr algn="l">
              <a:lnSpc>
                <a:spcPts val="1611"/>
              </a:lnSpc>
            </a:pPr>
            <a:r>
              <a:rPr lang="en-US" b="true" sz="1104" spc="1" u="sng">
                <a:solidFill>
                  <a:srgbClr val="000000"/>
                </a:solidFill>
                <a:latin typeface="IBM Plex Sans Condensed Bold"/>
                <a:ea typeface="IBM Plex Sans Condensed Bold"/>
                <a:cs typeface="IBM Plex Sans Condensed Bold"/>
                <a:sym typeface="IBM Plex Sans Condensed Bold"/>
              </a:rPr>
              <a:t>IF</a:t>
            </a:r>
            <a:r>
              <a:rPr lang="en-US" sz="1104" spc="1">
                <a:solidFill>
                  <a:srgbClr val="000000"/>
                </a:solidFill>
                <a:latin typeface="IBM Plex Sans Condensed"/>
                <a:ea typeface="IBM Plex Sans Condensed"/>
                <a:cs typeface="IBM Plex Sans Condensed"/>
                <a:sym typeface="IBM Plex Sans Condensed"/>
              </a:rPr>
              <a:t> you decide to bet big on this channel, Junk Raider recommends building 8x8 wooden bins in new neighborhoods that are being developed. Each house that is under construction will have its own bin. </a:t>
            </a:r>
          </a:p>
          <a:p>
            <a:pPr algn="l">
              <a:lnSpc>
                <a:spcPts val="1611"/>
              </a:lnSpc>
            </a:pPr>
          </a:p>
          <a:p>
            <a:pPr algn="l">
              <a:lnSpc>
                <a:spcPts val="1611"/>
              </a:lnSpc>
            </a:pPr>
            <a:r>
              <a:rPr lang="en-US" sz="1104" spc="1">
                <a:solidFill>
                  <a:srgbClr val="000000"/>
                </a:solidFill>
                <a:latin typeface="IBM Plex Sans Condensed"/>
                <a:ea typeface="IBM Plex Sans Condensed"/>
                <a:cs typeface="IBM Plex Sans Condensed"/>
                <a:sym typeface="IBM Plex Sans Condensed"/>
              </a:rPr>
              <a:t>Each bin should be built in a location that your trucks can easily access and back up to for easy loading. This is the best debris removal solution for builders because it is cost effective, the bins are easier to load than dumpsters, and the bins are more mobile than dumpsters.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We recommend you visit each one of the sites 2-3 times per week depending on what stage the home is in and what was stated in the contract with the builder. During each visit, you should empty the bin of all trash, make any repairs needed to the bins, and "police" the lot for any loose trash around the job site. </a:t>
            </a:r>
          </a:p>
        </p:txBody>
      </p:sp>
      <p:sp>
        <p:nvSpPr>
          <p:cNvPr name="TextBox 10" id="10"/>
          <p:cNvSpPr txBox="true"/>
          <p:nvPr/>
        </p:nvSpPr>
        <p:spPr>
          <a:xfrm rot="0">
            <a:off x="913695" y="5360541"/>
            <a:ext cx="1460611" cy="177927"/>
          </a:xfrm>
          <a:prstGeom prst="rect">
            <a:avLst/>
          </a:prstGeom>
        </p:spPr>
        <p:txBody>
          <a:bodyPr anchor="t" rtlCol="false" tIns="0" lIns="0" bIns="0" rIns="0">
            <a:spAutoFit/>
          </a:bodyPr>
          <a:lstStyle/>
          <a:p>
            <a:pPr algn="l">
              <a:lnSpc>
                <a:spcPts val="1464"/>
              </a:lnSpc>
            </a:pPr>
            <a:r>
              <a:rPr lang="en-US" b="true" sz="1200" spc="1">
                <a:solidFill>
                  <a:srgbClr val="033971"/>
                </a:solidFill>
                <a:latin typeface="IBM Plex Sans Condensed Bold"/>
                <a:ea typeface="IBM Plex Sans Condensed Bold"/>
                <a:cs typeface="IBM Plex Sans Condensed Bold"/>
                <a:sym typeface="IBM Plex Sans Condensed Bold"/>
              </a:rPr>
              <a:t> New Construction </a:t>
            </a:r>
          </a:p>
        </p:txBody>
      </p:sp>
    </p:spTree>
  </p:cSld>
  <p:clrMapOvr>
    <a:masterClrMapping/>
  </p:clrMapOvr>
</p:sld>
</file>

<file path=ppt/slides/slide46.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902860" y="852325"/>
            <a:ext cx="5966679" cy="6392921"/>
          </a:xfrm>
          <a:prstGeom prst="rect">
            <a:avLst/>
          </a:prstGeom>
        </p:spPr>
        <p:txBody>
          <a:bodyPr anchor="t" rtlCol="false" tIns="0" lIns="0" bIns="0" rIns="0">
            <a:spAutoFit/>
          </a:bodyPr>
          <a:lstStyle/>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Although new construction can be a great stream of revenue, it is a much different operation than </a:t>
            </a: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residential junk removal.</a:t>
            </a:r>
            <a:r>
              <a:rPr lang="en-US" sz="1103" spc="1">
                <a:solidFill>
                  <a:srgbClr val="000000"/>
                </a:solidFill>
                <a:latin typeface="IBM Plex Sans Condensed"/>
                <a:ea typeface="IBM Plex Sans Condensed"/>
                <a:cs typeface="IBM Plex Sans Condensed"/>
                <a:sym typeface="IBM Plex Sans Condensed"/>
              </a:rPr>
              <a:t> You need to make sure you will be profitable if you choose to provide new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construction debris removal. There are two different types of home builders: tract builders and custom </a:t>
            </a:r>
          </a:p>
          <a:p>
            <a:pPr algn="l">
              <a:lnSpc>
                <a:spcPts val="1611"/>
              </a:lnSpc>
            </a:pPr>
            <a:r>
              <a:rPr lang="en-US" sz="1104" spc="1">
                <a:solidFill>
                  <a:srgbClr val="000000"/>
                </a:solidFill>
                <a:latin typeface="IBM Plex Sans Condensed"/>
                <a:ea typeface="IBM Plex Sans Condensed"/>
                <a:cs typeface="IBM Plex Sans Condensed"/>
                <a:sym typeface="IBM Plex Sans Condensed"/>
              </a:rPr>
              <a:t>builders. </a:t>
            </a:r>
          </a:p>
          <a:p>
            <a:pPr algn="l">
              <a:lnSpc>
                <a:spcPts val="1611"/>
              </a:lnSpc>
            </a:pPr>
          </a:p>
          <a:p>
            <a:pPr algn="l" marL="238354" indent="-119177" lvl="1">
              <a:lnSpc>
                <a:spcPts val="1611"/>
              </a:lnSpc>
              <a:buFont typeface="Arial"/>
              <a:buChar char="•"/>
            </a:pPr>
            <a:r>
              <a:rPr lang="en-US" sz="1104" spc="1">
                <a:solidFill>
                  <a:srgbClr val="000000"/>
                </a:solidFill>
                <a:latin typeface="IBM Plex Sans Condensed"/>
                <a:ea typeface="IBM Plex Sans Condensed"/>
                <a:cs typeface="IBM Plex Sans Condensed"/>
                <a:sym typeface="IBM Plex Sans Condensed"/>
              </a:rPr>
              <a:t>Tract builders can build anywhere from 200-2000 homes per year in one region. These builders will want to pay extremely low rates since they will have so much volume. </a:t>
            </a:r>
          </a:p>
          <a:p>
            <a:pPr algn="l">
              <a:lnSpc>
                <a:spcPts val="1611"/>
              </a:lnSpc>
            </a:pPr>
          </a:p>
          <a:p>
            <a:pPr algn="l" marL="238354" indent="-119177" lvl="1">
              <a:lnSpc>
                <a:spcPts val="1611"/>
              </a:lnSpc>
              <a:buFont typeface="Arial"/>
              <a:buChar char="•"/>
            </a:pPr>
            <a:r>
              <a:rPr lang="en-US" sz="1104" spc="1">
                <a:solidFill>
                  <a:srgbClr val="000000"/>
                </a:solidFill>
                <a:latin typeface="IBM Plex Sans Condensed"/>
                <a:ea typeface="IBM Plex Sans Condensed"/>
                <a:cs typeface="IBM Plex Sans Condensed"/>
                <a:sym typeface="IBM Plex Sans Condensed"/>
              </a:rPr>
              <a:t>Custom builders will build anywhere from 5-30 houses per year. These builders will pay more, but it will be tough to make a profit because the houses generally are not in the same neighborhood and you will have a lot of drive time between each home you are servicing.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If you want to enter new construction debris removal, your best option is to find a builder who walks the line between custom and tract. He or she will ideally be a niche builder who builds 50-150 homes per year. These builders are willing to pay more than the tract builders, but they also develop neighborhoods and build 2-10 houses in one neighborhood at one time.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When you can service multiple houses in the same neighborhood, you become profitable.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This industry will be difficult for newer companies to enter. The best way to get started is to find a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builder and neighborhood that you want to service. It is best to find neighborhoods that are being </a:t>
            </a:r>
          </a:p>
          <a:p>
            <a:pPr algn="l">
              <a:lnSpc>
                <a:spcPts val="1611"/>
              </a:lnSpc>
            </a:pPr>
            <a:r>
              <a:rPr lang="en-US" sz="1104" spc="1">
                <a:solidFill>
                  <a:srgbClr val="000000"/>
                </a:solidFill>
                <a:latin typeface="IBM Plex Sans Condensed"/>
                <a:ea typeface="IBM Plex Sans Condensed"/>
                <a:cs typeface="IBM Plex Sans Condensed"/>
                <a:sym typeface="IBM Plex Sans Condensed"/>
              </a:rPr>
              <a:t>developed but do not yet have houses. </a:t>
            </a:r>
          </a:p>
          <a:p>
            <a:pPr algn="l">
              <a:lnSpc>
                <a:spcPts val="1611"/>
              </a:lnSpc>
            </a:pPr>
          </a:p>
          <a:p>
            <a:pPr algn="l">
              <a:lnSpc>
                <a:spcPts val="1611"/>
              </a:lnSpc>
            </a:pPr>
            <a:r>
              <a:rPr lang="en-US" sz="1104" spc="1">
                <a:solidFill>
                  <a:srgbClr val="000000"/>
                </a:solidFill>
                <a:latin typeface="IBM Plex Sans Condensed"/>
                <a:ea typeface="IBM Plex Sans Condensed"/>
                <a:cs typeface="IBM Plex Sans Condensed"/>
                <a:sym typeface="IBM Plex Sans Condensed"/>
              </a:rPr>
              <a:t>These neighborhoods are most likely in the stage of receiving bids from subcontractors. You need to visit the site, visit the company office and create relationships with the project managers, purchasing coordinators, or management. </a:t>
            </a:r>
          </a:p>
          <a:p>
            <a:pPr algn="l">
              <a:lnSpc>
                <a:spcPts val="1611"/>
              </a:lnSpc>
            </a:pPr>
          </a:p>
          <a:p>
            <a:pPr algn="l">
              <a:lnSpc>
                <a:spcPts val="1611"/>
              </a:lnSpc>
            </a:pPr>
            <a:r>
              <a:rPr lang="en-US" sz="1104" spc="1">
                <a:solidFill>
                  <a:srgbClr val="000000"/>
                </a:solidFill>
                <a:latin typeface="IBM Plex Sans Condensed"/>
                <a:ea typeface="IBM Plex Sans Condensed"/>
                <a:cs typeface="IBM Plex Sans Condensed"/>
                <a:sym typeface="IBM Plex Sans Condensed"/>
              </a:rPr>
              <a:t>These are the positions that influence which subcontractors they will select. When bidding for new neighborhoods, run your costs as a worst-case scenario. You do not want to short yourself on these jobs. You will receive a lot more “no’s” before you get to a “yes” from a builder.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This work is extremely labor intensive so make sure you will make a good profit before taking on new construction! </a:t>
            </a:r>
          </a:p>
        </p:txBody>
      </p:sp>
      <p:sp>
        <p:nvSpPr>
          <p:cNvPr name="TextBox 3" id="3"/>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45 </a:t>
            </a:r>
          </a:p>
        </p:txBody>
      </p:sp>
    </p:spTree>
  </p:cSld>
  <p:clrMapOvr>
    <a:masterClrMapping/>
  </p:clrMapOvr>
</p:sld>
</file>

<file path=ppt/slides/slide47.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903108" y="630364"/>
            <a:ext cx="5966184" cy="3792596"/>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Many businesses routinely dispose of old office furniture, computer equipment, cubicle dividers, and other items. These items are typically quite cumbersome, but offices generally have large open spaces that are easily navigable. Office jobs may be spread across multiple floors or require the use of elevators for access. Fortunately, many businesses provide truck teams with access to heavy-duty carts that can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be loaded with many heavy items, making the job much quicker and easier.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Many businesses located in office buildings will require gaining special access to restricted areas for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parking and/or removing items. It is important for the truck team to have access to all this pertinent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information in the job notes. Many businesses will issue temporary visitor ID or access cards to truck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team members in exchange for team members’ own photo IDs. For this reason, team members should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always carry photo ID cards with them.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Because many offices house multiple businesses, it is always important for truck team members to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remain extremely professional and courteous – all these businesses are potential clients. Elevators can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be a challenge because many of the item’s businesses want removed are very bulky. If there is no freight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or service elevator, truck teams must be aware that other people who work in the building will want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normal access to the elevators. While the job will cause minor inconveniences, truck team members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must maintain a sense of urgency so as not to obstruct elevators for an unnecessary or burdensome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length of time. </a:t>
            </a:r>
          </a:p>
        </p:txBody>
      </p:sp>
      <p:sp>
        <p:nvSpPr>
          <p:cNvPr name="TextBox 3" id="3"/>
          <p:cNvSpPr txBox="true"/>
          <p:nvPr/>
        </p:nvSpPr>
        <p:spPr>
          <a:xfrm rot="0">
            <a:off x="914124" y="4915967"/>
            <a:ext cx="5973175" cy="4992746"/>
          </a:xfrm>
          <a:prstGeom prst="rect">
            <a:avLst/>
          </a:prstGeom>
        </p:spPr>
        <p:txBody>
          <a:bodyPr anchor="t" rtlCol="false" tIns="0" lIns="0" bIns="0" rIns="0">
            <a:spAutoFit/>
          </a:bodyPr>
          <a:lstStyle/>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Unit Cleanouts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Apartment complexes frequently must evict tenants or contend with items left behind by former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renters. As a result, some apartment units are left trashed or simply full of furniture and other items.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first stop for a unit cleanout at an apartment complex should be the leasing office. An employee in the office will provide truck teams with access keys, usually in exchange for the Team Leader’s driver’s license, and directions to the unit.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Upon opening the unit, the truck team should immediately inspect the apartment for signs of hazards. Bed bugs, rodents, and mold can sometimes be found in apartments, especially after evictions. If team members notice warning signs of any of these hazards (See “Common Home Hazards,” page 45), the team should immediately vacate the area, contact Dispatch, and take the appropriate precautions. </a:t>
            </a:r>
          </a:p>
          <a:p>
            <a:pPr algn="r" rtl="true">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Bulk Trash/Dumpsters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Many apartment dwellers will improperly dispose of large furniture and other bulky items by placing them next to apartment dumpsters or compactors. Apartments will often set up a recurring or as-</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needed pickup service for this bulk trash. </a:t>
            </a:r>
          </a:p>
          <a:p>
            <a:pPr algn="l">
              <a:lnSpc>
                <a:spcPts val="1611"/>
              </a:lnSpc>
            </a:pPr>
          </a:p>
          <a:p>
            <a:pPr algn="l">
              <a:lnSpc>
                <a:spcPts val="1611"/>
              </a:lnSpc>
            </a:pPr>
            <a:r>
              <a:rPr lang="en-US" sz="1104" spc="1">
                <a:solidFill>
                  <a:srgbClr val="000000"/>
                </a:solidFill>
                <a:latin typeface="IBM Plex Sans Condensed"/>
                <a:ea typeface="IBM Plex Sans Condensed"/>
                <a:cs typeface="IBM Plex Sans Condensed"/>
                <a:sym typeface="IBM Plex Sans Condensed"/>
              </a:rPr>
              <a:t>Bulk item pickups require knowledge of the apartment complex, including the number and location of all dumpsters and/or compactors to be serviced. These pickups are usually very quick and simple, though items around the dumpsters are often waterlogged and heavy or damaged from sitting outside for so long.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As with unit cleanouts, discarded items near dumpsters have an increased likelihood of being infested with bed bugs, rodents, or other hazards, so truck teams should be on high alert for warning signs of these hazards. </a:t>
            </a:r>
          </a:p>
        </p:txBody>
      </p:sp>
      <p:sp>
        <p:nvSpPr>
          <p:cNvPr name="TextBox 4" id="4"/>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46 </a:t>
            </a:r>
          </a:p>
        </p:txBody>
      </p:sp>
      <p:sp>
        <p:nvSpPr>
          <p:cNvPr name="TextBox 5" id="5"/>
          <p:cNvSpPr txBox="true"/>
          <p:nvPr/>
        </p:nvSpPr>
        <p:spPr>
          <a:xfrm rot="0">
            <a:off x="914400" y="4622597"/>
            <a:ext cx="929689" cy="198120"/>
          </a:xfrm>
          <a:prstGeom prst="rect">
            <a:avLst/>
          </a:prstGeom>
        </p:spPr>
        <p:txBody>
          <a:bodyPr anchor="t" rtlCol="false" tIns="0" lIns="0" bIns="0" rIns="0">
            <a:spAutoFit/>
          </a:bodyPr>
          <a:lstStyle/>
          <a:p>
            <a:pPr algn="l">
              <a:lnSpc>
                <a:spcPts val="1679"/>
              </a:lnSpc>
            </a:pPr>
            <a:r>
              <a:rPr lang="en-US" b="true" sz="1200" spc="1">
                <a:solidFill>
                  <a:srgbClr val="033971"/>
                </a:solidFill>
                <a:latin typeface="IBM Plex Sans Condensed Bold"/>
                <a:ea typeface="IBM Plex Sans Condensed Bold"/>
                <a:cs typeface="IBM Plex Sans Condensed Bold"/>
                <a:sym typeface="IBM Plex Sans Condensed Bold"/>
              </a:rPr>
              <a:t>Apartments </a:t>
            </a:r>
          </a:p>
        </p:txBody>
      </p:sp>
      <p:sp>
        <p:nvSpPr>
          <p:cNvPr name="TextBox 6" id="6"/>
          <p:cNvSpPr txBox="true"/>
          <p:nvPr/>
        </p:nvSpPr>
        <p:spPr>
          <a:xfrm rot="0">
            <a:off x="903108" y="399993"/>
            <a:ext cx="1234155" cy="198120"/>
          </a:xfrm>
          <a:prstGeom prst="rect">
            <a:avLst/>
          </a:prstGeom>
        </p:spPr>
        <p:txBody>
          <a:bodyPr anchor="t" rtlCol="false" tIns="0" lIns="0" bIns="0" rIns="0">
            <a:spAutoFit/>
          </a:bodyPr>
          <a:lstStyle/>
          <a:p>
            <a:pPr algn="l">
              <a:lnSpc>
                <a:spcPts val="1679"/>
              </a:lnSpc>
            </a:pPr>
            <a:r>
              <a:rPr lang="en-US" b="true" sz="1200" spc="1">
                <a:solidFill>
                  <a:srgbClr val="033971"/>
                </a:solidFill>
                <a:latin typeface="IBM Plex Sans Condensed Bold"/>
                <a:ea typeface="IBM Plex Sans Condensed Bold"/>
                <a:cs typeface="IBM Plex Sans Condensed Bold"/>
                <a:sym typeface="IBM Plex Sans Condensed Bold"/>
              </a:rPr>
              <a:t>Office Buildings </a:t>
            </a:r>
          </a:p>
        </p:txBody>
      </p:sp>
    </p:spTree>
  </p:cSld>
  <p:clrMapOvr>
    <a:masterClrMapping/>
  </p:clrMapOvr>
</p:sld>
</file>

<file path=ppt/slides/slide48.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914400" y="6652801"/>
            <a:ext cx="5956849" cy="2792471"/>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While most structures team members enter to remove items are quite safe and clean, there are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common hazards whose warning signs team members should know how to spot. Understanding and avoiding these hazards will keep team members safe and free from unwanted pests or illnesses. </a:t>
            </a:r>
          </a:p>
          <a:p>
            <a:pPr algn="r" rtl="true">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Mold and Mildew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Mold and mildew are fungi that grow in warm, moist conditions. These can commonly be found in bathrooms and around areas where moisture has accumulated, either from plumbing or roof leaks.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While mold and mildew are only truly hazardous with long-term exposure, working in an environment in which they are present can cause irritation and discomfort.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telltale signs of fungal growth are typically discoloration and a damp, pungent odor or feeling inside a structure. Discoloration due to mold is typically dark and spotty, with its thickest accumulation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adjacent to the source of the moisture. If the telltale signs of mold and mildew are present, truck teams should don respirators for the duration of the job. </a:t>
            </a:r>
          </a:p>
        </p:txBody>
      </p:sp>
      <p:sp>
        <p:nvSpPr>
          <p:cNvPr name="TextBox 3" id="3"/>
          <p:cNvSpPr txBox="true"/>
          <p:nvPr/>
        </p:nvSpPr>
        <p:spPr>
          <a:xfrm rot="0">
            <a:off x="899774" y="789265"/>
            <a:ext cx="5959707" cy="2593848"/>
          </a:xfrm>
          <a:prstGeom prst="rect">
            <a:avLst/>
          </a:prstGeom>
        </p:spPr>
        <p:txBody>
          <a:bodyPr anchor="t" rtlCol="false" tIns="0" lIns="0" bIns="0" rIns="0">
            <a:spAutoFit/>
          </a:bodyPr>
          <a:lstStyle/>
          <a:p>
            <a:pPr algn="l">
              <a:lnSpc>
                <a:spcPts val="1600"/>
              </a:lnSpc>
            </a:pPr>
            <a:r>
              <a:rPr lang="en-US" sz="1103" spc="1">
                <a:solidFill>
                  <a:srgbClr val="000000"/>
                </a:solidFill>
                <a:latin typeface="IBM Plex Sans Condensed"/>
                <a:ea typeface="IBM Plex Sans Condensed"/>
                <a:cs typeface="IBM Plex Sans Condensed"/>
                <a:sym typeface="IBM Plex Sans Condensed"/>
              </a:rPr>
              <a:t>Home organizers are professionals who specialize in reducing clutter and increasing home efficiency for their clients. Home organizers like to subcontract junk removal companies to remove their clients’ heavy furniture, boxes of household goods, and clothing. Home organizers’ clients are typically very wealthy and want their items donated. This typically is not a problem, but it is imperative that truck teams </a:t>
            </a:r>
          </a:p>
          <a:p>
            <a:pPr algn="l">
              <a:lnSpc>
                <a:spcPts val="1600"/>
              </a:lnSpc>
            </a:pPr>
            <a:r>
              <a:rPr lang="en-US" sz="1103" spc="1">
                <a:solidFill>
                  <a:srgbClr val="000000"/>
                </a:solidFill>
                <a:latin typeface="IBM Plex Sans Condensed"/>
                <a:ea typeface="IBM Plex Sans Condensed"/>
                <a:cs typeface="IBM Plex Sans Condensed"/>
                <a:sym typeface="IBM Plex Sans Condensed"/>
              </a:rPr>
              <a:t>acquire and send donation receipts to these clients. </a:t>
            </a:r>
          </a:p>
          <a:p>
            <a:pPr algn="r" rtl="true">
              <a:lnSpc>
                <a:spcPts val="1600"/>
              </a:lnSpc>
            </a:pPr>
          </a:p>
          <a:p>
            <a:pPr algn="l">
              <a:lnSpc>
                <a:spcPts val="1600"/>
              </a:lnSpc>
            </a:pPr>
            <a:r>
              <a:rPr lang="en-US" sz="1103" spc="1">
                <a:solidFill>
                  <a:srgbClr val="000000"/>
                </a:solidFill>
                <a:latin typeface="IBM Plex Sans Condensed"/>
                <a:ea typeface="IBM Plex Sans Condensed"/>
                <a:cs typeface="IBM Plex Sans Condensed"/>
                <a:sym typeface="IBM Plex Sans Condensed"/>
              </a:rPr>
              <a:t>Home contractors such as fence installers frequently use junk removal services to pick up bulk items </a:t>
            </a:r>
          </a:p>
          <a:p>
            <a:pPr algn="l">
              <a:lnSpc>
                <a:spcPts val="1600"/>
              </a:lnSpc>
            </a:pPr>
            <a:r>
              <a:rPr lang="en-US" sz="1103" spc="1">
                <a:solidFill>
                  <a:srgbClr val="000000"/>
                </a:solidFill>
                <a:latin typeface="IBM Plex Sans Condensed"/>
                <a:ea typeface="IBM Plex Sans Condensed"/>
                <a:cs typeface="IBM Plex Sans Condensed"/>
                <a:sym typeface="IBM Plex Sans Condensed"/>
              </a:rPr>
              <a:t>(like old removed fence panels) or to do the final cleanup of saw scraps. </a:t>
            </a:r>
          </a:p>
          <a:p>
            <a:pPr algn="l">
              <a:lnSpc>
                <a:spcPts val="1600"/>
              </a:lnSpc>
            </a:pPr>
          </a:p>
          <a:p>
            <a:pPr algn="l">
              <a:lnSpc>
                <a:spcPts val="1600"/>
              </a:lnSpc>
            </a:pPr>
            <a:r>
              <a:rPr lang="en-US" sz="1103" spc="1">
                <a:solidFill>
                  <a:srgbClr val="000000"/>
                </a:solidFill>
                <a:latin typeface="IBM Plex Sans Condensed"/>
                <a:ea typeface="IBM Plex Sans Condensed"/>
                <a:cs typeface="IBM Plex Sans Condensed"/>
                <a:sym typeface="IBM Plex Sans Condensed"/>
              </a:rPr>
              <a:t>With both home organizers and contractors, it is important to keep in mind that the service provider is </a:t>
            </a:r>
          </a:p>
          <a:p>
            <a:pPr algn="l">
              <a:lnSpc>
                <a:spcPts val="1600"/>
              </a:lnSpc>
            </a:pPr>
            <a:r>
              <a:rPr lang="en-US" sz="1103" spc="1">
                <a:solidFill>
                  <a:srgbClr val="000000"/>
                </a:solidFill>
                <a:latin typeface="IBM Plex Sans Condensed"/>
                <a:ea typeface="IBM Plex Sans Condensed"/>
                <a:cs typeface="IBM Plex Sans Condensed"/>
                <a:sym typeface="IBM Plex Sans Condensed"/>
              </a:rPr>
              <a:t>the client – not the person who lives at the home. Truck team members should never discuss pricing </a:t>
            </a:r>
          </a:p>
          <a:p>
            <a:pPr algn="l">
              <a:lnSpc>
                <a:spcPts val="1600"/>
              </a:lnSpc>
            </a:pPr>
            <a:r>
              <a:rPr lang="en-US" sz="1103" spc="1">
                <a:solidFill>
                  <a:srgbClr val="000000"/>
                </a:solidFill>
                <a:latin typeface="IBM Plex Sans Condensed"/>
                <a:ea typeface="IBM Plex Sans Condensed"/>
                <a:cs typeface="IBM Plex Sans Condensed"/>
                <a:sym typeface="IBM Plex Sans Condensed"/>
              </a:rPr>
              <a:t>with the homeowners for any reason. Home organizers and contractors will also typically have accounts </a:t>
            </a:r>
          </a:p>
          <a:p>
            <a:pPr algn="l">
              <a:lnSpc>
                <a:spcPts val="1600"/>
              </a:lnSpc>
            </a:pPr>
            <a:r>
              <a:rPr lang="en-US" sz="1103" spc="1">
                <a:solidFill>
                  <a:srgbClr val="000000"/>
                </a:solidFill>
                <a:latin typeface="IBM Plex Sans Condensed"/>
                <a:ea typeface="IBM Plex Sans Condensed"/>
                <a:cs typeface="IBM Plex Sans Condensed"/>
                <a:sym typeface="IBM Plex Sans Condensed"/>
              </a:rPr>
              <a:t>set up, so they should be invoiced net 30. </a:t>
            </a:r>
          </a:p>
        </p:txBody>
      </p:sp>
      <p:sp>
        <p:nvSpPr>
          <p:cNvPr name="TextBox 4" id="4"/>
          <p:cNvSpPr txBox="true"/>
          <p:nvPr/>
        </p:nvSpPr>
        <p:spPr>
          <a:xfrm rot="0">
            <a:off x="899774" y="4174800"/>
            <a:ext cx="5961926" cy="1992371"/>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Moving is a task that requires physical strength. Although strength is a large part of the process, the technique you use when moving plays an important role for both effectiveness and safety. Visualizing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best way for an item to get through a door, downstairs, through a hallway, or other areas is a skill that takes some practice. Sometimes it is best to take a step back and thoroughly visualize how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something is going to go before diving right into the job. It can be helpful to remind yourself that an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item made it through every area on the way in, and it was not shoved in there by force. There are many different aspects to moving furniture and other items properly. Improper lifting technique is the number one cause of injury in this line of work. Even picking up a lightweight item without proper technique could result in injury. See section “Special Items” (page 26) for more information on lifting specific items safely. </a:t>
            </a:r>
          </a:p>
        </p:txBody>
      </p:sp>
      <p:sp>
        <p:nvSpPr>
          <p:cNvPr name="TextBox 5" id="5"/>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47 </a:t>
            </a:r>
          </a:p>
        </p:txBody>
      </p:sp>
      <p:sp>
        <p:nvSpPr>
          <p:cNvPr name="TextBox 6" id="6"/>
          <p:cNvSpPr txBox="true"/>
          <p:nvPr/>
        </p:nvSpPr>
        <p:spPr>
          <a:xfrm rot="0">
            <a:off x="914400" y="6357671"/>
            <a:ext cx="1570634" cy="198120"/>
          </a:xfrm>
          <a:prstGeom prst="rect">
            <a:avLst/>
          </a:prstGeom>
        </p:spPr>
        <p:txBody>
          <a:bodyPr anchor="t" rtlCol="false" tIns="0" lIns="0" bIns="0" rIns="0">
            <a:spAutoFit/>
          </a:bodyPr>
          <a:lstStyle/>
          <a:p>
            <a:pPr algn="l">
              <a:lnSpc>
                <a:spcPts val="1679"/>
              </a:lnSpc>
            </a:pPr>
            <a:r>
              <a:rPr lang="en-US" b="true" sz="1200" spc="2">
                <a:solidFill>
                  <a:srgbClr val="033971"/>
                </a:solidFill>
                <a:latin typeface="IBM Plex Sans Condensed Bold"/>
                <a:ea typeface="IBM Plex Sans Condensed Bold"/>
                <a:cs typeface="IBM Plex Sans Condensed Bold"/>
                <a:sym typeface="IBM Plex Sans Condensed Bold"/>
              </a:rPr>
              <a:t>Common Home Hazards </a:t>
            </a:r>
          </a:p>
        </p:txBody>
      </p:sp>
      <p:sp>
        <p:nvSpPr>
          <p:cNvPr name="TextBox 7" id="7"/>
          <p:cNvSpPr txBox="true"/>
          <p:nvPr/>
        </p:nvSpPr>
        <p:spPr>
          <a:xfrm rot="0">
            <a:off x="853574" y="3927055"/>
            <a:ext cx="1841768" cy="177927"/>
          </a:xfrm>
          <a:prstGeom prst="rect">
            <a:avLst/>
          </a:prstGeom>
        </p:spPr>
        <p:txBody>
          <a:bodyPr anchor="t" rtlCol="false" tIns="0" lIns="0" bIns="0" rIns="0">
            <a:spAutoFit/>
          </a:bodyPr>
          <a:lstStyle/>
          <a:p>
            <a:pPr algn="l">
              <a:lnSpc>
                <a:spcPts val="1464"/>
              </a:lnSpc>
            </a:pPr>
            <a:r>
              <a:rPr lang="en-US" b="true" sz="1200" spc="1">
                <a:solidFill>
                  <a:srgbClr val="1F3763"/>
                </a:solidFill>
                <a:latin typeface="IBM Plex Sans Condensed Bold"/>
                <a:ea typeface="IBM Plex Sans Condensed Bold"/>
                <a:cs typeface="IBM Plex Sans Condensed Bold"/>
                <a:sym typeface="IBM Plex Sans Condensed Bold"/>
              </a:rPr>
              <a:t> </a:t>
            </a:r>
            <a:r>
              <a:rPr lang="en-US" b="true" sz="1200" spc="1">
                <a:solidFill>
                  <a:srgbClr val="033971"/>
                </a:solidFill>
                <a:latin typeface="IBM Plex Sans Condensed Bold"/>
                <a:ea typeface="IBM Plex Sans Condensed Bold"/>
                <a:cs typeface="IBM Plex Sans Condensed Bold"/>
                <a:sym typeface="IBM Plex Sans Condensed Bold"/>
              </a:rPr>
              <a:t>Moving and Lifting Safely </a:t>
            </a:r>
          </a:p>
        </p:txBody>
      </p:sp>
      <p:sp>
        <p:nvSpPr>
          <p:cNvPr name="TextBox 8" id="8"/>
          <p:cNvSpPr txBox="true"/>
          <p:nvPr/>
        </p:nvSpPr>
        <p:spPr>
          <a:xfrm rot="0">
            <a:off x="914400" y="579120"/>
            <a:ext cx="2852310" cy="198120"/>
          </a:xfrm>
          <a:prstGeom prst="rect">
            <a:avLst/>
          </a:prstGeom>
        </p:spPr>
        <p:txBody>
          <a:bodyPr anchor="t" rtlCol="false" tIns="0" lIns="0" bIns="0" rIns="0">
            <a:spAutoFit/>
          </a:bodyPr>
          <a:lstStyle/>
          <a:p>
            <a:pPr algn="l">
              <a:lnSpc>
                <a:spcPts val="1679"/>
              </a:lnSpc>
            </a:pPr>
            <a:r>
              <a:rPr lang="en-US" b="true" sz="1200" spc="1">
                <a:solidFill>
                  <a:srgbClr val="033971"/>
                </a:solidFill>
                <a:latin typeface="IBM Plex Sans Condensed Bold"/>
                <a:ea typeface="IBM Plex Sans Condensed Bold"/>
                <a:cs typeface="IBM Plex Sans Condensed Bold"/>
                <a:sym typeface="IBM Plex Sans Condensed Bold"/>
              </a:rPr>
              <a:t>Home Organizers and Home Contractors </a:t>
            </a:r>
          </a:p>
        </p:txBody>
      </p:sp>
      <p:sp>
        <p:nvSpPr>
          <p:cNvPr name="TextBox 9" id="9"/>
          <p:cNvSpPr txBox="true"/>
          <p:nvPr/>
        </p:nvSpPr>
        <p:spPr>
          <a:xfrm rot="0">
            <a:off x="899774" y="3493765"/>
            <a:ext cx="665863" cy="331531"/>
          </a:xfrm>
          <a:prstGeom prst="rect">
            <a:avLst/>
          </a:prstGeom>
        </p:spPr>
        <p:txBody>
          <a:bodyPr anchor="t" rtlCol="false" tIns="0" lIns="0" bIns="0" rIns="0">
            <a:spAutoFit/>
          </a:bodyPr>
          <a:lstStyle/>
          <a:p>
            <a:pPr algn="l">
              <a:lnSpc>
                <a:spcPts val="2904"/>
              </a:lnSpc>
            </a:pPr>
            <a:r>
              <a:rPr lang="en-US" b="true" sz="1596" spc="1">
                <a:solidFill>
                  <a:srgbClr val="033971"/>
                </a:solidFill>
                <a:latin typeface="IBM Plex Sans Condensed Bold"/>
                <a:ea typeface="IBM Plex Sans Condensed Bold"/>
                <a:cs typeface="IBM Plex Sans Condensed Bold"/>
                <a:sym typeface="IBM Plex Sans Condensed Bold"/>
              </a:rPr>
              <a:t>Safety </a:t>
            </a:r>
          </a:p>
        </p:txBody>
      </p:sp>
    </p:spTree>
  </p:cSld>
  <p:clrMapOvr>
    <a:masterClrMapping/>
  </p:clrMapOvr>
</p:sld>
</file>

<file path=ppt/slides/slide49.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77240" y="916619"/>
            <a:ext cx="5969384" cy="8793221"/>
          </a:xfrm>
          <a:prstGeom prst="rect">
            <a:avLst/>
          </a:prstGeom>
        </p:spPr>
        <p:txBody>
          <a:bodyPr anchor="t" rtlCol="false" tIns="0" lIns="0" bIns="0" rIns="0">
            <a:spAutoFit/>
          </a:bodyPr>
          <a:lstStyle/>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Bed Bugs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Bed bugs are small, parasitic insects that like to make their homes on mattresses, bedding, couches, and similar materials in homes. If not treated, bed bugs can infest homes, forcing the occupants to heat treat and/or throw away many valuable items to get rid of the problem.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In bad infestations, bed bugs can be seen actively crawling on furniture, floors, or even walls and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ceilings. Other signs of bed bug activity include spotty staining on mattresses, bedding, or other surfaces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or dark specks wedged into the seams of mattresses (these are the bugs themselves hiding).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If truck team members spot any signs of bed bugs, they should immediately exit the structure and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thoroughly check themselves for bed bugs. If live bed bugs are present, the dwelling must be heat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treated by a professional service to exterminate them prior to pick up. If no live bed bugs are present or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if they have been exterminated, teams should don bed bug suits that include built-in boot and head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covers to complete the job. Gloves and suits should be immediately discarded with all the items taken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from the property.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After any bed bug job and after any suspected contact with bed bugs or their eggs, team members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should spray themselves with an alcohol spray. Following this, team members should dry clothing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immediately upon getting home, then wash them, and then dry them again. Heat kills bed bugs and they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could potentially survive inside the wash. If you are careful with these jobs, you will not have problems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with bringing bugs home. Junk Raider has been doing bed bug jobs for years and not a single employee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has had an issue with bringing bed bugs home.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Heat is what kills bed bugs. Because of this, team members should first dry their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clothes for 45 minutes, then wash them, then dry them again. This prevents the bed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bugs from surviving in the wash. </a:t>
            </a:r>
          </a:p>
          <a:p>
            <a:pPr algn="r" rtl="true">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Unsound Structures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Occasionally, customers will want items removed from buildings that have structural issues, or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customers will want structurally unsound buildings demolished.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Telltale signs of compromised structural integrity are sagging roofs or walls, visible water or insect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damage, missing or damaged decking or flooring, extremely shaky or creaky floors, or other obvious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signs of wear or damage to the structure.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If a truck team member notices any of these signs of structural damage, the team should immediately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exit the building and call Dispatch. It may be necessary to have the building inspected for safety prior to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completion of the job.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If a customer wants a compromised structure demolished, this can be carried out safely like a standard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demolition. However, if the customer wants items removed from inside the compromised structure in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addition to the demolition, the truck team should first demolish the structure, collapsing it onto the junk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inside if necessary. The pieces of the structure can then be safely removed, followed by the items that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were inside the structure. </a:t>
            </a:r>
          </a:p>
        </p:txBody>
      </p:sp>
      <p:sp>
        <p:nvSpPr>
          <p:cNvPr name="TextBox 3" id="3"/>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48 </a:t>
            </a:r>
          </a:p>
        </p:txBody>
      </p:sp>
    </p:spTree>
  </p:cSld>
  <p:clrMapOvr>
    <a:masterClrMapping/>
  </p:clrMapOvr>
</p:sld>
</file>

<file path=ppt/slides/slide50.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901522" y="1089584"/>
            <a:ext cx="6093638" cy="8593196"/>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Some jobs will require truck teams to enter natural areas such as woodlands, fields, or creek beds. These areas – and even the outdoor areas around customers’ homes – can sometimes contain plants and animals that pose a threat to team members. These hazards include stinging and biting insects,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poisonous snakes, spiders, wild animals, and harmful plants. Additionally, even the sun can be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dangerous with prolonged exposure. </a:t>
            </a:r>
          </a:p>
          <a:p>
            <a:pPr algn="r" rtl="true">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Sun and Heat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Especially during the summer months, extended exposure to the sun can cause sunburn ranging in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severity from mild to dangerous. With lengthy, unprotected exposure to direct sun, truck team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members can develop sun poisoning, a condition in which the skin is severely burned and swells up in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painful blisters. This condition is exceptionally painful and can lead to skin problems such as cancer in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long term. Truck team members should wear long pants, long sleeves, and hats with brims when in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direct sun. Truck team members should also apply sunblock of SPF 30 or more to keep themselves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protected. </a:t>
            </a:r>
          </a:p>
          <a:p>
            <a:pPr algn="l">
              <a:lnSpc>
                <a:spcPts val="1611"/>
              </a:lnSpc>
            </a:pPr>
          </a:p>
          <a:p>
            <a:pPr algn="l">
              <a:lnSpc>
                <a:spcPts val="1611"/>
              </a:lnSpc>
            </a:pPr>
            <a:r>
              <a:rPr lang="en-US" sz="1104" spc="1">
                <a:solidFill>
                  <a:srgbClr val="000000"/>
                </a:solidFill>
                <a:latin typeface="IBM Plex Sans Condensed"/>
                <a:ea typeface="IBM Plex Sans Condensed"/>
                <a:cs typeface="IBM Plex Sans Condensed"/>
                <a:sym typeface="IBM Plex Sans Condensed"/>
              </a:rPr>
              <a:t>Heat exhaustion and heat stroke are conditions that can be detrimental to health and potentially life-threatening. Heat exhaustion develops first, and its symptoms include excessive sweating, rapid heartbeat, fatigue, nausea, headache, pale skin, muscle cramps, confusion, and dizziness.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If a team member starts showing signs of heat exhaustion, they should be moved to a cool place, given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plenty of water or sports drink, and cooled using a wet towel or other methods. A team member experiencing heat exhaustion should not return to the same job that day.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Heat stroke is a potentially deadly condition that must be treated immediately. Its symptoms include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throbbing headache, dizziness, dry, hot, red skin, muscle cramps, nausea and vomiting, rapid heartbeat,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rapid and shallow breathing, confusion, seizures, and unconsciousness. If a team member shows these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symptoms, call 911 immediately. Move the person to a cool area, fan them while wetting their skin, and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apply ice to the patient’s armpits, groin, neck, and back if possible.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Insects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Stinging insects such as bees, hornets, and wasps, and biting insects, like fire ants, mosquitos, and ticks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can cause painful, irritating, itchy, and uncomfortable bites. Some, like ticks and mosquitos, can also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carry and transfer diseases.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When entering any wooded area or area with high grass, truck team members should apply insect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repellant that contains DEET. Once the job is completed, team members should check themselves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thoroughly for parasites like ticks. Once they get home, team members should remove all clothing and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check themselves again, particularly in hairy areas. Preventing bites from these insects and carefully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removing ticks will significantly reduce the chances of being bitten or contracting illnesses such as Lyme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disease.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Bees, hornets, and wasps make nests on tree branches, porch railings, under decks, and even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underground. Especially in the spring and summer, truck teams should stay alert for signs of these insects.</a:t>
            </a:r>
          </a:p>
        </p:txBody>
      </p:sp>
      <p:sp>
        <p:nvSpPr>
          <p:cNvPr name="TextBox 3" id="3"/>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49 </a:t>
            </a:r>
          </a:p>
        </p:txBody>
      </p:sp>
      <p:sp>
        <p:nvSpPr>
          <p:cNvPr name="TextBox 4" id="4"/>
          <p:cNvSpPr txBox="true"/>
          <p:nvPr/>
        </p:nvSpPr>
        <p:spPr>
          <a:xfrm rot="0">
            <a:off x="914400" y="923849"/>
            <a:ext cx="1418555" cy="198120"/>
          </a:xfrm>
          <a:prstGeom prst="rect">
            <a:avLst/>
          </a:prstGeom>
        </p:spPr>
        <p:txBody>
          <a:bodyPr anchor="t" rtlCol="false" tIns="0" lIns="0" bIns="0" rIns="0">
            <a:spAutoFit/>
          </a:bodyPr>
          <a:lstStyle/>
          <a:p>
            <a:pPr algn="l">
              <a:lnSpc>
                <a:spcPts val="1679"/>
              </a:lnSpc>
            </a:pPr>
            <a:r>
              <a:rPr lang="en-US" b="true" sz="1200" spc="1">
                <a:solidFill>
                  <a:srgbClr val="033971"/>
                </a:solidFill>
                <a:latin typeface="IBM Plex Sans Condensed Bold"/>
                <a:ea typeface="IBM Plex Sans Condensed Bold"/>
                <a:cs typeface="IBM Plex Sans Condensed Bold"/>
                <a:sym typeface="IBM Plex Sans Condensed Bold"/>
              </a:rPr>
              <a:t>Natural Hazards </a:t>
            </a:r>
          </a:p>
        </p:txBody>
      </p:sp>
    </p:spTree>
  </p:cSld>
  <p:clrMapOvr>
    <a:masterClrMapping/>
  </p:clrMapOvr>
</p:sld>
</file>

<file path=ppt/slides/slide5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913981" y="911438"/>
            <a:ext cx="6177041" cy="8593196"/>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Obvious</a:t>
            </a:r>
            <a:r>
              <a:rPr lang="en-US" sz="1103" spc="1">
                <a:solidFill>
                  <a:srgbClr val="000000"/>
                </a:solidFill>
                <a:latin typeface="IBM Plex Sans Condensed"/>
                <a:ea typeface="IBM Plex Sans Condensed"/>
                <a:cs typeface="IBM Plex Sans Condensed"/>
                <a:sym typeface="IBM Plex Sans Condensed"/>
              </a:rPr>
              <a:t> signs include a visible or apparent nest and visible bee, wasp, or hornet activity around one area or hole in the ground. Extreme caution should be used when removing items from decks and porch railings that have sat for long periods of time undisturbed. Stinging insects often like to make their nests in the shade provided by these objects and will attack in swarms when disturbed.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Fire ants can be identified by their characteristic red color and large, sprawling colonies. Typically, these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colonies are built on dirt, grass, or along the very edge of sidewalks. Fire ant mounds can be safely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bypassed, but if disturbed thousands of ants will aggressively attack the source of the threat and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repeatedly bite intruders. Fire ant mounds should be noted upon arrival and avoided throughout the job.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If a team member is stung or bitten by an insect, he or she should vacate the immediate area and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escape from any swarm activity as quickly as possible, even removing clothing if pursued by wasps or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hornets. The team member should drink water and take an antihistamine (Benadryl) if available. If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possible, ice should be applied to the irritated areas. If the team member sustained numerous bites or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stings or shows any signs of labored breathing or shock, the other team member should immediately call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911 and treat for shock by elevating the injured team member’s legs and keeping them as calm as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possible. If the injured team member has a known allergy to the insect by which he or she is stung,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other team member should retrieve and, if necessary, administer the injured team member’s epinephrine.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Venomous Snakes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There are around 20 species of venomous snakes in the United States, most of which are rattlesnakes.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Poisonous snakes vary by region, but all can be extremely dangerous or even deadly. Snakes like damp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areas around water features and warm, sunny areas like concrete surfaces and rocks. Snakes can also be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found hiding in tall grass or rock piles.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a:t>
            </a:r>
            <a:r>
              <a:rPr lang="en-US" sz="1103" spc="1">
                <a:solidFill>
                  <a:srgbClr val="000000"/>
                </a:solidFill>
                <a:latin typeface="IBM Plex Sans Condensed"/>
                <a:ea typeface="IBM Plex Sans Condensed"/>
                <a:cs typeface="IBM Plex Sans Condensed"/>
                <a:sym typeface="IBM Plex Sans Condensed"/>
              </a:rPr>
              <a:t>ruck teams should always remain alert for snakes. If one is spotted, the truck team should not attempt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to identify it, but should simply leave the immediate area and avoid that area for the duration of the job.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If a team member is bitten by a venomous snake, they should leave the immediate area and keep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bitten body part as low as possible relative to the rest of the body. They should be kept calm and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comfortable while the other team member calls 911. If possible, the snake that delivered the bite should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be described or identified, but this should not be done if doing so would require approaching the snake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again.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Poisonous Spiders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Though most spider species carry venom, only four species in the US have venom that is considered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hazardous to humans, and only two of these are considered highly dangerous.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Brown Recluse and Black Widow both deliver bites that can be excruciatingly painful or even deadly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to humans. These spiders are found across the US and sometimes like to hide in dark, undisturbed,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cluttered areas in homes – exactly the kind of places customers often want cleaned out. Though these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spiders are not aggressive and modern medicine typically mitigates many of the symptoms, reactions to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these bites can still cause anything from tissue loss and necrosis to death. The Black Widow, for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example, carries neurotoxic poison that is 15 times as toxic as a prairie rattlesnake’s venom. </a:t>
            </a:r>
          </a:p>
        </p:txBody>
      </p:sp>
      <p:sp>
        <p:nvSpPr>
          <p:cNvPr name="TextBox 3" id="3"/>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50 </a:t>
            </a:r>
          </a:p>
        </p:txBody>
      </p:sp>
    </p:spTree>
  </p:cSld>
  <p:clrMapOvr>
    <a:masterClrMapping/>
  </p:clrMapOvr>
</p:sld>
</file>

<file path=ppt/slides/slide5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900284" y="391039"/>
            <a:ext cx="5971832" cy="8993246"/>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The Hobo Spider and Yellow Sac Spider are often found in and around homes. Their bites may be painful and irritating, but these spiders are not deadly and do not cause serious injuries like the Black Widow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and Brown Recluse.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To help prevent bites, team members should make sure to wear gloves and long pants any time they are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doing work in an attic, crawl space, garden, garage, or low-traffic area of a home. Long sleeves are also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recommended. Team members should be able to quickly recognize and identify poisonous spiders.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Team members should also remain vigilant and remove themselves from the area if a poisonous spider </a:t>
            </a:r>
          </a:p>
          <a:p>
            <a:pPr algn="l">
              <a:lnSpc>
                <a:spcPts val="1611"/>
              </a:lnSpc>
            </a:pPr>
            <a:r>
              <a:rPr lang="en-US" sz="1104" spc="1">
                <a:solidFill>
                  <a:srgbClr val="000000"/>
                </a:solidFill>
                <a:latin typeface="IBM Plex Sans Condensed"/>
                <a:ea typeface="IBM Plex Sans Condensed"/>
                <a:cs typeface="IBM Plex Sans Condensed"/>
                <a:sym typeface="IBM Plex Sans Condensed"/>
              </a:rPr>
              <a:t>is spotted and cannot be safely killed.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If a team member is bitten by one of these spiders or if there is reason to believe that a team member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has been bitten by a Brown Recluse or Black Widow, the other team member should immediately call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911. The bitten team member should remain calm and breathe normally, and the spider should be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identified if it is possible to do so safely.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Wild Animals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Wild animals such as birds, squirrels, and deer are common sights even in cities. Most animals are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harmless and will give truck team members a wide berth, but some may act aggressively if they are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startled, feel threatened, or are rabid.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Animals such as geese and swans are notoriously aggressive, especially around their young. Any animal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that stands its ground if approached, which spreads its arms or wings, stands on its hind legs, opens its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mouth, or makes loud sounds should be avoided by backing slowly away and not returning to the area.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These are all signs of an animal that plans to fight.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Mammals that behave strangely, approach team members, or foam at the mouth, or nocturnal animals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that are active during the day should be avoided completely. If truck teams notice this behavior in an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animal, team members should immediately leave the area, notify the client, and call animal control.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These are all signs of rabies, an extremely dangerous and deadly disease that affects certain mammals. If a team member is bitten by any mammal, he or she should immediately go to the hospital, either on the truck or in an ambulance. Rabies can be treated, but treatment must be administered as quickly as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possible. Death is almost a certainty if treatment is not given within 24 hours.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Rodents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Mice, rats, and other rodents will often take up residence in homes and other convenient, safe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locations. While rodents themselves are typically harmless, their droppings can cause respiratory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irritation or disease in extreme cases. If rodent droppings are discovered on a job site, team members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should immediately don respirators and wear them for the duration of the job. After the job, gloves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should be discarded.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Dangerous Plants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There are few truly dangerous plants in the United States, but many can cause rash, irritation, or minor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injury. Poison ivy and poison oak are extremely common plants that, when touched by skin, release a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compound that causes rash, itchiness, and irritation in humans. Truck team members should be able to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identify poison ivy and oak and avoid them on job sites. Long pants, socks, and boots should be worn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year-round to help prevent accidental contact with these pants. If there is a large amount of poison ivy </a:t>
            </a:r>
          </a:p>
        </p:txBody>
      </p:sp>
      <p:sp>
        <p:nvSpPr>
          <p:cNvPr name="TextBox 3" id="3"/>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51 </a:t>
            </a:r>
          </a:p>
        </p:txBody>
      </p:sp>
    </p:spTree>
  </p:cSld>
  <p:clrMapOvr>
    <a:masterClrMapping/>
  </p:clrMapOvr>
</p:sld>
</file>

<file path=ppt/slides/slide53.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914400" y="6207338"/>
            <a:ext cx="5857723" cy="3192521"/>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Insects, animals, and humans can all transmit some diseases to truck team members. Team members should understand and implement the proper precautions to avoid contamination, infection, or infestation.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Some junk removal environments contain potential contaminants such as animal fecal matter, food scraps, insects, and other materials. Proper hygiene and sanitation procedures should be employed to prevent the spread of illness and disease from contact with these substances. Truck team members should always wear gloves during jobs. Immediately after the conclusion of the job, truck team members should clean their hands using hand sanitizer on the truck and should wash their hands at every opportunity and before eating. Team members should completely avoid touching their faces. Uniforms and clothing items should be washed daily after work and boots should be cleaned and sanitized. Bed beg suits should be worn throughout any job at which insect activity has been observed, even after extermination.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Following these simple steps will go a long way in preventing the transfer of illness or disease to truck team members. </a:t>
            </a:r>
          </a:p>
        </p:txBody>
      </p:sp>
      <p:sp>
        <p:nvSpPr>
          <p:cNvPr name="TextBox 3" id="3"/>
          <p:cNvSpPr txBox="true"/>
          <p:nvPr/>
        </p:nvSpPr>
        <p:spPr>
          <a:xfrm rot="0">
            <a:off x="914257" y="4726010"/>
            <a:ext cx="5873201" cy="1192271"/>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If you ever do any removal jobs on construction sites, make sure your team members are wearing hard hats, neon vests, and eye protection. You will generally not be on a construction site unless you are doing new construction debris removal or removing debris for a contractor. When on a construction site, be extremely cautious of your surroundings. Construction sites are normally terribly busy, with equipment and people all over the place. Team members should be on high alert for heavy equipment, large trucks, and other hazards moving through the area. </a:t>
            </a:r>
          </a:p>
        </p:txBody>
      </p:sp>
      <p:sp>
        <p:nvSpPr>
          <p:cNvPr name="TextBox 4" id="4"/>
          <p:cNvSpPr txBox="true"/>
          <p:nvPr/>
        </p:nvSpPr>
        <p:spPr>
          <a:xfrm rot="0">
            <a:off x="922130" y="2203530"/>
            <a:ext cx="5947220" cy="2192396"/>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Demolition safety is straightforward but vital. Any team members working in the area around a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structure being demolished should have hard hats, gloves, and eye protection on always. If a skid steer, excavator, or other heavy equipment is deployed, high-visibility safety vests should also be worn.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Further, team members should never stand inside a structure during demolition, including sheds being taken down by hand. There is always a safe way to bring down the building from the outside. Team members should also stand outside the “fall zone” – the area on which the building will collapse once its structural integrity is compromised. The fall zone can be controlled much like a lumberjack controls the felling of a large tree. One wall of the building should be removed first, and all other demolition activity should focus on bringing the structure down in that direction. Team members should never attempt to disconnect utility services and should never assume that electrical, water, or gas lines have been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properly shut down. </a:t>
            </a:r>
          </a:p>
        </p:txBody>
      </p:sp>
      <p:sp>
        <p:nvSpPr>
          <p:cNvPr name="TextBox 5" id="5"/>
          <p:cNvSpPr txBox="true"/>
          <p:nvPr/>
        </p:nvSpPr>
        <p:spPr>
          <a:xfrm rot="0">
            <a:off x="914400" y="763119"/>
            <a:ext cx="5962679" cy="1192271"/>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or oak that prevents safe access to part of a job site, the truck team should ask the customer to have the plants killed before returning to complete the job.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Other plants such as roses, brambles, some trees, holly, and many others grow spines or thorns that can cause painful cuts, scratches, and piercings. Truck team members should avoid contact with these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plants. </a:t>
            </a:r>
          </a:p>
        </p:txBody>
      </p:sp>
      <p:sp>
        <p:nvSpPr>
          <p:cNvPr name="TextBox 6" id="6"/>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52 </a:t>
            </a:r>
          </a:p>
        </p:txBody>
      </p:sp>
      <p:sp>
        <p:nvSpPr>
          <p:cNvPr name="TextBox 7" id="7"/>
          <p:cNvSpPr txBox="true"/>
          <p:nvPr/>
        </p:nvSpPr>
        <p:spPr>
          <a:xfrm rot="0">
            <a:off x="914400" y="6033821"/>
            <a:ext cx="697382" cy="198120"/>
          </a:xfrm>
          <a:prstGeom prst="rect">
            <a:avLst/>
          </a:prstGeom>
        </p:spPr>
        <p:txBody>
          <a:bodyPr anchor="t" rtlCol="false" tIns="0" lIns="0" bIns="0" rIns="0">
            <a:spAutoFit/>
          </a:bodyPr>
          <a:lstStyle/>
          <a:p>
            <a:pPr algn="l">
              <a:lnSpc>
                <a:spcPts val="1679"/>
              </a:lnSpc>
            </a:pPr>
            <a:r>
              <a:rPr lang="en-US" b="true" sz="1200" spc="2">
                <a:solidFill>
                  <a:srgbClr val="033971"/>
                </a:solidFill>
                <a:latin typeface="IBM Plex Sans Condensed Bold"/>
                <a:ea typeface="IBM Plex Sans Condensed Bold"/>
                <a:cs typeface="IBM Plex Sans Condensed Bold"/>
                <a:sym typeface="IBM Plex Sans Condensed Bold"/>
              </a:rPr>
              <a:t>Sanitation </a:t>
            </a:r>
          </a:p>
        </p:txBody>
      </p:sp>
      <p:sp>
        <p:nvSpPr>
          <p:cNvPr name="TextBox 8" id="8"/>
          <p:cNvSpPr txBox="true"/>
          <p:nvPr/>
        </p:nvSpPr>
        <p:spPr>
          <a:xfrm rot="0">
            <a:off x="922272" y="2030013"/>
            <a:ext cx="723290" cy="198120"/>
          </a:xfrm>
          <a:prstGeom prst="rect">
            <a:avLst/>
          </a:prstGeom>
        </p:spPr>
        <p:txBody>
          <a:bodyPr anchor="t" rtlCol="false" tIns="0" lIns="0" bIns="0" rIns="0">
            <a:spAutoFit/>
          </a:bodyPr>
          <a:lstStyle/>
          <a:p>
            <a:pPr algn="l">
              <a:lnSpc>
                <a:spcPts val="1679"/>
              </a:lnSpc>
            </a:pPr>
            <a:r>
              <a:rPr lang="en-US" b="true" sz="1200" spc="2">
                <a:solidFill>
                  <a:srgbClr val="033971"/>
                </a:solidFill>
                <a:latin typeface="IBM Plex Sans Condensed Bold"/>
                <a:ea typeface="IBM Plex Sans Condensed Bold"/>
                <a:cs typeface="IBM Plex Sans Condensed Bold"/>
                <a:sym typeface="IBM Plex Sans Condensed Bold"/>
              </a:rPr>
              <a:t>Demolition </a:t>
            </a:r>
          </a:p>
        </p:txBody>
      </p:sp>
      <p:sp>
        <p:nvSpPr>
          <p:cNvPr name="TextBox 9" id="9"/>
          <p:cNvSpPr txBox="true"/>
          <p:nvPr/>
        </p:nvSpPr>
        <p:spPr>
          <a:xfrm rot="0">
            <a:off x="914400" y="4552493"/>
            <a:ext cx="1400934" cy="198120"/>
          </a:xfrm>
          <a:prstGeom prst="rect">
            <a:avLst/>
          </a:prstGeom>
        </p:spPr>
        <p:txBody>
          <a:bodyPr anchor="t" rtlCol="false" tIns="0" lIns="0" bIns="0" rIns="0">
            <a:spAutoFit/>
          </a:bodyPr>
          <a:lstStyle/>
          <a:p>
            <a:pPr algn="l">
              <a:lnSpc>
                <a:spcPts val="1679"/>
              </a:lnSpc>
            </a:pPr>
            <a:r>
              <a:rPr lang="en-US" b="true" sz="1200" spc="1">
                <a:solidFill>
                  <a:srgbClr val="033971"/>
                </a:solidFill>
                <a:latin typeface="IBM Plex Sans Condensed Bold"/>
                <a:ea typeface="IBM Plex Sans Condensed Bold"/>
                <a:cs typeface="IBM Plex Sans Condensed Bold"/>
                <a:sym typeface="IBM Plex Sans Condensed Bold"/>
              </a:rPr>
              <a:t>Construction Sites </a:t>
            </a:r>
          </a:p>
        </p:txBody>
      </p:sp>
    </p:spTree>
  </p:cSld>
  <p:clrMapOvr>
    <a:masterClrMapping/>
  </p:clrMapOvr>
</p:sld>
</file>

<file path=ppt/slides/slide5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914124" y="1097366"/>
            <a:ext cx="5975204" cy="4192646"/>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While hoarding cleanouts and other jobs in which the resident did not voluntarily agree to have their possessions removed can sometimes be quite tense or even hostile, it is very rare that the people in those situations become openly violent or threatening. However, it is possible that this will happen, or that truck teams will encounter other dangerous people throughout the course of the day.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If a client or person present on the jobsite becomes violent or threatening during the job, it is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responsibility of the Team Leader to remove the team from the situation. The truck team should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immediately withdraw to the truck and call Dispatch or 911, depending on the nature and severity of the </a:t>
            </a:r>
          </a:p>
          <a:p>
            <a:pPr algn="l">
              <a:lnSpc>
                <a:spcPts val="1611"/>
              </a:lnSpc>
            </a:pPr>
            <a:r>
              <a:rPr lang="en-US" sz="1104" spc="1">
                <a:solidFill>
                  <a:srgbClr val="000000"/>
                </a:solidFill>
                <a:latin typeface="IBM Plex Sans Condensed"/>
                <a:ea typeface="IBM Plex Sans Condensed"/>
                <a:cs typeface="IBM Plex Sans Condensed"/>
                <a:sym typeface="IBM Plex Sans Condensed"/>
              </a:rPr>
              <a:t>person’s actions.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If the person has struck or attempted to strike anyone, has a visible weapon or has indicated that he or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she has a weapon, or has begun acting or speaking in an aggressive manner, the truck team should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immediately and safely retreat to the truck, lock the doors, and call 911. If necessary, the team should </a:t>
            </a:r>
          </a:p>
          <a:p>
            <a:pPr algn="l">
              <a:lnSpc>
                <a:spcPts val="1611"/>
              </a:lnSpc>
            </a:pPr>
            <a:r>
              <a:rPr lang="en-US" sz="1104" spc="1">
                <a:solidFill>
                  <a:srgbClr val="000000"/>
                </a:solidFill>
                <a:latin typeface="IBM Plex Sans Condensed"/>
                <a:ea typeface="IBM Plex Sans Condensed"/>
                <a:cs typeface="IBM Plex Sans Condensed"/>
                <a:sym typeface="IBM Plex Sans Condensed"/>
              </a:rPr>
              <a:t>drive away from the job site. </a:t>
            </a:r>
          </a:p>
          <a:p>
            <a:pPr algn="l">
              <a:lnSpc>
                <a:spcPts val="1611"/>
              </a:lnSpc>
            </a:pPr>
          </a:p>
          <a:p>
            <a:pPr algn="l">
              <a:lnSpc>
                <a:spcPts val="1611"/>
              </a:lnSpc>
            </a:pPr>
            <a:r>
              <a:rPr lang="en-US" sz="1104" spc="1">
                <a:solidFill>
                  <a:srgbClr val="000000"/>
                </a:solidFill>
                <a:latin typeface="IBM Plex Sans Condensed"/>
                <a:ea typeface="IBM Plex Sans Condensed"/>
                <a:cs typeface="IBM Plex Sans Condensed"/>
                <a:sym typeface="IBM Plex Sans Condensed"/>
              </a:rPr>
              <a:t>While this scenario is extremely unlikely, truck teams are sometimes required to clean up homeless camps or structures that have housed squatters. If residents or former residents of these areas return during the job, a confrontation becomes a real possibility.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If a truck team encounters any of these types of people upon arrival at a job site, the team should have the customer call the police and wait to start the job until an officer is present to help. </a:t>
            </a:r>
          </a:p>
        </p:txBody>
      </p:sp>
      <p:sp>
        <p:nvSpPr>
          <p:cNvPr name="TextBox 3" id="3"/>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53 </a:t>
            </a:r>
          </a:p>
        </p:txBody>
      </p:sp>
      <p:sp>
        <p:nvSpPr>
          <p:cNvPr name="TextBox 4" id="4"/>
          <p:cNvSpPr txBox="true"/>
          <p:nvPr/>
        </p:nvSpPr>
        <p:spPr>
          <a:xfrm rot="0">
            <a:off x="914400" y="923849"/>
            <a:ext cx="1843411" cy="198120"/>
          </a:xfrm>
          <a:prstGeom prst="rect">
            <a:avLst/>
          </a:prstGeom>
        </p:spPr>
        <p:txBody>
          <a:bodyPr anchor="t" rtlCol="false" tIns="0" lIns="0" bIns="0" rIns="0">
            <a:spAutoFit/>
          </a:bodyPr>
          <a:lstStyle/>
          <a:p>
            <a:pPr algn="l">
              <a:lnSpc>
                <a:spcPts val="1679"/>
              </a:lnSpc>
            </a:pPr>
            <a:r>
              <a:rPr lang="en-US" b="true" sz="1200" spc="1">
                <a:solidFill>
                  <a:srgbClr val="033971"/>
                </a:solidFill>
                <a:latin typeface="IBM Plex Sans Condensed Bold"/>
                <a:ea typeface="IBM Plex Sans Condensed Bold"/>
                <a:cs typeface="IBM Plex Sans Condensed Bold"/>
                <a:sym typeface="IBM Plex Sans Condensed Bold"/>
              </a:rPr>
              <a:t>Dangerous or Violent People </a:t>
            </a:r>
          </a:p>
        </p:txBody>
      </p:sp>
    </p:spTree>
  </p:cSld>
  <p:clrMapOvr>
    <a:masterClrMapping/>
  </p:clrMapOvr>
</p:sld>
</file>

<file path=ppt/slides/slide5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682841" y="7228826"/>
            <a:ext cx="6411808" cy="1992371"/>
          </a:xfrm>
          <a:prstGeom prst="rect">
            <a:avLst/>
          </a:prstGeom>
        </p:spPr>
        <p:txBody>
          <a:bodyPr anchor="t" rtlCol="false" tIns="0" lIns="0" bIns="0" rIns="0">
            <a:spAutoFit/>
          </a:bodyPr>
          <a:lstStyle/>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Turn the key to "Accessory". This is the notch on the key ignition right before "Start.” Make sure all dash lights light up and wait for the </a:t>
            </a:r>
            <a:r>
              <a:rPr lang="en-US" b="true" sz="1103" spc="1">
                <a:solidFill>
                  <a:srgbClr val="000000"/>
                </a:solidFill>
                <a:latin typeface="IBM Plex Sans Condensed Bold"/>
                <a:ea typeface="IBM Plex Sans Condensed Bold"/>
                <a:cs typeface="IBM Plex Sans Condensed Bold"/>
                <a:sym typeface="IBM Plex Sans Condensed Bold"/>
              </a:rPr>
              <a:t>glow plug light to turn off.</a:t>
            </a:r>
            <a:r>
              <a:rPr lang="en-US" sz="1103" spc="1">
                <a:solidFill>
                  <a:srgbClr val="000000"/>
                </a:solidFill>
                <a:latin typeface="IBM Plex Sans Condensed"/>
                <a:ea typeface="IBM Plex Sans Condensed"/>
                <a:cs typeface="IBM Plex Sans Condensed"/>
                <a:sym typeface="IBM Plex Sans Condensed"/>
              </a:rPr>
              <a:t> The glow plug light can remain lit for anywhere from one second to close to fifteen seconds on a cold day. Gas engines do not have glow plugs.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Start the truck. Make sure the engine oil pressure light goes out. Inform management of any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warning lights that remain turned on.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Start at the front driver’s side of the truck and work from top down all the way around the truck. Look for undocumented damage, tire damage, leaks, damaged exhaust, windshield wipers, etc. You are looking for anything that appears out of the ordinary.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Allow the truck to idle for about a minute before putting it in gear. This allows the engine oil to circulate all around the engine and into the turbo. Replacing a turbo in these trucks’ costs about </a:t>
            </a:r>
          </a:p>
        </p:txBody>
      </p:sp>
      <p:sp>
        <p:nvSpPr>
          <p:cNvPr name="TextBox 3" id="3"/>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54 </a:t>
            </a:r>
          </a:p>
        </p:txBody>
      </p:sp>
      <p:sp>
        <p:nvSpPr>
          <p:cNvPr name="TextBox 4" id="4"/>
          <p:cNvSpPr txBox="true"/>
          <p:nvPr/>
        </p:nvSpPr>
        <p:spPr>
          <a:xfrm rot="0">
            <a:off x="682841" y="429844"/>
            <a:ext cx="1601671" cy="264262"/>
          </a:xfrm>
          <a:prstGeom prst="rect">
            <a:avLst/>
          </a:prstGeom>
        </p:spPr>
        <p:txBody>
          <a:bodyPr anchor="t" rtlCol="false" tIns="0" lIns="0" bIns="0" rIns="0">
            <a:spAutoFit/>
          </a:bodyPr>
          <a:lstStyle/>
          <a:p>
            <a:pPr algn="l">
              <a:lnSpc>
                <a:spcPts val="2234"/>
              </a:lnSpc>
            </a:pPr>
            <a:r>
              <a:rPr lang="en-US" b="true" sz="1596" spc="3">
                <a:solidFill>
                  <a:srgbClr val="033971"/>
                </a:solidFill>
                <a:latin typeface="IBM Plex Sans Condensed Bold"/>
                <a:ea typeface="IBM Plex Sans Condensed Bold"/>
                <a:cs typeface="IBM Plex Sans Condensed Bold"/>
                <a:sym typeface="IBM Plex Sans Condensed Bold"/>
              </a:rPr>
              <a:t>Truck Operations </a:t>
            </a:r>
          </a:p>
        </p:txBody>
      </p:sp>
      <p:sp>
        <p:nvSpPr>
          <p:cNvPr name="TextBox 5" id="5"/>
          <p:cNvSpPr txBox="true"/>
          <p:nvPr/>
        </p:nvSpPr>
        <p:spPr>
          <a:xfrm rot="0">
            <a:off x="682841" y="6732002"/>
            <a:ext cx="2200419" cy="325374"/>
          </a:xfrm>
          <a:prstGeom prst="rect">
            <a:avLst/>
          </a:prstGeom>
        </p:spPr>
        <p:txBody>
          <a:bodyPr anchor="t" rtlCol="false" tIns="0" lIns="0" bIns="0" rIns="0">
            <a:spAutoFit/>
          </a:bodyPr>
          <a:lstStyle/>
          <a:p>
            <a:pPr algn="l">
              <a:lnSpc>
                <a:spcPts val="2928"/>
              </a:lnSpc>
            </a:pPr>
            <a:r>
              <a:rPr lang="en-US" b="true" sz="1200" spc="1">
                <a:solidFill>
                  <a:srgbClr val="033971"/>
                </a:solidFill>
                <a:latin typeface="IBM Plex Sans Condensed Bold"/>
                <a:ea typeface="IBM Plex Sans Condensed Bold"/>
                <a:cs typeface="IBM Plex Sans Condensed Bold"/>
                <a:sym typeface="IBM Plex Sans Condensed Bold"/>
              </a:rPr>
              <a:t>Pre-Drive Inspection </a:t>
            </a:r>
          </a:p>
        </p:txBody>
      </p:sp>
      <p:grpSp>
        <p:nvGrpSpPr>
          <p:cNvPr name="Group 6" id="6"/>
          <p:cNvGrpSpPr/>
          <p:nvPr/>
        </p:nvGrpSpPr>
        <p:grpSpPr>
          <a:xfrm rot="0">
            <a:off x="682841" y="777240"/>
            <a:ext cx="6411808" cy="1334289"/>
            <a:chOff x="0" y="0"/>
            <a:chExt cx="8549077" cy="1779052"/>
          </a:xfrm>
        </p:grpSpPr>
        <p:sp>
          <p:nvSpPr>
            <p:cNvPr name="Freeform 7" id="7"/>
            <p:cNvSpPr/>
            <p:nvPr/>
          </p:nvSpPr>
          <p:spPr>
            <a:xfrm flipH="false" flipV="false" rot="0">
              <a:off x="82969" y="210741"/>
              <a:ext cx="7924800" cy="1452880"/>
            </a:xfrm>
            <a:custGeom>
              <a:avLst/>
              <a:gdLst/>
              <a:ahLst/>
              <a:cxnLst/>
              <a:rect r="r" b="b" t="t" l="l"/>
              <a:pathLst>
                <a:path h="1452880" w="7924800">
                  <a:moveTo>
                    <a:pt x="0" y="0"/>
                  </a:moveTo>
                  <a:lnTo>
                    <a:pt x="7924800" y="0"/>
                  </a:lnTo>
                  <a:lnTo>
                    <a:pt x="7924800" y="1452880"/>
                  </a:lnTo>
                  <a:lnTo>
                    <a:pt x="0" y="145288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8" id="8"/>
            <p:cNvGrpSpPr>
              <a:grpSpLocks noChangeAspect="true"/>
            </p:cNvGrpSpPr>
            <p:nvPr/>
          </p:nvGrpSpPr>
          <p:grpSpPr>
            <a:xfrm rot="0">
              <a:off x="0" y="114501"/>
              <a:ext cx="8094129" cy="1664551"/>
              <a:chOff x="0" y="0"/>
              <a:chExt cx="6070600" cy="1248410"/>
            </a:xfrm>
          </p:grpSpPr>
          <p:sp>
            <p:nvSpPr>
              <p:cNvPr name="Freeform 9" id="9"/>
              <p:cNvSpPr/>
              <p:nvPr/>
            </p:nvSpPr>
            <p:spPr>
              <a:xfrm flipH="false" flipV="false" rot="0">
                <a:off x="150749" y="63500"/>
                <a:ext cx="358267" cy="1121410"/>
              </a:xfrm>
              <a:custGeom>
                <a:avLst/>
                <a:gdLst/>
                <a:ahLst/>
                <a:cxnLst/>
                <a:rect r="r" b="b" t="t" l="l"/>
                <a:pathLst>
                  <a:path h="1121410" w="358267">
                    <a:moveTo>
                      <a:pt x="4826" y="0"/>
                    </a:moveTo>
                    <a:lnTo>
                      <a:pt x="353441" y="0"/>
                    </a:lnTo>
                    <a:lnTo>
                      <a:pt x="358267" y="0"/>
                    </a:lnTo>
                    <a:lnTo>
                      <a:pt x="358267" y="4826"/>
                    </a:lnTo>
                    <a:lnTo>
                      <a:pt x="358267" y="1116584"/>
                    </a:lnTo>
                    <a:lnTo>
                      <a:pt x="358267" y="1121410"/>
                    </a:lnTo>
                    <a:lnTo>
                      <a:pt x="353441" y="1121410"/>
                    </a:lnTo>
                    <a:lnTo>
                      <a:pt x="4826" y="1121410"/>
                    </a:lnTo>
                    <a:lnTo>
                      <a:pt x="0" y="1121410"/>
                    </a:lnTo>
                    <a:lnTo>
                      <a:pt x="0" y="1116584"/>
                    </a:lnTo>
                    <a:lnTo>
                      <a:pt x="0" y="4826"/>
                    </a:lnTo>
                    <a:lnTo>
                      <a:pt x="0" y="0"/>
                    </a:lnTo>
                    <a:lnTo>
                      <a:pt x="4826" y="0"/>
                    </a:lnTo>
                    <a:moveTo>
                      <a:pt x="4826" y="9525"/>
                    </a:moveTo>
                    <a:lnTo>
                      <a:pt x="4826" y="4826"/>
                    </a:lnTo>
                    <a:lnTo>
                      <a:pt x="9652" y="4826"/>
                    </a:lnTo>
                    <a:lnTo>
                      <a:pt x="9652" y="1116584"/>
                    </a:lnTo>
                    <a:lnTo>
                      <a:pt x="4826" y="1116584"/>
                    </a:lnTo>
                    <a:lnTo>
                      <a:pt x="4826" y="1111758"/>
                    </a:lnTo>
                    <a:lnTo>
                      <a:pt x="353441" y="1111758"/>
                    </a:lnTo>
                    <a:lnTo>
                      <a:pt x="353441" y="1116584"/>
                    </a:lnTo>
                    <a:lnTo>
                      <a:pt x="348615" y="1116584"/>
                    </a:lnTo>
                    <a:lnTo>
                      <a:pt x="348615" y="4826"/>
                    </a:lnTo>
                    <a:lnTo>
                      <a:pt x="353441" y="4826"/>
                    </a:lnTo>
                    <a:lnTo>
                      <a:pt x="353441" y="9652"/>
                    </a:lnTo>
                    <a:lnTo>
                      <a:pt x="4826" y="9652"/>
                    </a:lnTo>
                    <a:close/>
                  </a:path>
                </a:pathLst>
              </a:custGeom>
              <a:solidFill>
                <a:srgbClr val="000000">
                  <a:alpha val="0"/>
                </a:srgbClr>
              </a:solidFill>
            </p:spPr>
          </p:sp>
          <p:sp>
            <p:nvSpPr>
              <p:cNvPr name="Freeform 10" id="10"/>
              <p:cNvSpPr/>
              <p:nvPr/>
            </p:nvSpPr>
            <p:spPr>
              <a:xfrm flipH="false" flipV="false" rot="0">
                <a:off x="63500" y="1143381"/>
                <a:ext cx="5943600" cy="38100"/>
              </a:xfrm>
              <a:custGeom>
                <a:avLst/>
                <a:gdLst/>
                <a:ahLst/>
                <a:cxnLst/>
                <a:rect r="r" b="b" t="t" l="l"/>
                <a:pathLst>
                  <a:path h="38100" w="5943600">
                    <a:moveTo>
                      <a:pt x="0" y="0"/>
                    </a:moveTo>
                    <a:lnTo>
                      <a:pt x="5943600" y="0"/>
                    </a:lnTo>
                    <a:lnTo>
                      <a:pt x="5943600" y="38100"/>
                    </a:lnTo>
                    <a:lnTo>
                      <a:pt x="0" y="38100"/>
                    </a:lnTo>
                    <a:close/>
                  </a:path>
                </a:pathLst>
              </a:custGeom>
              <a:solidFill>
                <a:srgbClr val="033971"/>
              </a:solidFill>
            </p:spPr>
          </p:sp>
          <p:sp>
            <p:nvSpPr>
              <p:cNvPr name="Freeform 11" id="11"/>
              <p:cNvSpPr/>
              <p:nvPr/>
            </p:nvSpPr>
            <p:spPr>
              <a:xfrm flipH="false" flipV="false" rot="0">
                <a:off x="63500" y="75311"/>
                <a:ext cx="5943600" cy="38100"/>
              </a:xfrm>
              <a:custGeom>
                <a:avLst/>
                <a:gdLst/>
                <a:ahLst/>
                <a:cxnLst/>
                <a:rect r="r" b="b" t="t" l="l"/>
                <a:pathLst>
                  <a:path h="38100" w="5943600">
                    <a:moveTo>
                      <a:pt x="0" y="0"/>
                    </a:moveTo>
                    <a:lnTo>
                      <a:pt x="5943600" y="0"/>
                    </a:lnTo>
                    <a:lnTo>
                      <a:pt x="5943600" y="38100"/>
                    </a:lnTo>
                    <a:lnTo>
                      <a:pt x="0" y="38100"/>
                    </a:lnTo>
                    <a:close/>
                  </a:path>
                </a:pathLst>
              </a:custGeom>
              <a:solidFill>
                <a:srgbClr val="033971"/>
              </a:solidFill>
            </p:spPr>
          </p:sp>
        </p:grpSp>
        <p:sp>
          <p:nvSpPr>
            <p:cNvPr name="TextBox 12" id="12"/>
            <p:cNvSpPr txBox="true"/>
            <p:nvPr/>
          </p:nvSpPr>
          <p:spPr>
            <a:xfrm rot="0">
              <a:off x="587396" y="-28575"/>
              <a:ext cx="7961681" cy="1626743"/>
            </a:xfrm>
            <a:prstGeom prst="rect">
              <a:avLst/>
            </a:prstGeom>
          </p:spPr>
          <p:txBody>
            <a:bodyPr anchor="t" rtlCol="false" tIns="0" lIns="0" bIns="0" rIns="0">
              <a:spAutoFit/>
            </a:bodyPr>
            <a:lstStyle/>
            <a:p>
              <a:pPr algn="l">
                <a:lnSpc>
                  <a:spcPts val="1892"/>
                </a:lnSpc>
              </a:pPr>
              <a:r>
                <a:rPr lang="en-US" sz="1296" spc="1">
                  <a:solidFill>
                    <a:srgbClr val="2F5496"/>
                  </a:solidFill>
                  <a:latin typeface="IBM Plex Sans Condensed"/>
                  <a:ea typeface="IBM Plex Sans Condensed"/>
                  <a:cs typeface="IBM Plex Sans Condensed"/>
                  <a:sym typeface="IBM Plex Sans Condensed"/>
                </a:rPr>
                <a: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Safely operating the truck is one of the most important tasks for team leaders. The trucks used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for junk removal are generally larger than standard vehicles and must be driven with extreme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caution. The most common trucks are cab-over style light duty dump trucks. These trucks are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perfect for a junk removal business; however, there is no room for error as the passengers are </a:t>
              </a:r>
            </a:p>
            <a:p>
              <a:pPr algn="l">
                <a:lnSpc>
                  <a:spcPts val="1611"/>
                </a:lnSpc>
              </a:pPr>
              <a:r>
                <a:rPr lang="en-US" sz="1104" spc="1">
                  <a:solidFill>
                    <a:srgbClr val="000000"/>
                  </a:solidFill>
                  <a:latin typeface="IBM Plex Sans Condensed"/>
                  <a:ea typeface="IBM Plex Sans Condensed"/>
                  <a:cs typeface="IBM Plex Sans Condensed"/>
                  <a:sym typeface="IBM Plex Sans Condensed"/>
                </a:rPr>
                <a:t>basically sitting directly at the windshield. </a:t>
              </a:r>
            </a:p>
          </p:txBody>
        </p:sp>
        <p:sp>
          <p:nvSpPr>
            <p:cNvPr name="TextBox 13" id="13"/>
            <p:cNvSpPr txBox="true"/>
            <p:nvPr/>
          </p:nvSpPr>
          <p:spPr>
            <a:xfrm rot="-5400000">
              <a:off x="-207390" y="664348"/>
              <a:ext cx="1298854" cy="475513"/>
            </a:xfrm>
            <a:prstGeom prst="rect">
              <a:avLst/>
            </a:prstGeom>
          </p:spPr>
          <p:txBody>
            <a:bodyPr anchor="t" rtlCol="false" tIns="0" lIns="0" bIns="0" rIns="0">
              <a:spAutoFit/>
            </a:bodyPr>
            <a:lstStyle/>
            <a:p>
              <a:pPr algn="l">
                <a:lnSpc>
                  <a:spcPts val="2234"/>
                </a:lnSpc>
              </a:pPr>
              <a:r>
                <a:rPr lang="en-US" sz="1596" spc="3">
                  <a:solidFill>
                    <a:srgbClr val="033971"/>
                  </a:solidFill>
                  <a:latin typeface="IBM Plex Sans Condensed"/>
                  <a:ea typeface="IBM Plex Sans Condensed"/>
                  <a:cs typeface="IBM Plex Sans Condensed"/>
                  <a:sym typeface="IBM Plex Sans Condensed"/>
                </a:rPr>
                <a:t>OVERVIEW </a:t>
              </a:r>
            </a:p>
          </p:txBody>
        </p:sp>
      </p:grpSp>
      <p:sp>
        <p:nvSpPr>
          <p:cNvPr name="TextBox 14" id="14"/>
          <p:cNvSpPr txBox="true"/>
          <p:nvPr/>
        </p:nvSpPr>
        <p:spPr>
          <a:xfrm rot="0">
            <a:off x="682841" y="2280778"/>
            <a:ext cx="6113561" cy="4192778"/>
          </a:xfrm>
          <a:prstGeom prst="rect">
            <a:avLst/>
          </a:prstGeom>
        </p:spPr>
        <p:txBody>
          <a:bodyPr anchor="t" rtlCol="false" tIns="0" lIns="0" bIns="0" rIns="0">
            <a:spAutoFit/>
          </a:bodyPr>
          <a:lstStyle/>
          <a:p>
            <a:pPr algn="l">
              <a:lnSpc>
                <a:spcPts val="1606"/>
              </a:lnSpc>
            </a:pPr>
            <a:r>
              <a:rPr lang="en-US" sz="1100" spc="2" b="true">
                <a:solidFill>
                  <a:srgbClr val="033971"/>
                </a:solidFill>
                <a:latin typeface="IBM Plex Sans Bold"/>
                <a:ea typeface="IBM Plex Sans Bold"/>
                <a:cs typeface="IBM Plex Sans Bold"/>
                <a:sym typeface="IBM Plex Sans Bold"/>
              </a:rPr>
              <a:t>Truck Types </a:t>
            </a:r>
          </a:p>
          <a:p>
            <a:pPr algn="l">
              <a:lnSpc>
                <a:spcPts val="1606"/>
              </a:lnSpc>
            </a:pPr>
          </a:p>
          <a:p>
            <a:pPr algn="l">
              <a:lnSpc>
                <a:spcPts val="1606"/>
              </a:lnSpc>
            </a:pPr>
            <a:r>
              <a:rPr lang="en-US" sz="1100" spc="2" b="true">
                <a:solidFill>
                  <a:srgbClr val="033971"/>
                </a:solidFill>
                <a:latin typeface="IBM Plex Sans Bold"/>
                <a:ea typeface="IBM Plex Sans Bold"/>
                <a:cs typeface="IBM Plex Sans Bold"/>
                <a:sym typeface="IBM Plex Sans Bold"/>
              </a:rPr>
              <a:t>(COMMERCIAL JOBS)</a:t>
            </a:r>
          </a:p>
          <a:p>
            <a:pPr algn="l">
              <a:lnSpc>
                <a:spcPts val="1606"/>
              </a:lnSpc>
            </a:pPr>
            <a:r>
              <a:rPr lang="en-US" sz="1100" spc="1">
                <a:solidFill>
                  <a:srgbClr val="000000"/>
                </a:solidFill>
                <a:latin typeface="IBM Plex Sans"/>
                <a:ea typeface="IBM Plex Sans"/>
                <a:cs typeface="IBM Plex Sans"/>
                <a:sym typeface="IBM Plex Sans"/>
              </a:rPr>
              <a:t>Junk Raider uses Chevy 5500 and 6500 trucks with installed dump bodies. Junk Raider highly recommends using these trucks for commercial junk removal, such as construction debris, dirt/ concrete/gravel removal, garbage removal, brush and tree removal and other types of materials that could otherwise damage your box trucks.</a:t>
            </a:r>
          </a:p>
          <a:p>
            <a:pPr algn="l">
              <a:lnSpc>
                <a:spcPts val="1606"/>
              </a:lnSpc>
            </a:pPr>
          </a:p>
          <a:p>
            <a:pPr algn="l">
              <a:lnSpc>
                <a:spcPts val="1606"/>
              </a:lnSpc>
            </a:pPr>
            <a:r>
              <a:rPr lang="en-US" sz="1100">
                <a:solidFill>
                  <a:srgbClr val="000000"/>
                </a:solidFill>
                <a:latin typeface="IBM Plex Sans"/>
                <a:ea typeface="IBM Plex Sans"/>
                <a:cs typeface="IBM Plex Sans"/>
                <a:sym typeface="IBM Plex Sans"/>
              </a:rPr>
              <a:t>These trucks are ideal for the types of jobs listed above as the dump body is steel construction and designed to carry very heavy loads. These are dual-axel trucks that can also navigate areas that a box truck is not built for, such as mud, construction sites and heavily wooded areas.</a:t>
            </a:r>
          </a:p>
          <a:p>
            <a:pPr algn="l">
              <a:lnSpc>
                <a:spcPts val="1606"/>
              </a:lnSpc>
            </a:pPr>
          </a:p>
          <a:p>
            <a:pPr algn="l">
              <a:lnSpc>
                <a:spcPts val="1606"/>
              </a:lnSpc>
            </a:pPr>
            <a:r>
              <a:rPr lang="en-US" sz="1100" b="true">
                <a:solidFill>
                  <a:srgbClr val="033971"/>
                </a:solidFill>
                <a:latin typeface="IBM Plex Sans Bold"/>
                <a:ea typeface="IBM Plex Sans Bold"/>
                <a:cs typeface="IBM Plex Sans Bold"/>
                <a:sym typeface="IBM Plex Sans Bold"/>
              </a:rPr>
              <a:t>(RESIDENTIAL JOBS)</a:t>
            </a:r>
          </a:p>
          <a:p>
            <a:pPr algn="l">
              <a:lnSpc>
                <a:spcPts val="1606"/>
              </a:lnSpc>
            </a:pPr>
            <a:r>
              <a:rPr lang="en-US" sz="1100">
                <a:solidFill>
                  <a:srgbClr val="000000"/>
                </a:solidFill>
                <a:latin typeface="IBM Plex Sans"/>
                <a:ea typeface="IBM Plex Sans"/>
                <a:cs typeface="IBM Plex Sans"/>
                <a:sym typeface="IBM Plex Sans"/>
              </a:rPr>
              <a:t>Junk Raider uses Chevy 4500 box trucks that are (minimum) 16ft long and up to 20ft long. Our box trucks also have lift gates, which we highly recommend! The lift gate ensures that your crew members are never lifting heavy or bulky items unnecessarily, which risks injury to themselves and their team members. </a:t>
            </a:r>
          </a:p>
          <a:p>
            <a:pPr algn="l">
              <a:lnSpc>
                <a:spcPts val="1606"/>
              </a:lnSpc>
            </a:pPr>
          </a:p>
          <a:p>
            <a:pPr algn="l">
              <a:lnSpc>
                <a:spcPts val="1606"/>
              </a:lnSpc>
            </a:pPr>
            <a:r>
              <a:rPr lang="en-US" sz="1100">
                <a:solidFill>
                  <a:srgbClr val="000000"/>
                </a:solidFill>
                <a:latin typeface="IBM Plex Sans"/>
                <a:ea typeface="IBM Plex Sans"/>
                <a:cs typeface="IBM Plex Sans"/>
                <a:sym typeface="IBM Plex Sans"/>
              </a:rPr>
              <a:t>The lift gate also ensures that if you're ever short on team members, you can deploy a "one-man" crew to perform most jobs, and assuming they have the proper dollies, in conjunction with the lift gate, there are few jobs they can safely perform.</a:t>
            </a:r>
          </a:p>
        </p:txBody>
      </p:sp>
    </p:spTree>
  </p:cSld>
  <p:clrMapOvr>
    <a:masterClrMapping/>
  </p:clrMapOvr>
</p:sld>
</file>

<file path=ppt/slides/slide56.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913981" y="918229"/>
            <a:ext cx="5585146" cy="673141"/>
          </a:xfrm>
          <a:prstGeom prst="rect">
            <a:avLst/>
          </a:prstGeom>
        </p:spPr>
        <p:txBody>
          <a:bodyPr anchor="t" rtlCol="false" tIns="0" lIns="0" bIns="0" rIns="0">
            <a:spAutoFit/>
          </a:bodyPr>
          <a:lstStyle/>
          <a:p>
            <a:pPr algn="just">
              <a:lnSpc>
                <a:spcPts val="1343"/>
              </a:lnSpc>
            </a:pPr>
            <a:r>
              <a:rPr lang="en-US" sz="1103" spc="1">
                <a:solidFill>
                  <a:srgbClr val="000000"/>
                </a:solidFill>
                <a:latin typeface="IBM Plex Sans Condensed"/>
                <a:ea typeface="IBM Plex Sans Condensed"/>
                <a:cs typeface="IBM Plex Sans Condensed"/>
                <a:sym typeface="IBM Plex Sans Condensed"/>
              </a:rPr>
              <a:t>$1,200. The life of the turbo – and the life of the vehicle in general – can be significantly increased by allowing the truck to idle during the first start of the day to ensure proper lubrication. The gas models do not have turbos but letting the engine warm up is still a good practice. </a:t>
            </a:r>
          </a:p>
        </p:txBody>
      </p:sp>
      <p:sp>
        <p:nvSpPr>
          <p:cNvPr name="TextBox 3" id="3"/>
          <p:cNvSpPr txBox="true"/>
          <p:nvPr/>
        </p:nvSpPr>
        <p:spPr>
          <a:xfrm rot="0">
            <a:off x="913981" y="1762262"/>
            <a:ext cx="5910958" cy="1392296"/>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Our Chevy dump</a:t>
            </a:r>
            <a:r>
              <a:rPr lang="en-US" sz="1103" spc="1">
                <a:solidFill>
                  <a:srgbClr val="000000"/>
                </a:solidFill>
                <a:latin typeface="IBM Plex Sans Condensed"/>
                <a:ea typeface="IBM Plex Sans Condensed"/>
                <a:cs typeface="IBM Plex Sans Condensed"/>
                <a:sym typeface="IBM Plex Sans Condensed"/>
              </a:rPr>
              <a:t> trucks are not the big, multi-axle dump trucks that people commonly associate with the words “dump truck.” These trucks are about the size of a medium sized U-Haul truck. They are also very maneuverable. These trucks also have automatic transmissions. Because of this, they are relatively easy to drive. If you can safely operate a pickup truck you can drive one of these trucks. It is important to remember that the vehicle is larger than a standard automobile and there is no rear-view mirror, so drivers must learn to effectively use the mirrors. Learning to use your mirrors starts with ensuring the mirrors are set correctly. </a:t>
            </a:r>
          </a:p>
        </p:txBody>
      </p:sp>
      <p:sp>
        <p:nvSpPr>
          <p:cNvPr name="TextBox 4" id="4"/>
          <p:cNvSpPr txBox="true"/>
          <p:nvPr/>
        </p:nvSpPr>
        <p:spPr>
          <a:xfrm rot="0">
            <a:off x="913981" y="3485478"/>
            <a:ext cx="6081179" cy="6048619"/>
          </a:xfrm>
          <a:prstGeom prst="rect">
            <a:avLst/>
          </a:prstGeom>
        </p:spPr>
        <p:txBody>
          <a:bodyPr anchor="t" rtlCol="false" tIns="0" lIns="0" bIns="0" rIns="0">
            <a:spAutoFit/>
          </a:bodyPr>
          <a:lstStyle/>
          <a:p>
            <a:pPr algn="l">
              <a:lnSpc>
                <a:spcPts val="1622"/>
              </a:lnSpc>
            </a:pPr>
            <a:r>
              <a:rPr lang="en-US" sz="1103" spc="1">
                <a:solidFill>
                  <a:srgbClr val="000000"/>
                </a:solidFill>
                <a:latin typeface="IBM Plex Sans Condensed"/>
                <a:ea typeface="IBM Plex Sans Condensed"/>
                <a:cs typeface="IBM Plex Sans Condensed"/>
                <a:sym typeface="IBM Plex Sans Condensed"/>
              </a:rPr>
              <a:t>You should rarely have the gas pedal all the way to the floor on takeoff. This habit decreases fuel efficiency and increases engine wear, which decreases the life of the engine and increases maintenance costs. Full acceleration should only be used if an evasive maneuver is required. </a:t>
            </a:r>
          </a:p>
          <a:p>
            <a:pPr algn="r" rtl="true">
              <a:lnSpc>
                <a:spcPts val="1622"/>
              </a:lnSpc>
            </a:pPr>
          </a:p>
          <a:p>
            <a:pPr algn="l">
              <a:lnSpc>
                <a:spcPts val="1764"/>
              </a:lnSpc>
            </a:pPr>
            <a:r>
              <a:rPr lang="en-US" b="true" sz="1200" spc="1">
                <a:solidFill>
                  <a:srgbClr val="033971"/>
                </a:solidFill>
                <a:latin typeface="IBM Plex Sans Condensed Bold"/>
                <a:ea typeface="IBM Plex Sans Condensed Bold"/>
                <a:cs typeface="IBM Plex Sans Condensed Bold"/>
                <a:sym typeface="IBM Plex Sans Condensed Bold"/>
              </a:rPr>
              <a:t>Braking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Chevy</a:t>
            </a:r>
            <a:r>
              <a:rPr lang="en-US" sz="1103" spc="1">
                <a:solidFill>
                  <a:srgbClr val="000000"/>
                </a:solidFill>
                <a:latin typeface="IBM Plex Sans Condensed"/>
                <a:ea typeface="IBM Plex Sans Condensed"/>
                <a:cs typeface="IBM Plex Sans Condensed"/>
                <a:sym typeface="IBM Plex Sans Condensed"/>
              </a:rPr>
              <a:t> trucks are equipped with an exhaust brake. These devices restrict the flow of exhaust when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activated. Their use should be taken advantage of when you are looking to slow or stop the truck, as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they greatly extend brake life. The brakes on Chevy dump trucks are exactly like those on your car. They are hydraulically operated and are activated by depressing the brake pedal, just as in your car. </a:t>
            </a:r>
          </a:p>
          <a:p>
            <a:pPr algn="l">
              <a:lnSpc>
                <a:spcPts val="1622"/>
              </a:lnSpc>
            </a:pPr>
          </a:p>
          <a:p>
            <a:pPr algn="l">
              <a:lnSpc>
                <a:spcPts val="1622"/>
              </a:lnSpc>
            </a:pPr>
            <a:r>
              <a:rPr lang="en-US" sz="1103" spc="1">
                <a:solidFill>
                  <a:srgbClr val="000000"/>
                </a:solidFill>
                <a:latin typeface="IBM Plex Sans Condensed"/>
                <a:ea typeface="IBM Plex Sans Condensed"/>
                <a:cs typeface="IBM Plex Sans Condensed"/>
                <a:sym typeface="IBM Plex Sans Condensed"/>
              </a:rPr>
              <a:t>To effectively use the exhaust brake, let all the way off of the gas pedal. You will hear the brake engage. It sounds like a lot of air blowing. You will also feel the deceleration from the exhaust brake. The exhaust brake is highly effective above 30 MPH. Once you get below 30 it loses some of its effectiveness. </a:t>
            </a:r>
          </a:p>
          <a:p>
            <a:pPr algn="l">
              <a:lnSpc>
                <a:spcPts val="1622"/>
              </a:lnSpc>
            </a:pPr>
          </a:p>
          <a:p>
            <a:pPr algn="l">
              <a:lnSpc>
                <a:spcPts val="1622"/>
              </a:lnSpc>
            </a:pPr>
            <a:r>
              <a:rPr lang="en-US" sz="1103" spc="1">
                <a:solidFill>
                  <a:srgbClr val="000000"/>
                </a:solidFill>
                <a:latin typeface="IBM Plex Sans Condensed"/>
                <a:ea typeface="IBM Plex Sans Condensed"/>
                <a:cs typeface="IBM Plex Sans Condensed"/>
                <a:sym typeface="IBM Plex Sans Condensed"/>
              </a:rPr>
              <a:t>When you are approaching traffic or a stop light, let off the gas pedal completely. That will allow the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exhaust brake to kick in. Next, simply apply the brake pedal as needed. If you want to allow the truck to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coast, slightly depress the gas pedal. That will kick off the exhaust brake without providing any extra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engine power. There is also an exhaust brake switch as part of the windshield wiper control. Pull it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towards you to turn the exhaust brake on and off. The exhaust brake light on the dash will be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illuminated when the exhaust brake is on. </a:t>
            </a:r>
          </a:p>
          <a:p>
            <a:pPr algn="l">
              <a:lnSpc>
                <a:spcPts val="1622"/>
              </a:lnSpc>
            </a:pPr>
          </a:p>
          <a:p>
            <a:pPr algn="l">
              <a:lnSpc>
                <a:spcPts val="1622"/>
              </a:lnSpc>
            </a:pPr>
            <a:r>
              <a:rPr lang="en-US" sz="1103" spc="1">
                <a:solidFill>
                  <a:srgbClr val="000000"/>
                </a:solidFill>
                <a:latin typeface="IBM Plex Sans Condensed"/>
                <a:ea typeface="IBM Plex Sans Condensed"/>
                <a:cs typeface="IBM Plex Sans Condensed"/>
                <a:sym typeface="IBM Plex Sans Condensed"/>
              </a:rPr>
              <a:t>When driving these trucks, remember that they are designed for ease of use. However, you are in a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large truck. Because of this, the brakes are not as effective as those in your car and will require more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stopping distance. As you add weight to the truck you should add even more following distance. </a:t>
            </a:r>
          </a:p>
          <a:p>
            <a:pPr algn="l">
              <a:lnSpc>
                <a:spcPts val="1764"/>
              </a:lnSpc>
            </a:pPr>
          </a:p>
          <a:p>
            <a:pPr algn="l">
              <a:lnSpc>
                <a:spcPts val="1764"/>
              </a:lnSpc>
            </a:pPr>
            <a:r>
              <a:rPr lang="en-US" b="true" sz="1200" spc="1">
                <a:solidFill>
                  <a:srgbClr val="033971"/>
                </a:solidFill>
                <a:latin typeface="IBM Plex Sans Condensed Bold"/>
                <a:ea typeface="IBM Plex Sans Condensed Bold"/>
                <a:cs typeface="IBM Plex Sans Condensed Bold"/>
                <a:sym typeface="IBM Plex Sans Condensed Bold"/>
              </a:rPr>
              <a:t>Turning</a:t>
            </a:r>
            <a:r>
              <a:rPr lang="en-US" sz="1200" spc="1">
                <a:solidFill>
                  <a:srgbClr val="033971"/>
                </a:solidFill>
                <a:latin typeface="IBM Plex Sans Condensed"/>
                <a:ea typeface="IBM Plex Sans Condensed"/>
                <a:cs typeface="IBM Plex Sans Condensed"/>
                <a:sym typeface="IBM Plex Sans Condensed"/>
              </a:rPr>
              <a:t>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When turning, you will really see how the Chevy trucks perform. They </a:t>
            </a:r>
            <a:r>
              <a:rPr lang="en-US" b="true" sz="1103" spc="1">
                <a:solidFill>
                  <a:srgbClr val="000000"/>
                </a:solidFill>
                <a:latin typeface="IBM Plex Sans Condensed Bold"/>
                <a:ea typeface="IBM Plex Sans Condensed Bold"/>
                <a:cs typeface="IBM Plex Sans Condensed Bold"/>
                <a:sym typeface="IBM Plex Sans Condensed Bold"/>
              </a:rPr>
              <a:t>cannot</a:t>
            </a:r>
            <a:r>
              <a:rPr lang="en-US" sz="1103" spc="1">
                <a:solidFill>
                  <a:srgbClr val="000000"/>
                </a:solidFill>
                <a:latin typeface="IBM Plex Sans Condensed"/>
                <a:ea typeface="IBM Plex Sans Condensed"/>
                <a:cs typeface="IBM Plex Sans Condensed"/>
                <a:sym typeface="IBM Plex Sans Condensed"/>
              </a:rPr>
              <a:t> make U-turns as tightly as a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small sedan. So you must remember that you are driving a longer wheel-based truck that is top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heavy. When you want to make a turn, you should slow the vehicle down significantly and then make a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wider turn than normal in consumer vehicles. </a:t>
            </a:r>
          </a:p>
        </p:txBody>
      </p:sp>
      <p:sp>
        <p:nvSpPr>
          <p:cNvPr name="TextBox 5" id="5"/>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55 </a:t>
            </a:r>
          </a:p>
        </p:txBody>
      </p:sp>
      <p:sp>
        <p:nvSpPr>
          <p:cNvPr name="TextBox 6" id="6"/>
          <p:cNvSpPr txBox="true"/>
          <p:nvPr/>
        </p:nvSpPr>
        <p:spPr>
          <a:xfrm rot="0">
            <a:off x="913981" y="3269451"/>
            <a:ext cx="845210" cy="177927"/>
          </a:xfrm>
          <a:prstGeom prst="rect">
            <a:avLst/>
          </a:prstGeom>
        </p:spPr>
        <p:txBody>
          <a:bodyPr anchor="t" rtlCol="false" tIns="0" lIns="0" bIns="0" rIns="0">
            <a:spAutoFit/>
          </a:bodyPr>
          <a:lstStyle/>
          <a:p>
            <a:pPr algn="l">
              <a:lnSpc>
                <a:spcPts val="1464"/>
              </a:lnSpc>
            </a:pPr>
            <a:r>
              <a:rPr lang="en-US" b="true" sz="1200" spc="1">
                <a:solidFill>
                  <a:srgbClr val="033971"/>
                </a:solidFill>
                <a:latin typeface="IBM Plex Sans Condensed Bold"/>
                <a:ea typeface="IBM Plex Sans Condensed Bold"/>
                <a:cs typeface="IBM Plex Sans Condensed Bold"/>
                <a:sym typeface="IBM Plex Sans Condensed Bold"/>
              </a:rPr>
              <a:t>Acceleration </a:t>
            </a:r>
          </a:p>
        </p:txBody>
      </p:sp>
      <p:sp>
        <p:nvSpPr>
          <p:cNvPr name="TextBox 7" id="7"/>
          <p:cNvSpPr txBox="true"/>
          <p:nvPr/>
        </p:nvSpPr>
        <p:spPr>
          <a:xfrm rot="0">
            <a:off x="914400" y="1547088"/>
            <a:ext cx="1467522" cy="177927"/>
          </a:xfrm>
          <a:prstGeom prst="rect">
            <a:avLst/>
          </a:prstGeom>
        </p:spPr>
        <p:txBody>
          <a:bodyPr anchor="t" rtlCol="false" tIns="0" lIns="0" bIns="0" rIns="0">
            <a:spAutoFit/>
          </a:bodyPr>
          <a:lstStyle/>
          <a:p>
            <a:pPr algn="l">
              <a:lnSpc>
                <a:spcPts val="1464"/>
              </a:lnSpc>
            </a:pPr>
            <a:r>
              <a:rPr lang="en-US" b="true" sz="1200" spc="1">
                <a:solidFill>
                  <a:srgbClr val="033971"/>
                </a:solidFill>
                <a:latin typeface="IBM Plex Sans Condensed Bold"/>
                <a:ea typeface="IBM Plex Sans Condensed Bold"/>
                <a:cs typeface="IBM Plex Sans Condensed Bold"/>
                <a:sym typeface="IBM Plex Sans Condensed Bold"/>
              </a:rPr>
              <a:t> Driving the Truck </a:t>
            </a:r>
          </a:p>
        </p:txBody>
      </p:sp>
    </p:spTree>
  </p:cSld>
  <p:clrMapOvr>
    <a:masterClrMapping/>
  </p:clrMapOvr>
</p:sld>
</file>

<file path=ppt/slides/slide57.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914257" y="3046172"/>
            <a:ext cx="5923340" cy="5192771"/>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The hardest part about the Isuzu trucks for an inexperienced truck driver is backing up. You must learn to use your mirrors and ensure that your mirrors are properly set. Also, when a truck is in reverse, a team member must be deployed as a ground guide and use hand signals to communicate with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driver.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1. Ensure that a team member is behind you on your driver's side and you can clearly see him or her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in your mirror.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2. Roll down windows so you can hear everything outside.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3. If your truck is not equipped with a backup warning tone, honk the horn three times to warn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people that you are about to back up.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4. Put the truck in reverse and slowly back up. Though you have a team member spotting for you,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that does not mean you should stare at him or her. You will still need to use your mirrors to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properly position the truck while also looking to the ground guide to ensure that you do not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collide with any objects.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If you will be backing into a tight area to load the truck, make sure to open the doors prior to reversing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truck. If you fail to do so, you will be forced to pull forward again to open the doors. In addition to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objects to either side of the truck, you must be careful not to hit anything above the truck. These trucks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are tall, and you do not want to knock out tree branches or hit utility lines.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If you are backing into someone’s driveway from a major road, you should activate your hazard lights as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you approach the driveway. If there is room on the road to pull over then do so. If not, then stay in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center of the right lane. Allow your passenger to get out. The passenger should then walk around and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carefully stop traffic for you by walking into the farthest lane the truck will occupy and placing his palm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up in the air facing traffic. This should be done with confidence, so it is clear to other drivers what is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going on. The passenger should not release traffic until you are sure that the truck will not need to pull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back into that lane to reposition. </a:t>
            </a:r>
          </a:p>
        </p:txBody>
      </p:sp>
      <p:sp>
        <p:nvSpPr>
          <p:cNvPr name="TextBox 3" id="3"/>
          <p:cNvSpPr txBox="true"/>
          <p:nvPr/>
        </p:nvSpPr>
        <p:spPr>
          <a:xfrm rot="0">
            <a:off x="892702" y="8873593"/>
            <a:ext cx="5966450" cy="592196"/>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The truck is most prone to overturning when the bed is raised, so be extremely careful when dumping. To properly dump the truck, first back into position with assistance from a person acting as a ground guide. At some landfills, this is an employee of the facility, but most of the time your Navigator will serve </a:t>
            </a:r>
          </a:p>
        </p:txBody>
      </p:sp>
      <p:sp>
        <p:nvSpPr>
          <p:cNvPr name="TextBox 4" id="4"/>
          <p:cNvSpPr txBox="true"/>
          <p:nvPr/>
        </p:nvSpPr>
        <p:spPr>
          <a:xfrm rot="0">
            <a:off x="914257" y="473681"/>
            <a:ext cx="5973470" cy="1940716"/>
          </a:xfrm>
          <a:prstGeom prst="rect">
            <a:avLst/>
          </a:prstGeom>
        </p:spPr>
        <p:txBody>
          <a:bodyPr anchor="t" rtlCol="false" tIns="0" lIns="0" bIns="0" rIns="0">
            <a:spAutoFit/>
          </a:bodyPr>
          <a:lstStyle/>
          <a:p>
            <a:pPr algn="l">
              <a:lnSpc>
                <a:spcPts val="1343"/>
              </a:lnSpc>
            </a:pPr>
            <a:r>
              <a:rPr lang="en-US" sz="1103" spc="1">
                <a:solidFill>
                  <a:srgbClr val="000000"/>
                </a:solidFill>
                <a:latin typeface="IBM Plex Sans Condensed"/>
                <a:ea typeface="IBM Plex Sans Condensed"/>
                <a:cs typeface="IBM Plex Sans Condensed"/>
                <a:sym typeface="IBM Plex Sans Condensed"/>
              </a:rPr>
              <a:t> </a:t>
            </a:r>
          </a:p>
          <a:p>
            <a:pPr algn="l">
              <a:lnSpc>
                <a:spcPts val="1343"/>
              </a:lnSpc>
            </a:pPr>
            <a:r>
              <a:rPr lang="en-US" sz="1103" spc="1">
                <a:solidFill>
                  <a:srgbClr val="000000"/>
                </a:solidFill>
                <a:latin typeface="IBM Plex Sans Condensed"/>
                <a:ea typeface="IBM Plex Sans Condensed"/>
                <a:cs typeface="IBM Plex Sans Condensed"/>
                <a:sym typeface="IBM Plex Sans Condensed"/>
              </a:rPr>
              <a:t>When driving a car, you can make turns quicker and often at more of an angle. On a right-hand turn in a truck, you need to slow down significantly, and you will not begin your turn until the back tires have just passed the curb. Once that has happened, turn the truck. You want to make sure you have slowed down to a reasonable speed. If you have not, you could flip the truck in the turn. This is especially true when loaded. As you add more weight to the truck, the truck becomes more top heavy. The higher your center of gravity, the more likely you are to overturn. </a:t>
            </a:r>
          </a:p>
          <a:p>
            <a:pPr algn="r" rtl="true">
              <a:lnSpc>
                <a:spcPts val="1343"/>
              </a:lnSpc>
            </a:pPr>
          </a:p>
          <a:p>
            <a:pPr algn="l">
              <a:lnSpc>
                <a:spcPts val="1343"/>
              </a:lnSpc>
            </a:pPr>
            <a:r>
              <a:rPr lang="en-US" sz="1103" spc="1">
                <a:solidFill>
                  <a:srgbClr val="000000"/>
                </a:solidFill>
                <a:latin typeface="IBM Plex Sans Condensed"/>
                <a:ea typeface="IBM Plex Sans Condensed"/>
                <a:cs typeface="IBM Plex Sans Condensed"/>
                <a:sym typeface="IBM Plex Sans Condensed"/>
              </a:rPr>
              <a:t>Left turns provide you with a greater turning radius, but again you must account for the long wheelbase. Additionally, the body of the truck is wider than the cab. When turning through an intersection, you </a:t>
            </a:r>
          </a:p>
          <a:p>
            <a:pPr algn="l">
              <a:lnSpc>
                <a:spcPts val="1343"/>
              </a:lnSpc>
            </a:pPr>
            <a:r>
              <a:rPr lang="en-US" sz="1103" spc="1">
                <a:solidFill>
                  <a:srgbClr val="000000"/>
                </a:solidFill>
                <a:latin typeface="IBM Plex Sans Condensed"/>
                <a:ea typeface="IBM Plex Sans Condensed"/>
                <a:cs typeface="IBM Plex Sans Condensed"/>
                <a:sym typeface="IBM Plex Sans Condensed"/>
              </a:rPr>
              <a:t>must maintain a large enough turning radius to avoid clipping the front of any cars waiting to turn in another direction. </a:t>
            </a:r>
          </a:p>
        </p:txBody>
      </p:sp>
      <p:sp>
        <p:nvSpPr>
          <p:cNvPr name="TextBox 5" id="5"/>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56 </a:t>
            </a:r>
          </a:p>
        </p:txBody>
      </p:sp>
      <p:sp>
        <p:nvSpPr>
          <p:cNvPr name="TextBox 6" id="6"/>
          <p:cNvSpPr txBox="true"/>
          <p:nvPr/>
        </p:nvSpPr>
        <p:spPr>
          <a:xfrm rot="0">
            <a:off x="914400" y="2597642"/>
            <a:ext cx="980111" cy="358902"/>
          </a:xfrm>
          <a:prstGeom prst="rect">
            <a:avLst/>
          </a:prstGeom>
        </p:spPr>
        <p:txBody>
          <a:bodyPr anchor="t" rtlCol="false" tIns="0" lIns="0" bIns="0" rIns="0">
            <a:spAutoFit/>
          </a:bodyPr>
          <a:lstStyle/>
          <a:p>
            <a:pPr algn="l">
              <a:lnSpc>
                <a:spcPts val="1464"/>
              </a:lnSpc>
            </a:pPr>
            <a:r>
              <a:rPr lang="en-US" b="true" sz="1200" spc="1">
                <a:solidFill>
                  <a:srgbClr val="033971"/>
                </a:solidFill>
                <a:latin typeface="IBM Plex Sans Condensed Bold"/>
                <a:ea typeface="IBM Plex Sans Condensed Bold"/>
                <a:cs typeface="IBM Plex Sans Condensed Bold"/>
                <a:sym typeface="IBM Plex Sans Condensed Bold"/>
              </a:rPr>
              <a:t> </a:t>
            </a:r>
          </a:p>
          <a:p>
            <a:pPr algn="l">
              <a:lnSpc>
                <a:spcPts val="1464"/>
              </a:lnSpc>
            </a:pPr>
            <a:r>
              <a:rPr lang="en-US" b="true" sz="1200" spc="1">
                <a:solidFill>
                  <a:srgbClr val="033971"/>
                </a:solidFill>
                <a:latin typeface="IBM Plex Sans Condensed Bold"/>
                <a:ea typeface="IBM Plex Sans Condensed Bold"/>
                <a:cs typeface="IBM Plex Sans Condensed Bold"/>
                <a:sym typeface="IBM Plex Sans Condensed Bold"/>
              </a:rPr>
              <a:t>Backing Up </a:t>
            </a:r>
          </a:p>
        </p:txBody>
      </p:sp>
      <p:sp>
        <p:nvSpPr>
          <p:cNvPr name="TextBox 7" id="7"/>
          <p:cNvSpPr txBox="true"/>
          <p:nvPr/>
        </p:nvSpPr>
        <p:spPr>
          <a:xfrm rot="0">
            <a:off x="914400" y="8419918"/>
            <a:ext cx="1403254" cy="358902"/>
          </a:xfrm>
          <a:prstGeom prst="rect">
            <a:avLst/>
          </a:prstGeom>
        </p:spPr>
        <p:txBody>
          <a:bodyPr anchor="t" rtlCol="false" tIns="0" lIns="0" bIns="0" rIns="0">
            <a:spAutoFit/>
          </a:bodyPr>
          <a:lstStyle/>
          <a:p>
            <a:pPr algn="l">
              <a:lnSpc>
                <a:spcPts val="1464"/>
              </a:lnSpc>
            </a:pPr>
            <a:r>
              <a:rPr lang="en-US" b="true" sz="1200" spc="1">
                <a:solidFill>
                  <a:srgbClr val="033971"/>
                </a:solidFill>
                <a:latin typeface="IBM Plex Sans Condensed Bold"/>
                <a:ea typeface="IBM Plex Sans Condensed Bold"/>
                <a:cs typeface="IBM Plex Sans Condensed Bold"/>
                <a:sym typeface="IBM Plex Sans Condensed Bold"/>
              </a:rPr>
              <a:t> </a:t>
            </a:r>
          </a:p>
          <a:p>
            <a:pPr algn="l">
              <a:lnSpc>
                <a:spcPts val="1464"/>
              </a:lnSpc>
            </a:pPr>
            <a:r>
              <a:rPr lang="en-US" b="true" sz="1200" spc="1">
                <a:solidFill>
                  <a:srgbClr val="033971"/>
                </a:solidFill>
                <a:latin typeface="IBM Plex Sans Condensed Bold"/>
                <a:ea typeface="IBM Plex Sans Condensed Bold"/>
                <a:cs typeface="IBM Plex Sans Condensed Bold"/>
                <a:sym typeface="IBM Plex Sans Condensed Bold"/>
              </a:rPr>
              <a:t>Dumping the Truck </a:t>
            </a:r>
          </a:p>
        </p:txBody>
      </p:sp>
    </p:spTree>
  </p:cSld>
  <p:clrMapOvr>
    <a:masterClrMapping/>
  </p:clrMapOvr>
</p:sld>
</file>

<file path=ppt/slides/slide58.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77240" y="424831"/>
            <a:ext cx="5947791" cy="2192396"/>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as the ground guide. Raise the dump bed as high as you can while maintaining clearance from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ground at the rear of the truck. Once the load is as high as it can go, pull forward quickly. This will create a “jerk” that should dislodge the load and dump it from the truck. If something does not come out, put the truck in reverse. Jab the gas pedal and then hit the brake hard. This will help "jerk" the load loose as well.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Ensure you are on a level surface. If you dump at an angle it could cause the truck to flip over. Always be on the lookout for debris in landfills that could damage the truck. If you see a lot of shingles in a pile, avoid that area as there are sure to be roofing nails. Look out for larger debris that can cut hoses or hit the radiator on the truck. These trucks are low to the ground. We have busted several transmission hoses and radiators from hitting debris at landfills. </a:t>
            </a:r>
          </a:p>
        </p:txBody>
      </p:sp>
      <p:sp>
        <p:nvSpPr>
          <p:cNvPr name="TextBox 3" id="3"/>
          <p:cNvSpPr txBox="true"/>
          <p:nvPr/>
        </p:nvSpPr>
        <p:spPr>
          <a:xfrm rot="0">
            <a:off x="777240" y="3011356"/>
            <a:ext cx="6217920" cy="4792721"/>
          </a:xfrm>
          <a:prstGeom prst="rect">
            <a:avLst/>
          </a:prstGeom>
        </p:spPr>
        <p:txBody>
          <a:bodyPr anchor="t" rtlCol="false" tIns="0" lIns="0" bIns="0" rIns="0">
            <a:spAutoFit/>
          </a:bodyPr>
          <a:lstStyle/>
          <a:p>
            <a:pPr algn="l">
              <a:lnSpc>
                <a:spcPts val="1611"/>
              </a:lnSpc>
            </a:pPr>
            <a:r>
              <a:rPr lang="en-US" sz="1104">
                <a:solidFill>
                  <a:srgbClr val="000000"/>
                </a:solidFill>
                <a:latin typeface="IBM Plex Sans Condensed"/>
                <a:ea typeface="IBM Plex Sans Condensed"/>
                <a:cs typeface="IBM Plex Sans Condensed"/>
                <a:sym typeface="IBM Plex Sans Condensed"/>
              </a:rPr>
              <a:t>Junk Raider doesn't make a recommendation with this category as there are pros and cons with both engine types and much of it comes down to preference.</a:t>
            </a:r>
          </a:p>
          <a:p>
            <a:pPr algn="l">
              <a:lnSpc>
                <a:spcPts val="1611"/>
              </a:lnSpc>
            </a:pPr>
          </a:p>
          <a:p>
            <a:pPr algn="l">
              <a:lnSpc>
                <a:spcPts val="1611"/>
              </a:lnSpc>
            </a:pPr>
            <a:r>
              <a:rPr lang="en-US" sz="1104">
                <a:solidFill>
                  <a:srgbClr val="000000"/>
                </a:solidFill>
                <a:latin typeface="IBM Plex Sans Condensed"/>
                <a:ea typeface="IBM Plex Sans Condensed"/>
                <a:cs typeface="IBM Plex Sans Condensed"/>
                <a:sym typeface="IBM Plex Sans Condensed"/>
              </a:rPr>
              <a:t>However, here are some pros for Gasoline;</a:t>
            </a:r>
          </a:p>
          <a:p>
            <a:pPr algn="l">
              <a:lnSpc>
                <a:spcPts val="1611"/>
              </a:lnSpc>
            </a:pPr>
          </a:p>
          <a:p>
            <a:pPr algn="l" marL="238354" indent="-119177" lvl="1">
              <a:lnSpc>
                <a:spcPts val="1611"/>
              </a:lnSpc>
              <a:buFont typeface="Arial"/>
              <a:buChar char="•"/>
            </a:pPr>
            <a:r>
              <a:rPr lang="en-US" sz="1104" spc="1">
                <a:solidFill>
                  <a:srgbClr val="000000"/>
                </a:solidFill>
                <a:latin typeface="IBM Plex Sans Condensed"/>
                <a:ea typeface="IBM Plex Sans Condensed"/>
                <a:cs typeface="IBM Plex Sans Condensed"/>
                <a:sym typeface="IBM Plex Sans Condensed"/>
              </a:rPr>
              <a:t>Gasoline tends to be a much simpler engine than the Diesel trucks. </a:t>
            </a:r>
          </a:p>
          <a:p>
            <a:pPr algn="l" marL="238354" indent="-119177" lvl="1">
              <a:lnSpc>
                <a:spcPts val="1611"/>
              </a:lnSpc>
              <a:buFont typeface="Arial"/>
              <a:buChar char="•"/>
            </a:pPr>
            <a:r>
              <a:rPr lang="en-US" sz="1104" spc="1">
                <a:solidFill>
                  <a:srgbClr val="000000"/>
                </a:solidFill>
                <a:latin typeface="IBM Plex Sans Condensed"/>
                <a:ea typeface="IBM Plex Sans Condensed"/>
                <a:cs typeface="IBM Plex Sans Condensed"/>
                <a:sym typeface="IBM Plex Sans Condensed"/>
              </a:rPr>
              <a:t>Less sensors to malfunction or potential issues.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Parts are more widely available. </a:t>
            </a:r>
          </a:p>
          <a:p>
            <a:pPr algn="l" marL="238354" indent="-119177" lvl="1">
              <a:lnSpc>
                <a:spcPts val="1611"/>
              </a:lnSpc>
              <a:buFont typeface="Arial"/>
              <a:buChar char="•"/>
            </a:pPr>
            <a:r>
              <a:rPr lang="en-US" sz="1104" spc="1">
                <a:solidFill>
                  <a:srgbClr val="000000"/>
                </a:solidFill>
                <a:latin typeface="IBM Plex Sans Condensed"/>
                <a:ea typeface="IBM Plex Sans Condensed"/>
                <a:cs typeface="IBM Plex Sans Condensed"/>
                <a:sym typeface="IBM Plex Sans Condensed"/>
              </a:rPr>
              <a:t>The Diesel truck will (almost assuredly) have more issues than the Gasoline vehicle.</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No Diesel Exhaust Fluid (DEF) System: You must periodically add DEF fluid which takes time and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money. Also, if your drivers do not operate the truck correctly it can lead to a breakdown, a tow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bill, and a repair bill from a repair facility.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Gas is less expensive than diesel. However, this about evens out because diesel will get better fuel mileage.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Lower up-front costs. </a:t>
            </a:r>
          </a:p>
          <a:p>
            <a:pPr algn="l">
              <a:lnSpc>
                <a:spcPts val="1611"/>
              </a:lnSpc>
            </a:pPr>
          </a:p>
          <a:p>
            <a:pPr algn="l">
              <a:lnSpc>
                <a:spcPts val="1611"/>
              </a:lnSpc>
            </a:pPr>
            <a:r>
              <a:rPr lang="en-US" sz="1104" spc="1">
                <a:solidFill>
                  <a:srgbClr val="000000"/>
                </a:solidFill>
                <a:latin typeface="IBM Plex Sans Condensed"/>
                <a:ea typeface="IBM Plex Sans Condensed"/>
                <a:cs typeface="IBM Plex Sans Condensed"/>
                <a:sym typeface="IBM Plex Sans Condensed"/>
              </a:rPr>
              <a:t>The biggest pro for diesel is the longevity of the engine. </a:t>
            </a:r>
            <a:r>
              <a:rPr lang="en-US" b="true" sz="1104" spc="1">
                <a:solidFill>
                  <a:srgbClr val="000000"/>
                </a:solidFill>
                <a:latin typeface="IBM Plex Sans Condensed Bold"/>
                <a:ea typeface="IBM Plex Sans Condensed Bold"/>
                <a:cs typeface="IBM Plex Sans Condensed Bold"/>
                <a:sym typeface="IBM Plex Sans Condensed Bold"/>
              </a:rPr>
              <a:t>The average Diesel trucks will last about 350,000 miles compares to 200,000 or so from the gas counterpart.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Junk Raider does recommend turning over your fleet every five or six years. Keeping your trucks fresh lowers your maintenance costs, improves your image, and raises employee morale.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Overall, the Diesel and Gasoline trucks are both good trucks. But with a business you want to have your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operations be as consistent as possible, so choose wisely and do your homework!</a:t>
            </a:r>
          </a:p>
        </p:txBody>
      </p:sp>
      <p:sp>
        <p:nvSpPr>
          <p:cNvPr name="TextBox 4" id="4"/>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57 </a:t>
            </a:r>
          </a:p>
        </p:txBody>
      </p:sp>
      <p:sp>
        <p:nvSpPr>
          <p:cNvPr name="TextBox 5" id="5"/>
          <p:cNvSpPr txBox="true"/>
          <p:nvPr/>
        </p:nvSpPr>
        <p:spPr>
          <a:xfrm rot="0">
            <a:off x="777240" y="2774586"/>
            <a:ext cx="2301166" cy="198120"/>
          </a:xfrm>
          <a:prstGeom prst="rect">
            <a:avLst/>
          </a:prstGeom>
        </p:spPr>
        <p:txBody>
          <a:bodyPr anchor="t" rtlCol="false" tIns="0" lIns="0" bIns="0" rIns="0">
            <a:spAutoFit/>
          </a:bodyPr>
          <a:lstStyle/>
          <a:p>
            <a:pPr algn="l">
              <a:lnSpc>
                <a:spcPts val="1679"/>
              </a:lnSpc>
            </a:pPr>
            <a:r>
              <a:rPr lang="en-US" b="true" sz="1200" spc="1">
                <a:solidFill>
                  <a:srgbClr val="033971"/>
                </a:solidFill>
                <a:latin typeface="IBM Plex Sans Condensed Bold"/>
                <a:ea typeface="IBM Plex Sans Condensed Bold"/>
                <a:cs typeface="IBM Plex Sans Condensed Bold"/>
                <a:sym typeface="IBM Plex Sans Condensed Bold"/>
              </a:rPr>
              <a:t>Gasoline vs Diesel Engines </a:t>
            </a:r>
          </a:p>
        </p:txBody>
      </p:sp>
    </p:spTree>
  </p:cSld>
  <p:clrMapOvr>
    <a:masterClrMapping/>
  </p:clrMapOvr>
</p:sld>
</file>

<file path=ppt/slides/slide59.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77240" y="566868"/>
            <a:ext cx="6253143" cy="9231371"/>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Truck teams will be visiting landfills and transfer stations multiple times per day. Each team member needs to know how to safely operate the truck at a landfill or transfer station. Like at construction sites, there is heavy equipment constantly moving around at landfills, so team members need to be alerted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entire time they are at the disposal facility. Before pulling into the facility, make sure the truck is tarped. Many landfills will fine your company if you have trucks coming in that are not properly tarped. Come to a complete stop before driving on the scale. Drive on the scale very slowly and talk to the scale house attendant. Be sure to keep these people happy! If you get on the bad side of the scale house attendant, they can make your day extremely difficult.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Once you leave the scales, follow the road to the dumping area. Each facility is different, and rules may vary slightly. Driving at landfills is also much different than driving at a transfer station. Transfer stations are normally paved, while landfills are dirt or rock. When backing up to dump, make sure the Navigator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is standing in a spot that is clearly visible in the driver’s side mirror to guide the truck back. This can prevent the truck from running over items that could cause damage to the truck. This little step will save you hundreds if not thousands of dollars each year. After the doors have been opened, the navigator should get back in the truck while the truck is dumping.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Once the truck has been dumped, the navigator can verify that all items have come out of the truck with a simple “thumbs up” or similar signal. If all items do not come out of the truck, the driver should lower the bed slightly, back up and hit the brakes to come to a sudden stop. If the items still do not come out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of the truck, the bed will have to be lowered and you will need to hand unload the truck. Once all items are out of the truck with the bed all the way down, the Navigator can shut the doors. This process works the same for transfer stations and landfills. The major difference between the two is the road surface. Transfer stations are generally much cleaner. You will get more flat tires from debris at landfills than transfer stations. </a:t>
            </a:r>
          </a:p>
          <a:p>
            <a:pPr algn="l">
              <a:lnSpc>
                <a:spcPts val="1752"/>
              </a:lnSpc>
            </a:pPr>
          </a:p>
          <a:p>
            <a:pPr algn="l">
              <a:lnSpc>
                <a:spcPts val="1752"/>
              </a:lnSpc>
            </a:pPr>
            <a:r>
              <a:rPr lang="en-US" b="true" sz="1200" spc="1">
                <a:solidFill>
                  <a:srgbClr val="033971"/>
                </a:solidFill>
                <a:latin typeface="IBM Plex Sans Condensed Bold"/>
                <a:ea typeface="IBM Plex Sans Condensed Bold"/>
                <a:cs typeface="IBM Plex Sans Condensed Bold"/>
                <a:sym typeface="IBM Plex Sans Condensed Bold"/>
              </a:rPr>
              <a:t>Basic Truck Systems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Although these trucks are easy to operate, a lot can go wrong if you do not have the correct systems in place. The larger your company grows, the less time you as the owner will be spending in the trucks. For this reason, it is imperative to make sure your employees know the basic operations of the truck. This can make a difference of thousands of dollars. </a:t>
            </a:r>
          </a:p>
          <a:p>
            <a:pPr algn="r" rtl="true">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Engine</a:t>
            </a:r>
            <a:r>
              <a:rPr lang="en-US" sz="1103" spc="1">
                <a:solidFill>
                  <a:srgbClr val="000000"/>
                </a:solidFill>
                <a:latin typeface="IBM Plex Sans Condensed"/>
                <a:ea typeface="IBM Plex Sans Condensed"/>
                <a:cs typeface="IBM Plex Sans Condensed"/>
                <a:sym typeface="IBM Plex Sans Condensed"/>
              </a:rPr>
              <a: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two engine options available Isuzu and Fuso trucks are a 5.2 L Diesel, fuel injected engine with 215 horsepower, or a 6.0 Liter Chevy V8 engine with 297 Horsepower. </a:t>
            </a:r>
          </a:p>
          <a:p>
            <a:pPr algn="r" rtl="true">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Turbocharger</a:t>
            </a:r>
            <a:r>
              <a:rPr lang="en-US" sz="1103" spc="1">
                <a:solidFill>
                  <a:srgbClr val="000000"/>
                </a:solidFill>
                <a:latin typeface="IBM Plex Sans Condensed"/>
                <a:ea typeface="IBM Plex Sans Condensed"/>
                <a:cs typeface="IBM Plex Sans Condensed"/>
                <a:sym typeface="IBM Plex Sans Condensed"/>
              </a:rPr>
              <a: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turbocharger takes the engine's exhaust to a compressor, which compresses the air and sends it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back to the engine in a much denser form. The dense compressed air packs tighter in the engine which creates more power.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Turbos will turn up to 200,000 RPM. The only thing that keeps them from blowing apart into a trillion pieces is engine oil. It is critical that upon engine startup we give the oil time to warm up and flow to the turbo. We should give it between 1 and 5 minutes of warm-up time. Provide at least 1 minute of idle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time at temperatures at or above 70 degrees Fahrenheit and 5 minutes of idle at temperatures below 50 degrees Fahrenheit. For temperatures between 50 and 70 degrees, provide around 3 minutes of warm- up time. Turbos will run a few thousand dollars to replace so it is critical to allow the truck to warm up properly. </a:t>
            </a:r>
          </a:p>
        </p:txBody>
      </p:sp>
      <p:sp>
        <p:nvSpPr>
          <p:cNvPr name="TextBox 3" id="3"/>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58 </a:t>
            </a:r>
          </a:p>
        </p:txBody>
      </p:sp>
      <p:sp>
        <p:nvSpPr>
          <p:cNvPr name="TextBox 4" id="4"/>
          <p:cNvSpPr txBox="true"/>
          <p:nvPr/>
        </p:nvSpPr>
        <p:spPr>
          <a:xfrm rot="0">
            <a:off x="777240" y="342829"/>
            <a:ext cx="2314269" cy="198120"/>
          </a:xfrm>
          <a:prstGeom prst="rect">
            <a:avLst/>
          </a:prstGeom>
        </p:spPr>
        <p:txBody>
          <a:bodyPr anchor="t" rtlCol="false" tIns="0" lIns="0" bIns="0" rIns="0">
            <a:spAutoFit/>
          </a:bodyPr>
          <a:lstStyle/>
          <a:p>
            <a:pPr algn="l">
              <a:lnSpc>
                <a:spcPts val="1679"/>
              </a:lnSpc>
            </a:pPr>
            <a:r>
              <a:rPr lang="en-US" b="true" sz="1200" spc="1">
                <a:solidFill>
                  <a:srgbClr val="033971"/>
                </a:solidFill>
                <a:latin typeface="IBM Plex Sans Condensed Bold"/>
                <a:ea typeface="IBM Plex Sans Condensed Bold"/>
                <a:cs typeface="IBM Plex Sans Condensed Bold"/>
                <a:sym typeface="IBM Plex Sans Condensed Bold"/>
              </a:rPr>
              <a:t>Landfills and Transfer Stations</a:t>
            </a:r>
            <a:r>
              <a:rPr lang="en-US" b="true" sz="1200" spc="1">
                <a:solidFill>
                  <a:srgbClr val="1F3763"/>
                </a:solidFill>
                <a:latin typeface="IBM Plex Sans Condensed Bold"/>
                <a:ea typeface="IBM Plex Sans Condensed Bold"/>
                <a:cs typeface="IBM Plex Sans Condensed Bold"/>
                <a:sym typeface="IBM Plex Sans Condensed Bold"/>
              </a:rPr>
              <a:t> </a:t>
            </a:r>
          </a:p>
        </p:txBody>
      </p:sp>
    </p:spTree>
  </p:cSld>
  <p:clrMapOvr>
    <a:masterClrMapping/>
  </p:clrMapOvr>
</p:sld>
</file>

<file path=ppt/slides/slide60.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913981" y="8129862"/>
            <a:ext cx="6081179" cy="159541"/>
          </a:xfrm>
          <a:prstGeom prst="rect">
            <a:avLst/>
          </a:prstGeom>
        </p:spPr>
        <p:txBody>
          <a:bodyPr anchor="t" rtlCol="false" tIns="0" lIns="0" bIns="0" rIns="0">
            <a:spAutoFit/>
          </a:bodyPr>
          <a:lstStyle/>
          <a:p>
            <a:pPr algn="just">
              <a:lnSpc>
                <a:spcPts val="1343"/>
              </a:lnSpc>
            </a:pPr>
            <a:r>
              <a:rPr lang="en-US" b="true" sz="1103" spc="1">
                <a:solidFill>
                  <a:srgbClr val="000000"/>
                </a:solidFill>
                <a:latin typeface="IBM Plex Sans Condensed Bold"/>
                <a:ea typeface="IBM Plex Sans Condensed Bold"/>
                <a:cs typeface="IBM Plex Sans Condensed Bold"/>
                <a:sym typeface="IBM Plex Sans Condensed Bold"/>
              </a:rPr>
              <a:t>The backside of the driver’s sun visor will feature information on performing a regen on diesel trucks. </a:t>
            </a:r>
          </a:p>
        </p:txBody>
      </p:sp>
      <p:sp>
        <p:nvSpPr>
          <p:cNvPr name="TextBox 3" id="3"/>
          <p:cNvSpPr txBox="true"/>
          <p:nvPr/>
        </p:nvSpPr>
        <p:spPr>
          <a:xfrm rot="0">
            <a:off x="913981" y="940013"/>
            <a:ext cx="5970222" cy="7010656"/>
          </a:xfrm>
          <a:prstGeom prst="rect">
            <a:avLst/>
          </a:prstGeom>
        </p:spPr>
        <p:txBody>
          <a:bodyPr anchor="t" rtlCol="false" tIns="0" lIns="0" bIns="0" rIns="0">
            <a:spAutoFit/>
          </a:bodyPr>
          <a:lstStyle/>
          <a:p>
            <a:pPr algn="l">
              <a:lnSpc>
                <a:spcPts val="1343"/>
              </a:lnSpc>
            </a:pPr>
            <a:r>
              <a:rPr lang="en-US" sz="1103" spc="1">
                <a:solidFill>
                  <a:srgbClr val="000000"/>
                </a:solidFill>
                <a:latin typeface="IBM Plex Sans Condensed"/>
                <a:ea typeface="IBM Plex Sans Condensed"/>
                <a:cs typeface="IBM Plex Sans Condensed"/>
                <a:sym typeface="IBM Plex Sans Condensed"/>
              </a:rPr>
              <a:t> </a:t>
            </a:r>
          </a:p>
          <a:p>
            <a:pPr algn="l">
              <a:lnSpc>
                <a:spcPts val="1343"/>
              </a:lnSpc>
            </a:pPr>
            <a:r>
              <a:rPr lang="en-US" b="true" sz="1103" spc="1">
                <a:solidFill>
                  <a:srgbClr val="000000"/>
                </a:solidFill>
                <a:latin typeface="IBM Plex Sans Condensed Bold"/>
                <a:ea typeface="IBM Plex Sans Condensed Bold"/>
                <a:cs typeface="IBM Plex Sans Condensed Bold"/>
                <a:sym typeface="IBM Plex Sans Condensed Bold"/>
              </a:rPr>
              <a:t>Cooling System</a:t>
            </a:r>
            <a:r>
              <a:rPr lang="en-US" sz="1103" spc="1">
                <a:solidFill>
                  <a:srgbClr val="000000"/>
                </a:solidFill>
                <a:latin typeface="IBM Plex Sans Condensed"/>
                <a:ea typeface="IBM Plex Sans Condensed"/>
                <a:cs typeface="IBM Plex Sans Condensed"/>
                <a:sym typeface="IBM Plex Sans Condensed"/>
              </a:rPr>
              <a:t> </a:t>
            </a:r>
          </a:p>
          <a:p>
            <a:pPr algn="l">
              <a:lnSpc>
                <a:spcPts val="1343"/>
              </a:lnSpc>
            </a:pPr>
            <a:r>
              <a:rPr lang="en-US" sz="1103" spc="1">
                <a:solidFill>
                  <a:srgbClr val="000000"/>
                </a:solidFill>
                <a:latin typeface="IBM Plex Sans Condensed"/>
                <a:ea typeface="IBM Plex Sans Condensed"/>
                <a:cs typeface="IBM Plex Sans Condensed"/>
                <a:sym typeface="IBM Plex Sans Condensed"/>
              </a:rPr>
              <a:t>The cooling system is a standard pressurized system. This system consists of the radiator, reservoir tank, and cooling fan. The radiator also has a transmission cooler that cools the transmission fluid. Should the radiator be damaged at the landfill, you will need to check the coolant level. If the coolant level is changing it could be a result of a damaged transmission cooler. When that occurs, coolant and transmission fluid will mix. This is a bad situation and the truck should be placed out of service if it ever happens. If the problem is recognized too late, it can result in serious engine and transmission damage. </a:t>
            </a:r>
          </a:p>
          <a:p>
            <a:pPr algn="r" rtl="true">
              <a:lnSpc>
                <a:spcPts val="634"/>
              </a:lnSpc>
            </a:pPr>
          </a:p>
          <a:p>
            <a:pPr algn="l">
              <a:lnSpc>
                <a:spcPts val="2759"/>
              </a:lnSpc>
            </a:pPr>
            <a:r>
              <a:rPr lang="en-US" b="true" sz="1103" spc="1">
                <a:solidFill>
                  <a:srgbClr val="000000"/>
                </a:solidFill>
                <a:latin typeface="IBM Plex Sans Condensed Bold"/>
                <a:ea typeface="IBM Plex Sans Condensed Bold"/>
                <a:cs typeface="IBM Plex Sans Condensed Bold"/>
                <a:sym typeface="IBM Plex Sans Condensed Bold"/>
              </a:rPr>
              <a:t>Transmission</a:t>
            </a:r>
            <a:r>
              <a:rPr lang="en-US" sz="1103" spc="1">
                <a:solidFill>
                  <a:srgbClr val="000000"/>
                </a:solidFill>
                <a:latin typeface="IBM Plex Sans Condensed"/>
                <a:ea typeface="IBM Plex Sans Condensed"/>
                <a:cs typeface="IBM Plex Sans Condensed"/>
                <a:sym typeface="IBM Plex Sans Condensed"/>
              </a:rPr>
              <a:t> </a:t>
            </a:r>
          </a:p>
          <a:p>
            <a:pPr algn="l">
              <a:lnSpc>
                <a:spcPts val="551"/>
              </a:lnSpc>
            </a:pPr>
            <a:r>
              <a:rPr lang="en-US" sz="1103" spc="1">
                <a:solidFill>
                  <a:srgbClr val="000000"/>
                </a:solidFill>
                <a:latin typeface="IBM Plex Sans Condensed"/>
                <a:ea typeface="IBM Plex Sans Condensed"/>
                <a:cs typeface="IBM Plex Sans Condensed"/>
                <a:sym typeface="IBM Plex Sans Condensed"/>
              </a:rPr>
              <a:t>Isuzu trucks are equipped with a 4-speed Aisin automatic transmission. Fuso Gas trucks are equipped </a:t>
            </a:r>
          </a:p>
          <a:p>
            <a:pPr algn="l">
              <a:lnSpc>
                <a:spcPts val="2135"/>
              </a:lnSpc>
            </a:pPr>
            <a:r>
              <a:rPr lang="en-US" sz="1103" spc="1">
                <a:solidFill>
                  <a:srgbClr val="000000"/>
                </a:solidFill>
                <a:latin typeface="IBM Plex Sans Condensed"/>
                <a:ea typeface="IBM Plex Sans Condensed"/>
                <a:cs typeface="IBM Plex Sans Condensed"/>
                <a:sym typeface="IBM Plex Sans Condensed"/>
              </a:rPr>
              <a:t>with an Allison transmission. Only buy trucks with automatic transmissions. Buying a truck that has a </a:t>
            </a:r>
          </a:p>
          <a:p>
            <a:pPr algn="l">
              <a:lnSpc>
                <a:spcPts val="551"/>
              </a:lnSpc>
            </a:pPr>
            <a:r>
              <a:rPr lang="en-US" sz="1103" spc="1">
                <a:solidFill>
                  <a:srgbClr val="000000"/>
                </a:solidFill>
                <a:latin typeface="IBM Plex Sans Condensed"/>
                <a:ea typeface="IBM Plex Sans Condensed"/>
                <a:cs typeface="IBM Plex Sans Condensed"/>
                <a:sym typeface="IBM Plex Sans Condensed"/>
              </a:rPr>
              <a:t>manual transmission is asking for disaster, as it is just one more complication for your employees to </a:t>
            </a:r>
          </a:p>
          <a:p>
            <a:pPr algn="l">
              <a:lnSpc>
                <a:spcPts val="2135"/>
              </a:lnSpc>
            </a:pPr>
            <a:r>
              <a:rPr lang="en-US" sz="1103" spc="1">
                <a:solidFill>
                  <a:srgbClr val="000000"/>
                </a:solidFill>
                <a:latin typeface="IBM Plex Sans Condensed"/>
                <a:ea typeface="IBM Plex Sans Condensed"/>
                <a:cs typeface="IBM Plex Sans Condensed"/>
                <a:sym typeface="IBM Plex Sans Condensed"/>
              </a:rPr>
              <a:t>contend with. You want to keep everything as simple as possible. </a:t>
            </a:r>
          </a:p>
          <a:p>
            <a:pPr algn="l">
              <a:lnSpc>
                <a:spcPts val="2759"/>
              </a:lnSpc>
            </a:pPr>
            <a:r>
              <a:rPr lang="en-US" b="true" sz="1103" spc="1">
                <a:solidFill>
                  <a:srgbClr val="000000"/>
                </a:solidFill>
                <a:latin typeface="IBM Plex Sans Condensed Bold"/>
                <a:ea typeface="IBM Plex Sans Condensed Bold"/>
                <a:cs typeface="IBM Plex Sans Condensed Bold"/>
                <a:sym typeface="IBM Plex Sans Condensed Bold"/>
              </a:rPr>
              <a:t>Emissions System</a:t>
            </a:r>
            <a:r>
              <a:rPr lang="en-US" sz="1103" spc="1">
                <a:solidFill>
                  <a:srgbClr val="000000"/>
                </a:solidFill>
                <a:latin typeface="IBM Plex Sans Condensed"/>
                <a:ea typeface="IBM Plex Sans Condensed"/>
                <a:cs typeface="IBM Plex Sans Condensed"/>
                <a:sym typeface="IBM Plex Sans Condensed"/>
              </a:rPr>
              <a:t> </a:t>
            </a:r>
          </a:p>
          <a:p>
            <a:pPr algn="l">
              <a:lnSpc>
                <a:spcPts val="551"/>
              </a:lnSpc>
            </a:pPr>
            <a:r>
              <a:rPr lang="en-US" sz="1103" spc="1">
                <a:solidFill>
                  <a:srgbClr val="000000"/>
                </a:solidFill>
                <a:latin typeface="IBM Plex Sans Condensed"/>
                <a:ea typeface="IBM Plex Sans Condensed"/>
                <a:cs typeface="IBM Plex Sans Condensed"/>
                <a:sym typeface="IBM Plex Sans Condensed"/>
              </a:rPr>
              <a:t>Starting in 2008, Isuzu diesel trucks started coming equipped with sophisticated emissions reduction </a:t>
            </a:r>
          </a:p>
          <a:p>
            <a:pPr algn="l">
              <a:lnSpc>
                <a:spcPts val="2135"/>
              </a:lnSpc>
            </a:pPr>
            <a:r>
              <a:rPr lang="en-US" sz="1103" spc="1">
                <a:solidFill>
                  <a:srgbClr val="000000"/>
                </a:solidFill>
                <a:latin typeface="IBM Plex Sans Condensed"/>
                <a:ea typeface="IBM Plex Sans Condensed"/>
                <a:cs typeface="IBM Plex Sans Condensed"/>
                <a:sym typeface="IBM Plex Sans Condensed"/>
              </a:rPr>
              <a:t>equipment which cleans the exhaust to prevent environmentally harmful contaminants from exiting the </a:t>
            </a:r>
          </a:p>
          <a:p>
            <a:pPr algn="l">
              <a:lnSpc>
                <a:spcPts val="551"/>
              </a:lnSpc>
            </a:pPr>
            <a:r>
              <a:rPr lang="en-US" sz="1103" spc="1">
                <a:solidFill>
                  <a:srgbClr val="000000"/>
                </a:solidFill>
                <a:latin typeface="IBM Plex Sans Condensed"/>
                <a:ea typeface="IBM Plex Sans Condensed"/>
                <a:cs typeface="IBM Plex Sans Condensed"/>
                <a:sym typeface="IBM Plex Sans Condensed"/>
              </a:rPr>
              <a:t>exhaust. The first thing Isuzu did was install a Diesel Particulate Filter. In 2012, they began installing a </a:t>
            </a:r>
          </a:p>
          <a:p>
            <a:pPr algn="l">
              <a:lnSpc>
                <a:spcPts val="2135"/>
              </a:lnSpc>
            </a:pPr>
            <a:r>
              <a:rPr lang="en-US" sz="1103" spc="1">
                <a:solidFill>
                  <a:srgbClr val="000000"/>
                </a:solidFill>
                <a:latin typeface="IBM Plex Sans Condensed"/>
                <a:ea typeface="IBM Plex Sans Condensed"/>
                <a:cs typeface="IBM Plex Sans Condensed"/>
                <a:sym typeface="IBM Plex Sans Condensed"/>
              </a:rPr>
              <a:t>Diesel Exhaust Fluid (DEF) system. Each system on the Isuzu requires understanding. Normally, the </a:t>
            </a:r>
          </a:p>
          <a:p>
            <a:pPr algn="l">
              <a:lnSpc>
                <a:spcPts val="551"/>
              </a:lnSpc>
            </a:pPr>
            <a:r>
              <a:rPr lang="en-US" sz="1103" spc="1">
                <a:solidFill>
                  <a:srgbClr val="000000"/>
                </a:solidFill>
                <a:latin typeface="IBM Plex Sans Condensed"/>
                <a:ea typeface="IBM Plex Sans Condensed"/>
                <a:cs typeface="IBM Plex Sans Condensed"/>
                <a:sym typeface="IBM Plex Sans Condensed"/>
              </a:rPr>
              <a:t>system operates well with no input needed from the driver. On occasion, however, they experience </a:t>
            </a:r>
          </a:p>
          <a:p>
            <a:pPr algn="l">
              <a:lnSpc>
                <a:spcPts val="2135"/>
              </a:lnSpc>
            </a:pPr>
            <a:r>
              <a:rPr lang="en-US" sz="1103" spc="1">
                <a:solidFill>
                  <a:srgbClr val="000000"/>
                </a:solidFill>
                <a:latin typeface="IBM Plex Sans Condensed"/>
                <a:ea typeface="IBM Plex Sans Condensed"/>
                <a:cs typeface="IBM Plex Sans Condensed"/>
                <a:sym typeface="IBM Plex Sans Condensed"/>
              </a:rPr>
              <a:t>hiccups, so the driver should know how to conduct a manual regeneration (regen). </a:t>
            </a:r>
          </a:p>
          <a:p>
            <a:pPr algn="l">
              <a:lnSpc>
                <a:spcPts val="2759"/>
              </a:lnSpc>
            </a:pPr>
            <a:r>
              <a:rPr lang="en-US" b="true" sz="1103" spc="1">
                <a:solidFill>
                  <a:srgbClr val="000000"/>
                </a:solidFill>
                <a:latin typeface="IBM Plex Sans Condensed Bold"/>
                <a:ea typeface="IBM Plex Sans Condensed Bold"/>
                <a:cs typeface="IBM Plex Sans Condensed Bold"/>
                <a:sym typeface="IBM Plex Sans Condensed Bold"/>
              </a:rPr>
              <a:t>DPF Only </a:t>
            </a:r>
          </a:p>
          <a:p>
            <a:pPr algn="l">
              <a:lnSpc>
                <a:spcPts val="551"/>
              </a:lnSpc>
            </a:pPr>
            <a:r>
              <a:rPr lang="en-US" sz="1103" spc="1">
                <a:solidFill>
                  <a:srgbClr val="000000"/>
                </a:solidFill>
                <a:latin typeface="IBM Plex Sans Condensed"/>
                <a:ea typeface="IBM Plex Sans Condensed"/>
                <a:cs typeface="IBM Plex Sans Condensed"/>
                <a:sym typeface="IBM Plex Sans Condensed"/>
              </a:rPr>
              <a:t>From 2007 to 2011, Isuzu diesel trucks were only equipped with a Diesel Particulate Filter (DPF). This </a:t>
            </a:r>
          </a:p>
          <a:p>
            <a:pPr algn="l">
              <a:lnSpc>
                <a:spcPts val="2135"/>
              </a:lnSpc>
            </a:pPr>
            <a:r>
              <a:rPr lang="en-US" sz="1103" spc="1">
                <a:solidFill>
                  <a:srgbClr val="000000"/>
                </a:solidFill>
                <a:latin typeface="IBM Plex Sans Condensed"/>
                <a:ea typeface="IBM Plex Sans Condensed"/>
                <a:cs typeface="IBM Plex Sans Condensed"/>
                <a:sym typeface="IBM Plex Sans Condensed"/>
              </a:rPr>
              <a:t>DPF filter cleans the exhaust as it exits the engine before it enters the atmosphere. To clean this filter, </a:t>
            </a:r>
          </a:p>
          <a:p>
            <a:pPr algn="l">
              <a:lnSpc>
                <a:spcPts val="551"/>
              </a:lnSpc>
            </a:pPr>
            <a:r>
              <a:rPr lang="en-US" sz="1103" spc="1">
                <a:solidFill>
                  <a:srgbClr val="000000"/>
                </a:solidFill>
                <a:latin typeface="IBM Plex Sans Condensed"/>
                <a:ea typeface="IBM Plex Sans Condensed"/>
                <a:cs typeface="IBM Plex Sans Condensed"/>
                <a:sym typeface="IBM Plex Sans Condensed"/>
              </a:rPr>
              <a:t>the truck automatically does a regeneration (regen). The regen is done by heating the inside of the filter </a:t>
            </a:r>
          </a:p>
          <a:p>
            <a:pPr algn="l">
              <a:lnSpc>
                <a:spcPts val="2135"/>
              </a:lnSpc>
            </a:pPr>
            <a:r>
              <a:rPr lang="en-US" sz="1103" spc="1">
                <a:solidFill>
                  <a:srgbClr val="000000"/>
                </a:solidFill>
                <a:latin typeface="IBM Plex Sans Condensed"/>
                <a:ea typeface="IBM Plex Sans Condensed"/>
                <a:cs typeface="IBM Plex Sans Condensed"/>
                <a:sym typeface="IBM Plex Sans Condensed"/>
              </a:rPr>
              <a:t>to over 1000 degrees to burn off the accumulated soot. This normally occurs automatically with no input </a:t>
            </a:r>
          </a:p>
          <a:p>
            <a:pPr algn="l">
              <a:lnSpc>
                <a:spcPts val="551"/>
              </a:lnSpc>
            </a:pPr>
            <a:r>
              <a:rPr lang="en-US" sz="1103" spc="1">
                <a:solidFill>
                  <a:srgbClr val="000000"/>
                </a:solidFill>
                <a:latin typeface="IBM Plex Sans Condensed"/>
                <a:ea typeface="IBM Plex Sans Condensed"/>
                <a:cs typeface="IBM Plex Sans Condensed"/>
                <a:sym typeface="IBM Plex Sans Condensed"/>
              </a:rPr>
              <a:t>from the driver. You know this is occurring when the regen light on the dash is green. The process </a:t>
            </a:r>
          </a:p>
          <a:p>
            <a:pPr algn="l">
              <a:lnSpc>
                <a:spcPts val="2135"/>
              </a:lnSpc>
            </a:pPr>
            <a:r>
              <a:rPr lang="en-US" sz="1103" spc="1">
                <a:solidFill>
                  <a:srgbClr val="000000"/>
                </a:solidFill>
                <a:latin typeface="IBM Plex Sans Condensed"/>
                <a:ea typeface="IBM Plex Sans Condensed"/>
                <a:cs typeface="IBM Plex Sans Condensed"/>
                <a:sym typeface="IBM Plex Sans Condensed"/>
              </a:rPr>
              <a:t>generally takes 20-30 minutes. </a:t>
            </a:r>
          </a:p>
          <a:p>
            <a:pPr algn="l">
              <a:lnSpc>
                <a:spcPts val="2759"/>
              </a:lnSpc>
            </a:pPr>
            <a:r>
              <a:rPr lang="en-US" sz="1103" spc="1">
                <a:solidFill>
                  <a:srgbClr val="000000"/>
                </a:solidFill>
                <a:latin typeface="IBM Plex Sans Condensed"/>
                <a:ea typeface="IBM Plex Sans Condensed"/>
                <a:cs typeface="IBM Plex Sans Condensed"/>
                <a:sym typeface="IBM Plex Sans Condensed"/>
              </a:rPr>
              <a:t>If you see the regen light turn yellow; it is warning you of a clogged filter. Continue driving as normal. </a:t>
            </a:r>
          </a:p>
          <a:p>
            <a:pPr algn="l">
              <a:lnSpc>
                <a:spcPts val="551"/>
              </a:lnSpc>
            </a:pPr>
            <a:r>
              <a:rPr lang="en-US" sz="1103" spc="1">
                <a:solidFill>
                  <a:srgbClr val="000000"/>
                </a:solidFill>
                <a:latin typeface="IBM Plex Sans Condensed"/>
                <a:ea typeface="IBM Plex Sans Condensed"/>
                <a:cs typeface="IBM Plex Sans Condensed"/>
                <a:sym typeface="IBM Plex Sans Condensed"/>
              </a:rPr>
              <a:t>However, if the regen light turns red you might need to act. If you are driving at highways speeds (50 </a:t>
            </a:r>
          </a:p>
          <a:p>
            <a:pPr algn="l">
              <a:lnSpc>
                <a:spcPts val="2135"/>
              </a:lnSpc>
            </a:pPr>
            <a:r>
              <a:rPr lang="en-US" sz="1103" spc="1">
                <a:solidFill>
                  <a:srgbClr val="000000"/>
                </a:solidFill>
                <a:latin typeface="IBM Plex Sans Condensed"/>
                <a:ea typeface="IBM Plex Sans Condensed"/>
                <a:cs typeface="IBM Plex Sans Condensed"/>
                <a:sym typeface="IBM Plex Sans Condensed"/>
              </a:rPr>
              <a:t>MPH plus) then you may continue. However, if you are under 50 you should find a parking lot to pull </a:t>
            </a:r>
          </a:p>
          <a:p>
            <a:pPr algn="l">
              <a:lnSpc>
                <a:spcPts val="551"/>
              </a:lnSpc>
            </a:pPr>
            <a:r>
              <a:rPr lang="en-US" sz="1103" spc="1">
                <a:solidFill>
                  <a:srgbClr val="000000"/>
                </a:solidFill>
                <a:latin typeface="IBM Plex Sans Condensed"/>
                <a:ea typeface="IBM Plex Sans Condensed"/>
                <a:cs typeface="IBM Plex Sans Condensed"/>
                <a:sym typeface="IBM Plex Sans Condensed"/>
              </a:rPr>
              <a:t>into and perform a manual regen. </a:t>
            </a:r>
          </a:p>
          <a:p>
            <a:pPr algn="l">
              <a:lnSpc>
                <a:spcPts val="2759"/>
              </a:lnSpc>
            </a:pPr>
            <a:r>
              <a:rPr lang="en-US" sz="1103" spc="1">
                <a:solidFill>
                  <a:srgbClr val="000000"/>
                </a:solidFill>
                <a:latin typeface="IBM Plex Sans Condensed"/>
                <a:ea typeface="IBM Plex Sans Condensed"/>
                <a:cs typeface="IBM Plex Sans Condensed"/>
                <a:sym typeface="IBM Plex Sans Condensed"/>
              </a:rPr>
              <a:t>To perform a manual regen you should find an area with no combustible materials (such as leaves or </a:t>
            </a:r>
          </a:p>
          <a:p>
            <a:pPr algn="l">
              <a:lnSpc>
                <a:spcPts val="551"/>
              </a:lnSpc>
            </a:pPr>
            <a:r>
              <a:rPr lang="en-US" sz="1103" spc="1">
                <a:solidFill>
                  <a:srgbClr val="000000"/>
                </a:solidFill>
                <a:latin typeface="IBM Plex Sans Condensed"/>
                <a:ea typeface="IBM Plex Sans Condensed"/>
                <a:cs typeface="IBM Plex Sans Condensed"/>
                <a:sym typeface="IBM Plex Sans Condensed"/>
              </a:rPr>
              <a:t>pine needles) under the truck. The exhaust gets extremely hot during this operation. You should then: </a:t>
            </a:r>
          </a:p>
          <a:p>
            <a:pPr algn="l">
              <a:lnSpc>
                <a:spcPts val="2759"/>
              </a:lnSpc>
            </a:pPr>
            <a:r>
              <a:rPr lang="en-US" sz="1103" spc="1">
                <a:solidFill>
                  <a:srgbClr val="000000"/>
                </a:solidFill>
                <a:latin typeface="IBM Plex Sans Condensed"/>
                <a:ea typeface="IBM Plex Sans Condensed"/>
                <a:cs typeface="IBM Plex Sans Condensed"/>
                <a:sym typeface="IBM Plex Sans Condensed"/>
              </a:rPr>
              <a:t>1. Put the truck in Park </a:t>
            </a:r>
          </a:p>
          <a:p>
            <a:pPr algn="l">
              <a:lnSpc>
                <a:spcPts val="551"/>
              </a:lnSpc>
            </a:pPr>
            <a:r>
              <a:rPr lang="en-US" sz="1103" spc="1">
                <a:solidFill>
                  <a:srgbClr val="000000"/>
                </a:solidFill>
                <a:latin typeface="IBM Plex Sans Condensed"/>
                <a:ea typeface="IBM Plex Sans Condensed"/>
                <a:cs typeface="IBM Plex Sans Condensed"/>
                <a:sym typeface="IBM Plex Sans Condensed"/>
              </a:rPr>
              <a:t>2. Pull up the parking brake </a:t>
            </a:r>
          </a:p>
          <a:p>
            <a:pPr algn="l">
              <a:lnSpc>
                <a:spcPts val="2135"/>
              </a:lnSpc>
            </a:pPr>
            <a:r>
              <a:rPr lang="en-US" sz="1103" spc="1">
                <a:solidFill>
                  <a:srgbClr val="000000"/>
                </a:solidFill>
                <a:latin typeface="IBM Plex Sans Condensed"/>
                <a:ea typeface="IBM Plex Sans Condensed"/>
                <a:cs typeface="IBM Plex Sans Condensed"/>
                <a:sym typeface="IBM Plex Sans Condensed"/>
              </a:rPr>
              <a:t>3. Depress the DPF button on the dash </a:t>
            </a:r>
          </a:p>
          <a:p>
            <a:pPr algn="l">
              <a:lnSpc>
                <a:spcPts val="551"/>
              </a:lnSpc>
            </a:pPr>
            <a:r>
              <a:rPr lang="en-US" sz="1103" spc="1">
                <a:solidFill>
                  <a:srgbClr val="000000"/>
                </a:solidFill>
                <a:latin typeface="IBM Plex Sans Condensed"/>
                <a:ea typeface="IBM Plex Sans Condensed"/>
                <a:cs typeface="IBM Plex Sans Condensed"/>
                <a:sym typeface="IBM Plex Sans Condensed"/>
              </a:rPr>
              <a:t>4. Wait until the light turns off, typically 20-30 minutes </a:t>
            </a:r>
          </a:p>
        </p:txBody>
      </p:sp>
      <p:sp>
        <p:nvSpPr>
          <p:cNvPr name="TextBox 4" id="4"/>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59 </a:t>
            </a:r>
          </a:p>
        </p:txBody>
      </p:sp>
    </p:spTree>
  </p:cSld>
  <p:clrMapOvr>
    <a:masterClrMapping/>
  </p:clrMapOvr>
</p:sld>
</file>

<file path=ppt/slides/slide6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77240" y="657409"/>
            <a:ext cx="5975499" cy="8543556"/>
          </a:xfrm>
          <a:prstGeom prst="rect">
            <a:avLst/>
          </a:prstGeom>
        </p:spPr>
        <p:txBody>
          <a:bodyPr anchor="t" rtlCol="false" tIns="0" lIns="0" bIns="0" rIns="0">
            <a:spAutoFit/>
          </a:bodyPr>
          <a:lstStyle/>
          <a:p>
            <a:pPr algn="l">
              <a:lnSpc>
                <a:spcPts val="1343"/>
              </a:lnSpc>
            </a:pPr>
            <a:r>
              <a:rPr lang="en-US" sz="1103" spc="1">
                <a:solidFill>
                  <a:srgbClr val="000000"/>
                </a:solidFill>
                <a:latin typeface="IBM Plex Sans Condensed"/>
                <a:ea typeface="IBM Plex Sans Condensed"/>
                <a:cs typeface="IBM Plex Sans Condensed"/>
                <a:sym typeface="IBM Plex Sans Condensed"/>
              </a:rPr>
              <a: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If you ignore this red warning light, the truck will go into "limp" mode and will require towing and expensive work to be completed. It will make management truly angry. This is something the driver has direct control over. </a:t>
            </a:r>
          </a:p>
          <a:p>
            <a:pPr algn="l" rtl="true">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DEF and DPF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system has a DPF filter and a Selective Catalytic Reduction system (SCR) which uses DEF fluid to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further clean the exhaust. This function will automatically operate most of the time. You will see a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message on the dash that pops up and says, "Regen in Progress.” If you see the "Regen in Progress" light </a:t>
            </a:r>
          </a:p>
          <a:p>
            <a:pPr algn="l">
              <a:lnSpc>
                <a:spcPts val="1611"/>
              </a:lnSpc>
            </a:pPr>
            <a:r>
              <a:rPr lang="en-US" sz="1104" spc="1">
                <a:solidFill>
                  <a:srgbClr val="000000"/>
                </a:solidFill>
                <a:latin typeface="IBM Plex Sans Condensed"/>
                <a:ea typeface="IBM Plex Sans Condensed"/>
                <a:cs typeface="IBM Plex Sans Condensed"/>
                <a:sym typeface="IBM Plex Sans Condensed"/>
              </a:rPr>
              <a:t>is on, make sure to keep the truck running.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If an amber-colored alert light turns on that says, "Regen required" and you are about to drive, simply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operate as normal. Make sure to not turn the truck off until the warning light has gone out.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If the "Regen Required" light goes red, pull over as soon as possible in a safe parking area. You will then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need to do a manual regen. Depress the brake pedal, place the truck in Park, and fully apply the parking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brake. Then hit the manual regen button on the dash. A "Sel Regen in Progress" light will illuminate on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dash. You must remain parked the entire time until the light turns off. This normally takes about 20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minutes. If you try to drive after starting the Sel Regen process but before it has finished, a red warning </a:t>
            </a:r>
          </a:p>
          <a:p>
            <a:pPr algn="l">
              <a:lnSpc>
                <a:spcPts val="1611"/>
              </a:lnSpc>
            </a:pPr>
            <a:r>
              <a:rPr lang="en-US" sz="1104" spc="1">
                <a:solidFill>
                  <a:srgbClr val="000000"/>
                </a:solidFill>
                <a:latin typeface="IBM Plex Sans Condensed"/>
                <a:ea typeface="IBM Plex Sans Condensed"/>
                <a:cs typeface="IBM Plex Sans Condensed"/>
                <a:sym typeface="IBM Plex Sans Condensed"/>
              </a:rPr>
              <a:t>light will illuminate. You must stop and finish the process.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Should the red warning light be ignored; the truck will go into limp mode. It will have to be towed to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shop and manually cleaned. The driver is solely responsible for the correct regen process and should be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held accountable if the truck must be towed for this reason.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driver must monitor the DEF fluid level gauge on the dash. If the DEF gets down to one bar, DEF fluid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should be added to the DEF tank behind the cab on the driver's side. If the DEF level gets too low, it will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begin limiting the speed of the truck. Do not overfill the DEF tank. Go to the "Full" line and not above. </a:t>
            </a:r>
          </a:p>
          <a:p>
            <a:pPr algn="l">
              <a:lnSpc>
                <a:spcPts val="1611"/>
              </a:lnSpc>
            </a:pPr>
          </a:p>
          <a:p>
            <a:pPr algn="l">
              <a:lnSpc>
                <a:spcPts val="1611"/>
              </a:lnSpc>
            </a:pPr>
            <a:r>
              <a:rPr lang="en-US" b="true" sz="1104" spc="1">
                <a:solidFill>
                  <a:srgbClr val="000000"/>
                </a:solidFill>
                <a:latin typeface="IBM Plex Sans Condensed Bold"/>
                <a:ea typeface="IBM Plex Sans Condensed Bold"/>
                <a:cs typeface="IBM Plex Sans Condensed Bold"/>
                <a:sym typeface="IBM Plex Sans Condensed Bold"/>
              </a:rPr>
              <a:t>Brakes</a:t>
            </a:r>
            <a:r>
              <a:rPr lang="en-US" sz="1104" spc="1">
                <a:solidFill>
                  <a:srgbClr val="000000"/>
                </a:solidFill>
                <a:latin typeface="IBM Plex Sans Condensed"/>
                <a:ea typeface="IBM Plex Sans Condensed"/>
                <a:cs typeface="IBM Plex Sans Condensed"/>
                <a:sym typeface="IBM Plex Sans Condensed"/>
              </a:rPr>
              <a: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Most</a:t>
            </a:r>
            <a:r>
              <a:rPr lang="en-US" sz="1103" spc="1">
                <a:solidFill>
                  <a:srgbClr val="000000"/>
                </a:solidFill>
                <a:latin typeface="IBM Plex Sans Condensed"/>
                <a:ea typeface="IBM Plex Sans Condensed"/>
                <a:cs typeface="IBM Plex Sans Condensed"/>
                <a:sym typeface="IBM Plex Sans Condensed"/>
              </a:rPr>
              <a:t> dump trucks use regular hydraulic brakes. Simply press the pedal as hard as needed to stop. You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are stopping a heavy vehicle, so allow extra stopping distance.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Most</a:t>
            </a:r>
            <a:r>
              <a:rPr lang="en-US" sz="1103" spc="1">
                <a:solidFill>
                  <a:srgbClr val="000000"/>
                </a:solidFill>
                <a:latin typeface="IBM Plex Sans Condensed"/>
                <a:ea typeface="IBM Plex Sans Condensed"/>
                <a:cs typeface="IBM Plex Sans Condensed"/>
                <a:sym typeface="IBM Plex Sans Condensed"/>
              </a:rPr>
              <a:t> trucks have front disc brakes and rear drum brakes. A common issue with the dump trucks, due to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dirty environments in which they operate, is that the shoes will get out of adjustment on the rear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drums. When this occurs, you will have to push the brake pedal further for the shoes to make contact. If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pedal begins to get low, you should notify management so adjustments can be made. </a:t>
            </a:r>
          </a:p>
          <a:p>
            <a:pPr algn="l"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If the rear brake shoes have backed off the drum the pedal will get soft. You should pump the brakes to stop properly. The truck should be taken off the road to repair this immediately.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Should you begin to hear a squeaking sound coming from the brakes, notify management. This is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wear indicator going off and telling us that the front brakes have worn through the pad and need to be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changed. If we operate too long after the wear indicator starts, then brakes will have metal to metal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contact. </a:t>
            </a:r>
          </a:p>
        </p:txBody>
      </p:sp>
      <p:sp>
        <p:nvSpPr>
          <p:cNvPr name="TextBox 3" id="3"/>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60 </a:t>
            </a:r>
          </a:p>
        </p:txBody>
      </p:sp>
    </p:spTree>
  </p:cSld>
  <p:clrMapOvr>
    <a:masterClrMapping/>
  </p:clrMapOvr>
</p:sld>
</file>

<file path=ppt/slides/slide6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900655" y="298515"/>
            <a:ext cx="6052190" cy="9593321"/>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Brake rotors can disfigure out of round every so often. This will be noted by a jerking and pulsating sensation when brakes are being applied. Notify management when this occurs. It is not an immediate safety hazard, but it does cause long term stress on suspension components.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You should know where the brake fluid reservoir is. The reservoir which holds the brake fluid is on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driver's side of the truck in the cab. Open the door and take off the access panel on the corner of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dash. Remove the cap to add fluid. Do not overfill. The system takes only DOT 3/4 brake fluid.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Dash Lights</a:t>
            </a:r>
            <a:r>
              <a:rPr lang="en-US" sz="1103" spc="1">
                <a:solidFill>
                  <a:srgbClr val="000000"/>
                </a:solidFill>
                <a:latin typeface="IBM Plex Sans Condensed"/>
                <a:ea typeface="IBM Plex Sans Condensed"/>
                <a:cs typeface="IBM Plex Sans Condensed"/>
                <a:sym typeface="IBM Plex Sans Condensed"/>
              </a:rPr>
              <a: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All drivers should know what each dash light is and what it means. Management should be notified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anytime a dash light comes on. Certain lights such as the "water in fuel" light will warrant immediate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responses from the Team Leader. You should take care of this before notifying management if you are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able to identify the problem. Once you have taken the proper steps to remedy the issue, simply message </a:t>
            </a:r>
          </a:p>
          <a:p>
            <a:pPr algn="l">
              <a:lnSpc>
                <a:spcPts val="1611"/>
              </a:lnSpc>
            </a:pPr>
            <a:r>
              <a:rPr lang="en-US" sz="1104" spc="1">
                <a:solidFill>
                  <a:srgbClr val="000000"/>
                </a:solidFill>
                <a:latin typeface="IBM Plex Sans Condensed"/>
                <a:ea typeface="IBM Plex Sans Condensed"/>
                <a:cs typeface="IBM Plex Sans Condensed"/>
                <a:sym typeface="IBM Plex Sans Condensed"/>
              </a:rPr>
              <a:t>management to inform them so they can document the occurrence.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There are a few lights that require immediate engine shutdown: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1. Oil light. If the oil warning light comes on, find a safe place, pull over immediately, and shut off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engine. Complete engine loss can result if the truck is operated with low oil pressure.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2. Water temp light comes on AND gauge reads high. If the water temp light comes on and the temperature gauge is reading 3/4 up or higher on the gauge, you should immediately pull over.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If the following lights activate, find a safe parking lot to pull into and then shut the truck off to fix or </a:t>
            </a:r>
          </a:p>
          <a:p>
            <a:pPr algn="l">
              <a:lnSpc>
                <a:spcPts val="1611"/>
              </a:lnSpc>
            </a:pPr>
            <a:r>
              <a:rPr lang="en-US" b="true" sz="1104" spc="1">
                <a:solidFill>
                  <a:srgbClr val="000000"/>
                </a:solidFill>
                <a:latin typeface="IBM Plex Sans Condensed Bold"/>
                <a:ea typeface="IBM Plex Sans Condensed Bold"/>
                <a:cs typeface="IBM Plex Sans Condensed Bold"/>
                <a:sym typeface="IBM Plex Sans Condensed Bold"/>
              </a:rPr>
              <a:t>diagnose;</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1. A/T trans light. This means that the transmission fluid is running hot. You should find a safe parking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space to pull into and inspect the underside of the truck for leaks. Transmission fluid has a red tint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to it. Look from the front of the truck all the way to the middle. See if you observe any fluid leaking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or signs of a fluid leak. If you do, then try to see where it is leaking from. Then let management know.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2. Water in fuel light: Go to a parking lot and shut the truck off. Drain the water separator by opening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drain at the bottom. Let it drain out until the fluid coming out is straight diesel. You can tell this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by letting the fluid leak onto your hand. Rub your fingers together until it feels like oily diesel instead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of water. Then close the drain and pump the pump on the top of the water separator about 20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times. Then start the truck and see if the light went out.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3. Brake light: First, check to make sure the parking brake is not engaged. If the brake is not engaged,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find a safe parking lot and park the truck. Make sure you still have an operational brake pedal. You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will then check the brake fluid level. The tank for the brake fluid is located on the driver’s side dash.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Get out of the truck and open the door. You will see an access panel that will need to be taken off to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access the reservoir. Ensure that the reservoir is filled to the "Full" mark. If the reservoir is extremely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low, inspect both front and wheel brakes for leaks. If you add brake fluid, only add brake fluid that is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labeled as "DOT 3" or "DOT 4.”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Exhaust Brake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exhaust brake assists with braking by restricting the flow of exhaust from the engine. This causes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engine to provide auxiliary braking power, which greatly extends the life of our brake pads and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shoes. Team members should try to anticipate traffic to utilize this as much as possible. </a:t>
            </a:r>
          </a:p>
        </p:txBody>
      </p:sp>
      <p:sp>
        <p:nvSpPr>
          <p:cNvPr name="TextBox 3" id="3"/>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61 </a:t>
            </a:r>
          </a:p>
        </p:txBody>
      </p:sp>
    </p:spTree>
  </p:cSld>
  <p:clrMapOvr>
    <a:masterClrMapping/>
  </p:clrMapOvr>
</p:sld>
</file>

<file path=ppt/slides/slide63.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913838" y="930488"/>
            <a:ext cx="5972061" cy="8317550"/>
          </a:xfrm>
          <a:prstGeom prst="rect">
            <a:avLst/>
          </a:prstGeom>
        </p:spPr>
        <p:txBody>
          <a:bodyPr anchor="t" rtlCol="false" tIns="0" lIns="0" bIns="0" rIns="0">
            <a:spAutoFit/>
          </a:bodyPr>
          <a:lstStyle/>
          <a:p>
            <a:pPr algn="l">
              <a:lnSpc>
                <a:spcPts val="1457"/>
              </a:lnSpc>
            </a:pPr>
            <a:r>
              <a:rPr lang="en-US" sz="1103" spc="1">
                <a:solidFill>
                  <a:srgbClr val="000000"/>
                </a:solidFill>
                <a:latin typeface="IBM Plex Sans Condensed"/>
                <a:ea typeface="IBM Plex Sans Condensed"/>
                <a:cs typeface="IBM Plex Sans Condensed"/>
                <a:sym typeface="IBM Plex Sans Condensed"/>
              </a:rPr>
              <a:t>To operate the exhaust brake, simply let off the gas pedal fully. If you are moving at a speed greater </a:t>
            </a:r>
          </a:p>
          <a:p>
            <a:pPr algn="l">
              <a:lnSpc>
                <a:spcPts val="1457"/>
              </a:lnSpc>
            </a:pPr>
            <a:r>
              <a:rPr lang="en-US" sz="1103" spc="1">
                <a:solidFill>
                  <a:srgbClr val="000000"/>
                </a:solidFill>
                <a:latin typeface="IBM Plex Sans Condensed"/>
                <a:ea typeface="IBM Plex Sans Condensed"/>
                <a:cs typeface="IBM Plex Sans Condensed"/>
                <a:sym typeface="IBM Plex Sans Condensed"/>
              </a:rPr>
              <a:t>than 20 MPH, you will hear the exhaust brake operate. When traveling less than 20 MPH, the exhaust brake will not run because it is not effective at those speeds. </a:t>
            </a:r>
          </a:p>
          <a:p>
            <a:pPr algn="r" rtl="true">
              <a:lnSpc>
                <a:spcPts val="1457"/>
              </a:lnSpc>
            </a:pPr>
          </a:p>
          <a:p>
            <a:pPr algn="l">
              <a:lnSpc>
                <a:spcPts val="1457"/>
              </a:lnSpc>
            </a:pPr>
            <a:r>
              <a:rPr lang="en-US" sz="1103" spc="1">
                <a:solidFill>
                  <a:srgbClr val="000000"/>
                </a:solidFill>
                <a:latin typeface="IBM Plex Sans Condensed"/>
                <a:ea typeface="IBM Plex Sans Condensed"/>
                <a:cs typeface="IBM Plex Sans Condensed"/>
                <a:sym typeface="IBM Plex Sans Condensed"/>
              </a:rPr>
              <a:t>You may turn off the exhaust brake by pulling the lever on your steering wheel with the exhaust brake </a:t>
            </a:r>
          </a:p>
          <a:p>
            <a:pPr algn="l">
              <a:lnSpc>
                <a:spcPts val="1457"/>
              </a:lnSpc>
            </a:pPr>
            <a:r>
              <a:rPr lang="en-US" sz="1103" spc="1">
                <a:solidFill>
                  <a:srgbClr val="000000"/>
                </a:solidFill>
                <a:latin typeface="IBM Plex Sans Condensed"/>
                <a:ea typeface="IBM Plex Sans Condensed"/>
                <a:cs typeface="IBM Plex Sans Condensed"/>
                <a:sym typeface="IBM Plex Sans Condensed"/>
              </a:rPr>
              <a:t>symbol. This location can vary depending on the year truck you are in. The brake should rarely be turned </a:t>
            </a:r>
          </a:p>
          <a:p>
            <a:pPr algn="l">
              <a:lnSpc>
                <a:spcPts val="1457"/>
              </a:lnSpc>
            </a:pPr>
            <a:r>
              <a:rPr lang="en-US" sz="1103" spc="1">
                <a:solidFill>
                  <a:srgbClr val="000000"/>
                </a:solidFill>
                <a:latin typeface="IBM Plex Sans Condensed"/>
                <a:ea typeface="IBM Plex Sans Condensed"/>
                <a:cs typeface="IBM Plex Sans Condensed"/>
                <a:sym typeface="IBM Plex Sans Condensed"/>
              </a:rPr>
              <a:t>off. Should you want to coast and not operate the exhaust brake, simply leave your foot lightly on the gas </a:t>
            </a:r>
          </a:p>
          <a:p>
            <a:pPr algn="l">
              <a:lnSpc>
                <a:spcPts val="1457"/>
              </a:lnSpc>
            </a:pPr>
            <a:r>
              <a:rPr lang="en-US" sz="1103" spc="1">
                <a:solidFill>
                  <a:srgbClr val="000000"/>
                </a:solidFill>
                <a:latin typeface="IBM Plex Sans Condensed"/>
                <a:ea typeface="IBM Plex Sans Condensed"/>
                <a:cs typeface="IBM Plex Sans Condensed"/>
                <a:sym typeface="IBM Plex Sans Condensed"/>
              </a:rPr>
              <a:t>pedal as you are coasting. Slight pressure will prevent the exhaust brake from operating. </a:t>
            </a:r>
          </a:p>
          <a:p>
            <a:pPr algn="l">
              <a:lnSpc>
                <a:spcPts val="1457"/>
              </a:lnSpc>
            </a:pPr>
          </a:p>
          <a:p>
            <a:pPr algn="l">
              <a:lnSpc>
                <a:spcPts val="1457"/>
              </a:lnSpc>
            </a:pPr>
            <a:r>
              <a:rPr lang="en-US" b="true" sz="1103" spc="1">
                <a:solidFill>
                  <a:srgbClr val="000000"/>
                </a:solidFill>
                <a:latin typeface="IBM Plex Sans Condensed Bold"/>
                <a:ea typeface="IBM Plex Sans Condensed Bold"/>
                <a:cs typeface="IBM Plex Sans Condensed Bold"/>
                <a:sym typeface="IBM Plex Sans Condensed Bold"/>
              </a:rPr>
              <a:t>Dump System</a:t>
            </a:r>
            <a:r>
              <a:rPr lang="en-US" sz="1103" spc="1">
                <a:solidFill>
                  <a:srgbClr val="000000"/>
                </a:solidFill>
                <a:latin typeface="IBM Plex Sans Condensed"/>
                <a:ea typeface="IBM Plex Sans Condensed"/>
                <a:cs typeface="IBM Plex Sans Condensed"/>
                <a:sym typeface="IBM Plex Sans Condensed"/>
              </a:rPr>
              <a:t> </a:t>
            </a:r>
          </a:p>
          <a:p>
            <a:pPr algn="l">
              <a:lnSpc>
                <a:spcPts val="1457"/>
              </a:lnSpc>
            </a:pPr>
            <a:r>
              <a:rPr lang="en-US" sz="1103" spc="1">
                <a:solidFill>
                  <a:srgbClr val="000000"/>
                </a:solidFill>
                <a:latin typeface="IBM Plex Sans Condensed"/>
                <a:ea typeface="IBM Plex Sans Condensed"/>
                <a:cs typeface="IBM Plex Sans Condensed"/>
                <a:sym typeface="IBM Plex Sans Condensed"/>
              </a:rPr>
              <a:t>The dump system features a hydraulic pump with an electric motor. The system is operated with a </a:t>
            </a:r>
          </a:p>
          <a:p>
            <a:pPr algn="l">
              <a:lnSpc>
                <a:spcPts val="1457"/>
              </a:lnSpc>
            </a:pPr>
            <a:r>
              <a:rPr lang="en-US" sz="1103" spc="1">
                <a:solidFill>
                  <a:srgbClr val="000000"/>
                </a:solidFill>
                <a:latin typeface="IBM Plex Sans Condensed"/>
                <a:ea typeface="IBM Plex Sans Condensed"/>
                <a:cs typeface="IBM Plex Sans Condensed"/>
                <a:sym typeface="IBM Plex Sans Condensed"/>
              </a:rPr>
              <a:t>simple up and down switch. Press the up arrow to raise the bed and the down arrow to lower it. </a:t>
            </a:r>
          </a:p>
          <a:p>
            <a:pPr algn="l">
              <a:lnSpc>
                <a:spcPts val="1457"/>
              </a:lnSpc>
            </a:pPr>
            <a:r>
              <a:rPr lang="en-US" sz="1103" spc="1">
                <a:solidFill>
                  <a:srgbClr val="000000"/>
                </a:solidFill>
                <a:latin typeface="IBM Plex Sans Condensed"/>
                <a:ea typeface="IBM Plex Sans Condensed"/>
                <a:cs typeface="IBM Plex Sans Condensed"/>
                <a:sym typeface="IBM Plex Sans Condensed"/>
              </a:rPr>
              <a:t>The truck bed should only be raised on level surfaces. Uneven surfaces could potentially cause the truck </a:t>
            </a:r>
          </a:p>
          <a:p>
            <a:pPr algn="l">
              <a:lnSpc>
                <a:spcPts val="1457"/>
              </a:lnSpc>
            </a:pPr>
            <a:r>
              <a:rPr lang="en-US" sz="1104" spc="1">
                <a:solidFill>
                  <a:srgbClr val="000000"/>
                </a:solidFill>
                <a:latin typeface="IBM Plex Sans Condensed"/>
                <a:ea typeface="IBM Plex Sans Condensed"/>
                <a:cs typeface="IBM Plex Sans Condensed"/>
                <a:sym typeface="IBM Plex Sans Condensed"/>
              </a:rPr>
              <a:t>to overturn. </a:t>
            </a:r>
          </a:p>
          <a:p>
            <a:pPr algn="l">
              <a:lnSpc>
                <a:spcPts val="1457"/>
              </a:lnSpc>
            </a:pPr>
          </a:p>
          <a:p>
            <a:pPr algn="l">
              <a:lnSpc>
                <a:spcPts val="1457"/>
              </a:lnSpc>
            </a:pPr>
            <a:r>
              <a:rPr lang="en-US" sz="1103" spc="1">
                <a:solidFill>
                  <a:srgbClr val="000000"/>
                </a:solidFill>
                <a:latin typeface="IBM Plex Sans Condensed"/>
                <a:ea typeface="IBM Plex Sans Condensed"/>
                <a:cs typeface="IBM Plex Sans Condensed"/>
                <a:sym typeface="IBM Plex Sans Condensed"/>
              </a:rPr>
              <a:t>If you raise the bed and would like to get under the bed of the truck to inspect something, make sure to </a:t>
            </a:r>
          </a:p>
          <a:p>
            <a:pPr algn="l">
              <a:lnSpc>
                <a:spcPts val="1457"/>
              </a:lnSpc>
            </a:pPr>
            <a:r>
              <a:rPr lang="en-US" sz="1103" spc="1">
                <a:solidFill>
                  <a:srgbClr val="000000"/>
                </a:solidFill>
                <a:latin typeface="IBM Plex Sans Condensed"/>
                <a:ea typeface="IBM Plex Sans Condensed"/>
                <a:cs typeface="IBM Plex Sans Condensed"/>
                <a:sym typeface="IBM Plex Sans Condensed"/>
              </a:rPr>
              <a:t>use the safety bar. To drop the bar, raise up the bed partially, lower the safety bar, and lean it up against </a:t>
            </a:r>
          </a:p>
          <a:p>
            <a:pPr algn="l">
              <a:lnSpc>
                <a:spcPts val="1457"/>
              </a:lnSpc>
            </a:pPr>
            <a:r>
              <a:rPr lang="en-US" sz="1103" spc="1">
                <a:solidFill>
                  <a:srgbClr val="000000"/>
                </a:solidFill>
                <a:latin typeface="IBM Plex Sans Condensed"/>
                <a:ea typeface="IBM Plex Sans Condensed"/>
                <a:cs typeface="IBM Plex Sans Condensed"/>
                <a:sym typeface="IBM Plex Sans Condensed"/>
              </a:rPr>
              <a:t>the resting point, then finish raising the bed until the safety bar falls into place. Slightly lower the bed to </a:t>
            </a:r>
          </a:p>
          <a:p>
            <a:pPr algn="l">
              <a:lnSpc>
                <a:spcPts val="1457"/>
              </a:lnSpc>
            </a:pPr>
            <a:r>
              <a:rPr lang="en-US" sz="1103" spc="1">
                <a:solidFill>
                  <a:srgbClr val="000000"/>
                </a:solidFill>
                <a:latin typeface="IBM Plex Sans Condensed"/>
                <a:ea typeface="IBM Plex Sans Condensed"/>
                <a:cs typeface="IBM Plex Sans Condensed"/>
                <a:sym typeface="IBM Plex Sans Condensed"/>
              </a:rPr>
              <a:t>firmly wedge in the bar and you are ready to work. Skipping this step can result in serious injury or death </a:t>
            </a:r>
          </a:p>
          <a:p>
            <a:pPr algn="l">
              <a:lnSpc>
                <a:spcPts val="1457"/>
              </a:lnSpc>
            </a:pPr>
            <a:r>
              <a:rPr lang="en-US" sz="1104" spc="1">
                <a:solidFill>
                  <a:srgbClr val="000000"/>
                </a:solidFill>
                <a:latin typeface="IBM Plex Sans Condensed"/>
                <a:ea typeface="IBM Plex Sans Condensed"/>
                <a:cs typeface="IBM Plex Sans Condensed"/>
                <a:sym typeface="IBM Plex Sans Condensed"/>
              </a:rPr>
              <a:t>should the bed fall and hit you for any reason. </a:t>
            </a:r>
          </a:p>
          <a:p>
            <a:pPr algn="l">
              <a:lnSpc>
                <a:spcPts val="1457"/>
              </a:lnSpc>
            </a:pPr>
          </a:p>
          <a:p>
            <a:pPr algn="l">
              <a:lnSpc>
                <a:spcPts val="1457"/>
              </a:lnSpc>
            </a:pPr>
            <a:r>
              <a:rPr lang="en-US" b="true" sz="1104" spc="1">
                <a:solidFill>
                  <a:srgbClr val="000000"/>
                </a:solidFill>
                <a:latin typeface="IBM Plex Sans Condensed Bold"/>
                <a:ea typeface="IBM Plex Sans Condensed Bold"/>
                <a:cs typeface="IBM Plex Sans Condensed Bold"/>
                <a:sym typeface="IBM Plex Sans Condensed Bold"/>
              </a:rPr>
              <a:t>Should the dump bed not want to raise there are a few things you should inspect;</a:t>
            </a:r>
          </a:p>
          <a:p>
            <a:pPr algn="l">
              <a:lnSpc>
                <a:spcPts val="1457"/>
              </a:lnSpc>
            </a:pPr>
          </a:p>
          <a:p>
            <a:pPr algn="l">
              <a:lnSpc>
                <a:spcPts val="1457"/>
              </a:lnSpc>
            </a:pPr>
            <a:r>
              <a:rPr lang="en-US" sz="1103" spc="1">
                <a:solidFill>
                  <a:srgbClr val="000000"/>
                </a:solidFill>
                <a:latin typeface="IBM Plex Sans Condensed"/>
                <a:ea typeface="IBM Plex Sans Condensed"/>
                <a:cs typeface="IBM Plex Sans Condensed"/>
                <a:sym typeface="IBM Plex Sans Condensed"/>
              </a:rPr>
              <a:t>1. Do you hear the dump motor? If you hear the motor, then there is likely air in the system. It </a:t>
            </a:r>
          </a:p>
          <a:p>
            <a:pPr algn="l">
              <a:lnSpc>
                <a:spcPts val="1457"/>
              </a:lnSpc>
            </a:pPr>
            <a:r>
              <a:rPr lang="en-US" sz="1103" spc="1">
                <a:solidFill>
                  <a:srgbClr val="000000"/>
                </a:solidFill>
                <a:latin typeface="IBM Plex Sans Condensed"/>
                <a:ea typeface="IBM Plex Sans Condensed"/>
                <a:cs typeface="IBM Plex Sans Condensed"/>
                <a:sym typeface="IBM Plex Sans Condensed"/>
              </a:rPr>
              <a:t>could be low on fluid or have sucked in air through a seal. To remedy this, hold the down arrow </a:t>
            </a:r>
          </a:p>
          <a:p>
            <a:pPr algn="l">
              <a:lnSpc>
                <a:spcPts val="1457"/>
              </a:lnSpc>
            </a:pPr>
            <a:r>
              <a:rPr lang="en-US" sz="1103" spc="1">
                <a:solidFill>
                  <a:srgbClr val="000000"/>
                </a:solidFill>
                <a:latin typeface="IBM Plex Sans Condensed"/>
                <a:ea typeface="IBM Plex Sans Condensed"/>
                <a:cs typeface="IBM Plex Sans Condensed"/>
                <a:sym typeface="IBM Plex Sans Condensed"/>
              </a:rPr>
              <a:t>on the dump control for several seconds or until you hear it binding up. Then try to raise the </a:t>
            </a:r>
          </a:p>
          <a:p>
            <a:pPr algn="l">
              <a:lnSpc>
                <a:spcPts val="1457"/>
              </a:lnSpc>
            </a:pPr>
            <a:r>
              <a:rPr lang="en-US" sz="1103" spc="1">
                <a:solidFill>
                  <a:srgbClr val="000000"/>
                </a:solidFill>
                <a:latin typeface="IBM Plex Sans Condensed"/>
                <a:ea typeface="IBM Plex Sans Condensed"/>
                <a:cs typeface="IBM Plex Sans Condensed"/>
                <a:sym typeface="IBM Plex Sans Condensed"/>
              </a:rPr>
              <a:t>bed. Repeat these steps until the bed raises. If the bed has not raised after a minute of </a:t>
            </a:r>
          </a:p>
          <a:p>
            <a:pPr algn="l">
              <a:lnSpc>
                <a:spcPts val="1457"/>
              </a:lnSpc>
            </a:pPr>
            <a:r>
              <a:rPr lang="en-US" sz="1103" spc="1">
                <a:solidFill>
                  <a:srgbClr val="000000"/>
                </a:solidFill>
                <a:latin typeface="IBM Plex Sans Condensed"/>
                <a:ea typeface="IBM Plex Sans Condensed"/>
                <a:cs typeface="IBM Plex Sans Condensed"/>
                <a:sym typeface="IBM Plex Sans Condensed"/>
              </a:rPr>
              <a:t>operation, let the system rest for 5 minutes to cool down. Then try again. If after a second </a:t>
            </a:r>
          </a:p>
          <a:p>
            <a:pPr algn="l">
              <a:lnSpc>
                <a:spcPts val="1457"/>
              </a:lnSpc>
            </a:pPr>
            <a:r>
              <a:rPr lang="en-US" sz="1103" spc="1">
                <a:solidFill>
                  <a:srgbClr val="000000"/>
                </a:solidFill>
                <a:latin typeface="IBM Plex Sans Condensed"/>
                <a:ea typeface="IBM Plex Sans Condensed"/>
                <a:cs typeface="IBM Plex Sans Condensed"/>
                <a:sym typeface="IBM Plex Sans Condensed"/>
              </a:rPr>
              <a:t>minute it still does not work, inform management. </a:t>
            </a:r>
          </a:p>
          <a:p>
            <a:pPr algn="l">
              <a:lnSpc>
                <a:spcPts val="1457"/>
              </a:lnSpc>
            </a:pPr>
          </a:p>
          <a:p>
            <a:pPr algn="l">
              <a:lnSpc>
                <a:spcPts val="1457"/>
              </a:lnSpc>
            </a:pPr>
            <a:r>
              <a:rPr lang="en-US" sz="1103" spc="1">
                <a:solidFill>
                  <a:srgbClr val="000000"/>
                </a:solidFill>
                <a:latin typeface="IBM Plex Sans Condensed"/>
                <a:ea typeface="IBM Plex Sans Condensed"/>
                <a:cs typeface="IBM Plex Sans Condensed"/>
                <a:sym typeface="IBM Plex Sans Condensed"/>
              </a:rPr>
              <a:t>2. If you do not hear the dump motor, do you hear any clicking sound? If you do not hear a clicking </a:t>
            </a:r>
          </a:p>
          <a:p>
            <a:pPr algn="l">
              <a:lnSpc>
                <a:spcPts val="1457"/>
              </a:lnSpc>
            </a:pPr>
            <a:r>
              <a:rPr lang="en-US" sz="1103" spc="1">
                <a:solidFill>
                  <a:srgbClr val="000000"/>
                </a:solidFill>
                <a:latin typeface="IBM Plex Sans Condensed"/>
                <a:ea typeface="IBM Plex Sans Condensed"/>
                <a:cs typeface="IBM Plex Sans Condensed"/>
                <a:sym typeface="IBM Plex Sans Condensed"/>
              </a:rPr>
              <a:t>sound, take a screwdriver and carefully open the dump remote. Make sure there are no </a:t>
            </a:r>
          </a:p>
          <a:p>
            <a:pPr algn="l">
              <a:lnSpc>
                <a:spcPts val="1457"/>
              </a:lnSpc>
            </a:pPr>
            <a:r>
              <a:rPr lang="en-US" sz="1103" spc="1">
                <a:solidFill>
                  <a:srgbClr val="000000"/>
                </a:solidFill>
                <a:latin typeface="IBM Plex Sans Condensed"/>
                <a:ea typeface="IBM Plex Sans Condensed"/>
                <a:cs typeface="IBM Plex Sans Condensed"/>
                <a:sym typeface="IBM Plex Sans Condensed"/>
              </a:rPr>
              <a:t>disconnected wires. If any wires are disconnected and it is obvious where they go, use a </a:t>
            </a:r>
          </a:p>
          <a:p>
            <a:pPr algn="l">
              <a:lnSpc>
                <a:spcPts val="1457"/>
              </a:lnSpc>
            </a:pPr>
            <a:r>
              <a:rPr lang="en-US" sz="1103" spc="1">
                <a:solidFill>
                  <a:srgbClr val="000000"/>
                </a:solidFill>
                <a:latin typeface="IBM Plex Sans Condensed"/>
                <a:ea typeface="IBM Plex Sans Condensed"/>
                <a:cs typeface="IBM Plex Sans Condensed"/>
                <a:sym typeface="IBM Plex Sans Condensed"/>
              </a:rPr>
              <a:t>screwdriver to carefully reattach the wire. Do not allow the screwdriver or any metal piece to </a:t>
            </a:r>
          </a:p>
          <a:p>
            <a:pPr algn="l">
              <a:lnSpc>
                <a:spcPts val="1457"/>
              </a:lnSpc>
            </a:pPr>
            <a:r>
              <a:rPr lang="en-US" sz="1103" spc="1">
                <a:solidFill>
                  <a:srgbClr val="000000"/>
                </a:solidFill>
                <a:latin typeface="IBM Plex Sans Condensed"/>
                <a:ea typeface="IBM Plex Sans Condensed"/>
                <a:cs typeface="IBM Plex Sans Condensed"/>
                <a:sym typeface="IBM Plex Sans Condensed"/>
              </a:rPr>
              <a:t>touch multiple terminals, as it could cause a short in the system. If you do not observe an issue </a:t>
            </a:r>
          </a:p>
          <a:p>
            <a:pPr algn="l">
              <a:lnSpc>
                <a:spcPts val="1457"/>
              </a:lnSpc>
            </a:pPr>
            <a:r>
              <a:rPr lang="en-US" sz="1103" spc="1">
                <a:solidFill>
                  <a:srgbClr val="000000"/>
                </a:solidFill>
                <a:latin typeface="IBM Plex Sans Condensed"/>
                <a:ea typeface="IBM Plex Sans Condensed"/>
                <a:cs typeface="IBM Plex Sans Condensed"/>
                <a:sym typeface="IBM Plex Sans Condensed"/>
              </a:rPr>
              <a:t>with the remote, inform management. </a:t>
            </a:r>
          </a:p>
          <a:p>
            <a:pPr algn="l">
              <a:lnSpc>
                <a:spcPts val="1457"/>
              </a:lnSpc>
            </a:pPr>
          </a:p>
          <a:p>
            <a:pPr algn="l">
              <a:lnSpc>
                <a:spcPts val="1457"/>
              </a:lnSpc>
            </a:pPr>
            <a:r>
              <a:rPr lang="en-US" sz="1103" spc="1">
                <a:solidFill>
                  <a:srgbClr val="000000"/>
                </a:solidFill>
                <a:latin typeface="IBM Plex Sans Condensed"/>
                <a:ea typeface="IBM Plex Sans Condensed"/>
                <a:cs typeface="IBM Plex Sans Condensed"/>
                <a:sym typeface="IBM Plex Sans Condensed"/>
              </a:rPr>
              <a:t>This dump system takes Automatic Transmission Fluid labeled "Dex/Merc.” Should the system get low, </a:t>
            </a:r>
          </a:p>
          <a:p>
            <a:pPr algn="l">
              <a:lnSpc>
                <a:spcPts val="1457"/>
              </a:lnSpc>
            </a:pPr>
            <a:r>
              <a:rPr lang="en-US" sz="1103" spc="1">
                <a:solidFill>
                  <a:srgbClr val="000000"/>
                </a:solidFill>
                <a:latin typeface="IBM Plex Sans Condensed"/>
                <a:ea typeface="IBM Plex Sans Condensed"/>
                <a:cs typeface="IBM Plex Sans Condensed"/>
                <a:sym typeface="IBM Plex Sans Condensed"/>
              </a:rPr>
              <a:t>add fluid until the tank is about 1/2 full. Operate the dump mechanism up and down and re-check. The </a:t>
            </a:r>
          </a:p>
          <a:p>
            <a:pPr algn="l">
              <a:lnSpc>
                <a:spcPts val="1457"/>
              </a:lnSpc>
            </a:pPr>
            <a:r>
              <a:rPr lang="en-US" sz="1103" spc="1">
                <a:solidFill>
                  <a:srgbClr val="000000"/>
                </a:solidFill>
                <a:latin typeface="IBM Plex Sans Condensed"/>
                <a:ea typeface="IBM Plex Sans Condensed"/>
                <a:cs typeface="IBM Plex Sans Condensed"/>
                <a:sym typeface="IBM Plex Sans Condensed"/>
              </a:rPr>
              <a:t>problem is fixed once 1/2 level is maintained at the same dump angle after operating. </a:t>
            </a:r>
          </a:p>
          <a:p>
            <a:pPr algn="l">
              <a:lnSpc>
                <a:spcPts val="1457"/>
              </a:lnSpc>
            </a:pPr>
          </a:p>
          <a:p>
            <a:pPr algn="l">
              <a:lnSpc>
                <a:spcPts val="1457"/>
              </a:lnSpc>
            </a:pPr>
            <a:r>
              <a:rPr lang="en-US" b="true" sz="1103" spc="1">
                <a:solidFill>
                  <a:srgbClr val="000000"/>
                </a:solidFill>
                <a:latin typeface="IBM Plex Sans Condensed Bold"/>
                <a:ea typeface="IBM Plex Sans Condensed Bold"/>
                <a:cs typeface="IBM Plex Sans Condensed Bold"/>
                <a:sym typeface="IBM Plex Sans Condensed Bold"/>
              </a:rPr>
              <a:t>Electric Tarp System</a:t>
            </a:r>
            <a:r>
              <a:rPr lang="en-US" sz="1103" spc="1">
                <a:solidFill>
                  <a:srgbClr val="000000"/>
                </a:solidFill>
                <a:latin typeface="IBM Plex Sans Condensed"/>
                <a:ea typeface="IBM Plex Sans Condensed"/>
                <a:cs typeface="IBM Plex Sans Condensed"/>
                <a:sym typeface="IBM Plex Sans Condensed"/>
              </a:rPr>
              <a:t> </a:t>
            </a:r>
          </a:p>
          <a:p>
            <a:pPr algn="l">
              <a:lnSpc>
                <a:spcPts val="1457"/>
              </a:lnSpc>
            </a:pPr>
            <a:r>
              <a:rPr lang="en-US" sz="1103" spc="1">
                <a:solidFill>
                  <a:srgbClr val="000000"/>
                </a:solidFill>
                <a:latin typeface="IBM Plex Sans Condensed"/>
                <a:ea typeface="IBM Plex Sans Condensed"/>
                <a:cs typeface="IBM Plex Sans Condensed"/>
                <a:sym typeface="IBM Plex Sans Condensed"/>
              </a:rPr>
              <a:t>The electric tarp is operated via automatic controls. The controls on most Junk Raider trucks are in the </a:t>
            </a:r>
          </a:p>
          <a:p>
            <a:pPr algn="l">
              <a:lnSpc>
                <a:spcPts val="1457"/>
              </a:lnSpc>
            </a:pPr>
            <a:r>
              <a:rPr lang="en-US" sz="1103" spc="1">
                <a:solidFill>
                  <a:srgbClr val="000000"/>
                </a:solidFill>
                <a:latin typeface="IBM Plex Sans Condensed"/>
                <a:ea typeface="IBM Plex Sans Condensed"/>
                <a:cs typeface="IBM Plex Sans Condensed"/>
                <a:sym typeface="IBM Plex Sans Condensed"/>
              </a:rPr>
              <a:t>driver's side toolbox. Some trucks have them in the cab or on the exterior of the toolbox. Always ensure </a:t>
            </a:r>
          </a:p>
          <a:p>
            <a:pPr algn="l">
              <a:lnSpc>
                <a:spcPts val="1457"/>
              </a:lnSpc>
            </a:pPr>
            <a:r>
              <a:rPr lang="en-US" sz="1103" spc="1">
                <a:solidFill>
                  <a:srgbClr val="000000"/>
                </a:solidFill>
                <a:latin typeface="IBM Plex Sans Condensed"/>
                <a:ea typeface="IBM Plex Sans Condensed"/>
                <a:cs typeface="IBM Plex Sans Condensed"/>
                <a:sym typeface="IBM Plex Sans Condensed"/>
              </a:rPr>
              <a:t>you have clearance before operating the tarp. You do not want to get caught up in a tree branch or </a:t>
            </a:r>
          </a:p>
          <a:p>
            <a:pPr algn="l">
              <a:lnSpc>
                <a:spcPts val="1457"/>
              </a:lnSpc>
            </a:pPr>
            <a:r>
              <a:rPr lang="en-US" sz="1103" spc="1">
                <a:solidFill>
                  <a:srgbClr val="000000"/>
                </a:solidFill>
                <a:latin typeface="IBM Plex Sans Condensed"/>
                <a:ea typeface="IBM Plex Sans Condensed"/>
                <a:cs typeface="IBM Plex Sans Condensed"/>
                <a:sym typeface="IBM Plex Sans Condensed"/>
              </a:rPr>
              <a:t>utility line. </a:t>
            </a:r>
          </a:p>
        </p:txBody>
      </p:sp>
      <p:sp>
        <p:nvSpPr>
          <p:cNvPr name="TextBox 3" id="3"/>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62 </a:t>
            </a:r>
          </a:p>
        </p:txBody>
      </p:sp>
    </p:spTree>
  </p:cSld>
  <p:clrMapOvr>
    <a:masterClrMapping/>
  </p:clrMapOvr>
</p:sld>
</file>

<file path=ppt/slides/slide6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77240" y="767715"/>
            <a:ext cx="6217920" cy="3976954"/>
          </a:xfrm>
          <a:prstGeom prst="rect">
            <a:avLst/>
          </a:prstGeom>
        </p:spPr>
        <p:txBody>
          <a:bodyPr anchor="t" rtlCol="false" tIns="0" lIns="0" bIns="0" rIns="0">
            <a:spAutoFit/>
          </a:bodyPr>
          <a:lstStyle/>
          <a:p>
            <a:pPr algn="l">
              <a:lnSpc>
                <a:spcPts val="1435"/>
              </a:lnSpc>
            </a:pPr>
            <a:r>
              <a:rPr lang="en-US" sz="1103" spc="1">
                <a:solidFill>
                  <a:srgbClr val="000000"/>
                </a:solidFill>
                <a:latin typeface="IBM Plex Sans Condensed"/>
                <a:ea typeface="IBM Plex Sans Condensed"/>
                <a:cs typeface="IBM Plex Sans Condensed"/>
                <a:sym typeface="IBM Plex Sans Condensed"/>
              </a:rPr>
              <a:t> </a:t>
            </a:r>
          </a:p>
          <a:p>
            <a:pPr algn="l">
              <a:lnSpc>
                <a:spcPts val="1435"/>
              </a:lnSpc>
            </a:pPr>
            <a:r>
              <a:rPr lang="en-US" sz="1103" spc="1">
                <a:solidFill>
                  <a:srgbClr val="000000"/>
                </a:solidFill>
                <a:latin typeface="IBM Plex Sans Condensed"/>
                <a:ea typeface="IBM Plex Sans Condensed"/>
                <a:cs typeface="IBM Plex Sans Condensed"/>
                <a:sym typeface="IBM Plex Sans Condensed"/>
              </a:rPr>
              <a:t>Tarps do cause issues from time to time. If the tarp will not operate, flip the switch back and forth multiple times. It is possible the switch is going bad. Notify management so we can change the switch if this works. </a:t>
            </a:r>
          </a:p>
          <a:p>
            <a:pPr algn="r" rtl="true">
              <a:lnSpc>
                <a:spcPts val="1435"/>
              </a:lnSpc>
            </a:pPr>
          </a:p>
          <a:p>
            <a:pPr algn="l">
              <a:lnSpc>
                <a:spcPts val="1435"/>
              </a:lnSpc>
            </a:pPr>
            <a:r>
              <a:rPr lang="en-US" sz="1103" spc="1">
                <a:solidFill>
                  <a:srgbClr val="000000"/>
                </a:solidFill>
                <a:latin typeface="IBM Plex Sans Condensed"/>
                <a:ea typeface="IBM Plex Sans Condensed"/>
                <a:cs typeface="IBM Plex Sans Condensed"/>
                <a:sym typeface="IBM Plex Sans Condensed"/>
              </a:rPr>
              <a:t>It is possible for the tarp to get wound up too tight. You should not wind up the tarp until the engine </a:t>
            </a:r>
          </a:p>
          <a:p>
            <a:pPr algn="l">
              <a:lnSpc>
                <a:spcPts val="1435"/>
              </a:lnSpc>
            </a:pPr>
            <a:r>
              <a:rPr lang="en-US" sz="1103" spc="1">
                <a:solidFill>
                  <a:srgbClr val="000000"/>
                </a:solidFill>
                <a:latin typeface="IBM Plex Sans Condensed"/>
                <a:ea typeface="IBM Plex Sans Condensed"/>
                <a:cs typeface="IBM Plex Sans Condensed"/>
                <a:sym typeface="IBM Plex Sans Condensed"/>
              </a:rPr>
              <a:t>shuts down. Simply let the tarp get all the way uncovered and then stop. By winding it up tight, it is </a:t>
            </a:r>
          </a:p>
          <a:p>
            <a:pPr algn="l">
              <a:lnSpc>
                <a:spcPts val="1435"/>
              </a:lnSpc>
            </a:pPr>
            <a:r>
              <a:rPr lang="en-US" sz="1103" spc="1">
                <a:solidFill>
                  <a:srgbClr val="000000"/>
                </a:solidFill>
                <a:latin typeface="IBM Plex Sans Condensed"/>
                <a:ea typeface="IBM Plex Sans Condensed"/>
                <a:cs typeface="IBM Plex Sans Condensed"/>
                <a:sym typeface="IBM Plex Sans Condensed"/>
              </a:rPr>
              <a:t>possible to wrap the tarp so tightly that it cannot unwind. If this has occurred, get your partner to push </a:t>
            </a:r>
          </a:p>
          <a:p>
            <a:pPr algn="l">
              <a:lnSpc>
                <a:spcPts val="1435"/>
              </a:lnSpc>
            </a:pPr>
            <a:r>
              <a:rPr lang="en-US" sz="1103" spc="1">
                <a:solidFill>
                  <a:srgbClr val="000000"/>
                </a:solidFill>
                <a:latin typeface="IBM Plex Sans Condensed"/>
                <a:ea typeface="IBM Plex Sans Condensed"/>
                <a:cs typeface="IBM Plex Sans Condensed"/>
                <a:sym typeface="IBM Plex Sans Condensed"/>
              </a:rPr>
              <a:t>up on the tarp while you operate the switch to try to give the tarp some assistance. You know this </a:t>
            </a:r>
          </a:p>
          <a:p>
            <a:pPr algn="l">
              <a:lnSpc>
                <a:spcPts val="1435"/>
              </a:lnSpc>
            </a:pPr>
            <a:r>
              <a:rPr lang="en-US" sz="1104" spc="1">
                <a:solidFill>
                  <a:srgbClr val="000000"/>
                </a:solidFill>
                <a:latin typeface="IBM Plex Sans Condensed"/>
                <a:ea typeface="IBM Plex Sans Condensed"/>
                <a:cs typeface="IBM Plex Sans Condensed"/>
                <a:sym typeface="IBM Plex Sans Condensed"/>
              </a:rPr>
              <a:t>problem may have occurred if you can hear the tarp click but it does not operate. </a:t>
            </a:r>
          </a:p>
          <a:p>
            <a:pPr algn="l">
              <a:lnSpc>
                <a:spcPts val="1435"/>
              </a:lnSpc>
            </a:pPr>
          </a:p>
          <a:p>
            <a:pPr algn="l">
              <a:lnSpc>
                <a:spcPts val="1435"/>
              </a:lnSpc>
            </a:pPr>
            <a:r>
              <a:rPr lang="en-US" b="true" sz="1104" spc="1">
                <a:solidFill>
                  <a:srgbClr val="000000"/>
                </a:solidFill>
                <a:latin typeface="IBM Plex Sans Condensed Bold"/>
                <a:ea typeface="IBM Plex Sans Condensed Bold"/>
                <a:cs typeface="IBM Plex Sans Condensed Bold"/>
                <a:sym typeface="IBM Plex Sans Condensed Bold"/>
              </a:rPr>
              <a:t>Manual Tarp System</a:t>
            </a:r>
          </a:p>
          <a:p>
            <a:pPr algn="l">
              <a:lnSpc>
                <a:spcPts val="1435"/>
              </a:lnSpc>
            </a:pPr>
            <a:r>
              <a:rPr lang="en-US" sz="1104" spc="1">
                <a:solidFill>
                  <a:srgbClr val="000000"/>
                </a:solidFill>
                <a:latin typeface="IBM Plex Sans Condensed"/>
                <a:ea typeface="IBM Plex Sans Condensed"/>
                <a:cs typeface="IBM Plex Sans Condensed"/>
                <a:sym typeface="IBM Plex Sans Condensed"/>
              </a:rPr>
              <a:t>A manual tarp system is the most common, as it's the least expensive. These tarp systems allow you to manually pull the tarp by hand to cover all of the debris in the truck bed, then tie it down or attach it at the appropriate fittings.</a:t>
            </a:r>
          </a:p>
          <a:p>
            <a:pPr algn="l">
              <a:lnSpc>
                <a:spcPts val="1435"/>
              </a:lnSpc>
            </a:pPr>
          </a:p>
          <a:p>
            <a:pPr algn="l">
              <a:lnSpc>
                <a:spcPts val="1435"/>
              </a:lnSpc>
            </a:pPr>
            <a:r>
              <a:rPr lang="en-US" sz="1104" spc="1">
                <a:solidFill>
                  <a:srgbClr val="000000"/>
                </a:solidFill>
                <a:latin typeface="IBM Plex Sans Condensed"/>
                <a:ea typeface="IBM Plex Sans Condensed"/>
                <a:cs typeface="IBM Plex Sans Condensed"/>
                <a:sym typeface="IBM Plex Sans Condensed"/>
              </a:rPr>
              <a:t>To retract the tarp, untie the straps and manually crank the tarp back into place using the hand crank installed at the main base of the system.</a:t>
            </a:r>
          </a:p>
          <a:p>
            <a:pPr algn="l">
              <a:lnSpc>
                <a:spcPts val="1435"/>
              </a:lnSpc>
            </a:pPr>
          </a:p>
          <a:p>
            <a:pPr algn="l">
              <a:lnSpc>
                <a:spcPts val="1435"/>
              </a:lnSpc>
            </a:pPr>
            <a:r>
              <a:rPr lang="en-US" sz="1103" spc="1">
                <a:solidFill>
                  <a:srgbClr val="000000"/>
                </a:solidFill>
                <a:latin typeface="IBM Plex Sans Condensed"/>
                <a:ea typeface="IBM Plex Sans Condensed"/>
                <a:cs typeface="IBM Plex Sans Condensed"/>
                <a:sym typeface="IBM Plex Sans Condensed"/>
              </a:rPr>
              <a:t>The most common issue with these systems is the crank mechanism loosening over time and eventually, becoming inoperable due to the gears no longer maintaining their integrity. In this instance, you will need to manually wind the tarp back vs relying on the crank. You may also need to add integrity to the system by using ratchet straps or bungee cords.</a:t>
            </a:r>
          </a:p>
        </p:txBody>
      </p:sp>
      <p:sp>
        <p:nvSpPr>
          <p:cNvPr name="TextBox 3" id="3"/>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63 </a:t>
            </a:r>
          </a:p>
        </p:txBody>
      </p:sp>
    </p:spTree>
  </p:cSld>
  <p:clrMapOvr>
    <a:masterClrMapping/>
  </p:clrMapOvr>
</p:sld>
</file>

<file path=ppt/slides/slide6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85187" y="1472194"/>
            <a:ext cx="5943600" cy="1045845"/>
          </a:xfrm>
          <a:custGeom>
            <a:avLst/>
            <a:gdLst/>
            <a:ahLst/>
            <a:cxnLst/>
            <a:rect r="r" b="b" t="t" l="l"/>
            <a:pathLst>
              <a:path h="1045845" w="5943600">
                <a:moveTo>
                  <a:pt x="0" y="0"/>
                </a:moveTo>
                <a:lnTo>
                  <a:pt x="5943600" y="0"/>
                </a:lnTo>
                <a:lnTo>
                  <a:pt x="5943600" y="1045845"/>
                </a:lnTo>
                <a:lnTo>
                  <a:pt x="0" y="104584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a:grpSpLocks noChangeAspect="true"/>
          </p:cNvGrpSpPr>
          <p:nvPr/>
        </p:nvGrpSpPr>
        <p:grpSpPr>
          <a:xfrm rot="0">
            <a:off x="813121" y="1387107"/>
            <a:ext cx="6082351" cy="1263206"/>
            <a:chOff x="0" y="0"/>
            <a:chExt cx="6082348" cy="1263206"/>
          </a:xfrm>
        </p:grpSpPr>
        <p:sp>
          <p:nvSpPr>
            <p:cNvPr name="Freeform 4" id="4"/>
            <p:cNvSpPr/>
            <p:nvPr/>
          </p:nvSpPr>
          <p:spPr>
            <a:xfrm flipH="false" flipV="false" rot="0">
              <a:off x="63500" y="78232"/>
              <a:ext cx="358267" cy="1121537"/>
            </a:xfrm>
            <a:custGeom>
              <a:avLst/>
              <a:gdLst/>
              <a:ahLst/>
              <a:cxnLst/>
              <a:rect r="r" b="b" t="t" l="l"/>
              <a:pathLst>
                <a:path h="1121537" w="358267">
                  <a:moveTo>
                    <a:pt x="4826" y="0"/>
                  </a:moveTo>
                  <a:lnTo>
                    <a:pt x="353441" y="0"/>
                  </a:lnTo>
                  <a:lnTo>
                    <a:pt x="358267" y="0"/>
                  </a:lnTo>
                  <a:lnTo>
                    <a:pt x="358267" y="4826"/>
                  </a:lnTo>
                  <a:lnTo>
                    <a:pt x="358267" y="1116711"/>
                  </a:lnTo>
                  <a:lnTo>
                    <a:pt x="358267" y="1121537"/>
                  </a:lnTo>
                  <a:lnTo>
                    <a:pt x="353441" y="1121537"/>
                  </a:lnTo>
                  <a:lnTo>
                    <a:pt x="4826" y="1121537"/>
                  </a:lnTo>
                  <a:lnTo>
                    <a:pt x="0" y="1121537"/>
                  </a:lnTo>
                  <a:lnTo>
                    <a:pt x="0" y="1116711"/>
                  </a:lnTo>
                  <a:lnTo>
                    <a:pt x="0" y="4826"/>
                  </a:lnTo>
                  <a:lnTo>
                    <a:pt x="0" y="0"/>
                  </a:lnTo>
                  <a:lnTo>
                    <a:pt x="4826" y="0"/>
                  </a:lnTo>
                  <a:moveTo>
                    <a:pt x="4826" y="9525"/>
                  </a:moveTo>
                  <a:lnTo>
                    <a:pt x="4826" y="4826"/>
                  </a:lnTo>
                  <a:lnTo>
                    <a:pt x="9652" y="4826"/>
                  </a:lnTo>
                  <a:lnTo>
                    <a:pt x="9652" y="1116711"/>
                  </a:lnTo>
                  <a:lnTo>
                    <a:pt x="4826" y="1116711"/>
                  </a:lnTo>
                  <a:lnTo>
                    <a:pt x="4826" y="1111885"/>
                  </a:lnTo>
                  <a:lnTo>
                    <a:pt x="353441" y="1111885"/>
                  </a:lnTo>
                  <a:lnTo>
                    <a:pt x="353441" y="1116711"/>
                  </a:lnTo>
                  <a:lnTo>
                    <a:pt x="348615" y="1116711"/>
                  </a:lnTo>
                  <a:lnTo>
                    <a:pt x="348615" y="4826"/>
                  </a:lnTo>
                  <a:lnTo>
                    <a:pt x="353441" y="4826"/>
                  </a:lnTo>
                  <a:lnTo>
                    <a:pt x="353441" y="9652"/>
                  </a:lnTo>
                  <a:lnTo>
                    <a:pt x="4826" y="9652"/>
                  </a:lnTo>
                  <a:close/>
                </a:path>
              </a:pathLst>
            </a:custGeom>
            <a:solidFill>
              <a:srgbClr val="000000">
                <a:alpha val="0"/>
              </a:srgbClr>
            </a:solidFill>
          </p:spPr>
        </p:sp>
        <p:sp>
          <p:nvSpPr>
            <p:cNvPr name="Freeform 5" id="5"/>
            <p:cNvSpPr/>
            <p:nvPr/>
          </p:nvSpPr>
          <p:spPr>
            <a:xfrm flipH="false" flipV="false" rot="0">
              <a:off x="74549" y="1131570"/>
              <a:ext cx="5943600" cy="38100"/>
            </a:xfrm>
            <a:custGeom>
              <a:avLst/>
              <a:gdLst/>
              <a:ahLst/>
              <a:cxnLst/>
              <a:rect r="r" b="b" t="t" l="l"/>
              <a:pathLst>
                <a:path h="38100" w="5943600">
                  <a:moveTo>
                    <a:pt x="0" y="0"/>
                  </a:moveTo>
                  <a:lnTo>
                    <a:pt x="5943600" y="0"/>
                  </a:lnTo>
                  <a:lnTo>
                    <a:pt x="5943600" y="38100"/>
                  </a:lnTo>
                  <a:lnTo>
                    <a:pt x="0" y="38100"/>
                  </a:lnTo>
                  <a:close/>
                </a:path>
              </a:pathLst>
            </a:custGeom>
            <a:solidFill>
              <a:srgbClr val="033971"/>
            </a:solidFill>
          </p:spPr>
        </p:sp>
        <p:sp>
          <p:nvSpPr>
            <p:cNvPr name="Freeform 6" id="6"/>
            <p:cNvSpPr/>
            <p:nvPr/>
          </p:nvSpPr>
          <p:spPr>
            <a:xfrm flipH="false" flipV="false" rot="0">
              <a:off x="75184" y="63500"/>
              <a:ext cx="5943600" cy="38100"/>
            </a:xfrm>
            <a:custGeom>
              <a:avLst/>
              <a:gdLst/>
              <a:ahLst/>
              <a:cxnLst/>
              <a:rect r="r" b="b" t="t" l="l"/>
              <a:pathLst>
                <a:path h="38100" w="5943600">
                  <a:moveTo>
                    <a:pt x="0" y="0"/>
                  </a:moveTo>
                  <a:lnTo>
                    <a:pt x="5943600" y="0"/>
                  </a:lnTo>
                  <a:lnTo>
                    <a:pt x="5943600" y="38100"/>
                  </a:lnTo>
                  <a:lnTo>
                    <a:pt x="0" y="38100"/>
                  </a:lnTo>
                  <a:close/>
                </a:path>
              </a:pathLst>
            </a:custGeom>
            <a:solidFill>
              <a:srgbClr val="033971"/>
            </a:solidFill>
          </p:spPr>
        </p:sp>
      </p:grpSp>
      <p:sp>
        <p:nvSpPr>
          <p:cNvPr name="TextBox 7" id="7"/>
          <p:cNvSpPr txBox="true"/>
          <p:nvPr/>
        </p:nvSpPr>
        <p:spPr>
          <a:xfrm rot="0">
            <a:off x="1344025" y="1621241"/>
            <a:ext cx="5420725" cy="1185034"/>
          </a:xfrm>
          <a:prstGeom prst="rect">
            <a:avLst/>
          </a:prstGeom>
        </p:spPr>
        <p:txBody>
          <a:bodyPr anchor="t" rtlCol="false" tIns="0" lIns="0" bIns="0" rIns="0">
            <a:spAutoFit/>
          </a:bodyPr>
          <a:lstStyle/>
          <a:p>
            <a:pPr algn="l">
              <a:lnSpc>
                <a:spcPts val="1343"/>
              </a:lnSpc>
            </a:pPr>
            <a:r>
              <a:rPr lang="en-US" sz="1103" spc="1">
                <a:solidFill>
                  <a:srgbClr val="000000"/>
                </a:solidFill>
                <a:latin typeface="IBM Plex Sans Condensed"/>
                <a:ea typeface="IBM Plex Sans Condensed"/>
                <a:cs typeface="IBM Plex Sans Condensed"/>
                <a:sym typeface="IBM Plex Sans Condensed"/>
              </a:rPr>
              <a:t>The modern world demands lofty standard of professionalism and appearance from </a:t>
            </a:r>
          </a:p>
          <a:p>
            <a:pPr algn="l">
              <a:lnSpc>
                <a:spcPts val="1343"/>
              </a:lnSpc>
            </a:pPr>
            <a:r>
              <a:rPr lang="en-US" sz="1103" spc="1">
                <a:solidFill>
                  <a:srgbClr val="000000"/>
                </a:solidFill>
                <a:latin typeface="IBM Plex Sans Condensed"/>
                <a:ea typeface="IBM Plex Sans Condensed"/>
                <a:cs typeface="IBM Plex Sans Condensed"/>
                <a:sym typeface="IBM Plex Sans Condensed"/>
              </a:rPr>
              <a:t>businesses, even junk removal companies. Trucks should be painted an attractive color and emblazoned prominently with the company logo. Equipment should be kept clean and in good working order. Team members should appear polished and maintain a professional, calm demeanor always. </a:t>
            </a:r>
          </a:p>
        </p:txBody>
      </p:sp>
      <p:sp>
        <p:nvSpPr>
          <p:cNvPr name="TextBox 8" id="8"/>
          <p:cNvSpPr txBox="true"/>
          <p:nvPr/>
        </p:nvSpPr>
        <p:spPr>
          <a:xfrm rot="0">
            <a:off x="813121" y="3201086"/>
            <a:ext cx="5886917" cy="5701994"/>
          </a:xfrm>
          <a:prstGeom prst="rect">
            <a:avLst/>
          </a:prstGeom>
        </p:spPr>
        <p:txBody>
          <a:bodyPr anchor="t" rtlCol="false" tIns="0" lIns="0" bIns="0" rIns="0">
            <a:spAutoFit/>
          </a:bodyPr>
          <a:lstStyle/>
          <a:p>
            <a:pPr algn="l">
              <a:lnSpc>
                <a:spcPts val="1341"/>
              </a:lnSpc>
            </a:pPr>
            <a:r>
              <a:rPr lang="en-US" b="true" sz="1103" spc="1">
                <a:solidFill>
                  <a:srgbClr val="000000"/>
                </a:solidFill>
                <a:latin typeface="IBM Plex Sans Condensed Bold"/>
                <a:ea typeface="IBM Plex Sans Condensed Bold"/>
                <a:cs typeface="IBM Plex Sans Condensed Bold"/>
                <a:sym typeface="IBM Plex Sans Condensed Bold"/>
              </a:rPr>
              <a:t> </a:t>
            </a:r>
          </a:p>
          <a:p>
            <a:pPr algn="l">
              <a:lnSpc>
                <a:spcPts val="1341"/>
              </a:lnSpc>
            </a:pPr>
            <a:r>
              <a:rPr lang="en-US" b="true" sz="1103" spc="1">
                <a:solidFill>
                  <a:srgbClr val="000000"/>
                </a:solidFill>
                <a:latin typeface="IBM Plex Sans Condensed Bold"/>
                <a:ea typeface="IBM Plex Sans Condensed Bold"/>
                <a:cs typeface="IBM Plex Sans Condensed Bold"/>
                <a:sym typeface="IBM Plex Sans Condensed Bold"/>
              </a:rPr>
              <a:t>Appearance </a:t>
            </a:r>
          </a:p>
          <a:p>
            <a:pPr algn="just">
              <a:lnSpc>
                <a:spcPts val="1341"/>
              </a:lnSpc>
            </a:pPr>
            <a:r>
              <a:rPr lang="en-US" sz="1103" spc="1">
                <a:solidFill>
                  <a:srgbClr val="000000"/>
                </a:solidFill>
                <a:latin typeface="IBM Plex Sans Condensed"/>
                <a:ea typeface="IBM Plex Sans Condensed"/>
                <a:cs typeface="IBM Plex Sans Condensed"/>
                <a:sym typeface="IBM Plex Sans Condensed"/>
              </a:rPr>
              <a:t>Generally, team members’ appearance should provide customers with the assurance that the company he or she has hired is a legitimate, professionally managed organization. Simple uniform standards and grooming habits can go a long way to providing this sense of security. </a:t>
            </a:r>
          </a:p>
          <a:p>
            <a:pPr algn="just" rtl="true">
              <a:lnSpc>
                <a:spcPts val="635"/>
              </a:lnSpc>
            </a:pPr>
          </a:p>
          <a:p>
            <a:pPr algn="l">
              <a:lnSpc>
                <a:spcPts val="2759"/>
              </a:lnSpc>
            </a:pPr>
            <a:r>
              <a:rPr lang="en-US" b="true" sz="1103" spc="1">
                <a:solidFill>
                  <a:srgbClr val="000000"/>
                </a:solidFill>
                <a:latin typeface="IBM Plex Sans Condensed Bold"/>
                <a:ea typeface="IBM Plex Sans Condensed Bold"/>
                <a:cs typeface="IBM Plex Sans Condensed Bold"/>
                <a:sym typeface="IBM Plex Sans Condensed Bold"/>
              </a:rPr>
              <a:t>Uniforms </a:t>
            </a:r>
          </a:p>
          <a:p>
            <a:pPr algn="l">
              <a:lnSpc>
                <a:spcPts val="1446"/>
              </a:lnSpc>
            </a:pPr>
            <a:r>
              <a:rPr lang="en-US" sz="1103" spc="1">
                <a:solidFill>
                  <a:srgbClr val="000000"/>
                </a:solidFill>
                <a:latin typeface="IBM Plex Sans Condensed"/>
                <a:ea typeface="IBM Plex Sans Condensed"/>
                <a:cs typeface="IBM Plex Sans Condensed"/>
                <a:sym typeface="IBM Plex Sans Condensed"/>
              </a:rPr>
              <a:t>Company uniforms are an absolute must. If team members show up in street clothes, it gives the </a:t>
            </a:r>
          </a:p>
          <a:p>
            <a:pPr algn="l">
              <a:lnSpc>
                <a:spcPts val="1446"/>
              </a:lnSpc>
            </a:pPr>
            <a:r>
              <a:rPr lang="en-US" sz="1103" spc="1">
                <a:solidFill>
                  <a:srgbClr val="000000"/>
                </a:solidFill>
                <a:latin typeface="IBM Plex Sans Condensed"/>
                <a:ea typeface="IBM Plex Sans Condensed"/>
                <a:cs typeface="IBM Plex Sans Condensed"/>
                <a:sym typeface="IBM Plex Sans Condensed"/>
              </a:rPr>
              <a:t>customer the impression that their job is being done by just a couple random guys – even if those </a:t>
            </a:r>
          </a:p>
          <a:p>
            <a:pPr algn="l">
              <a:lnSpc>
                <a:spcPts val="1446"/>
              </a:lnSpc>
            </a:pPr>
            <a:r>
              <a:rPr lang="en-US" sz="1103" spc="1">
                <a:solidFill>
                  <a:srgbClr val="000000"/>
                </a:solidFill>
                <a:latin typeface="IBM Plex Sans Condensed"/>
                <a:ea typeface="IBM Plex Sans Condensed"/>
                <a:cs typeface="IBM Plex Sans Condensed"/>
                <a:sym typeface="IBM Plex Sans Condensed"/>
              </a:rPr>
              <a:t>guys are the best junk removal professionals in the  world. Even a simple t-shirt or polo tucked into </a:t>
            </a:r>
          </a:p>
          <a:p>
            <a:pPr algn="l">
              <a:lnSpc>
                <a:spcPts val="1446"/>
              </a:lnSpc>
            </a:pPr>
            <a:r>
              <a:rPr lang="en-US" sz="1103" spc="1">
                <a:solidFill>
                  <a:srgbClr val="000000"/>
                </a:solidFill>
                <a:latin typeface="IBM Plex Sans Condensed"/>
                <a:ea typeface="IBM Plex Sans Condensed"/>
                <a:cs typeface="IBM Plex Sans Condensed"/>
                <a:sym typeface="IBM Plex Sans Condensed"/>
              </a:rPr>
              <a:t>standard-color work pants will lend legitimacy to any junk removal company. </a:t>
            </a:r>
          </a:p>
          <a:p>
            <a:pPr algn="l">
              <a:lnSpc>
                <a:spcPts val="1733"/>
              </a:lnSpc>
            </a:pPr>
          </a:p>
          <a:p>
            <a:pPr algn="l">
              <a:lnSpc>
                <a:spcPts val="1733"/>
              </a:lnSpc>
            </a:pPr>
            <a:r>
              <a:rPr lang="en-US" b="true" sz="1103" spc="1">
                <a:solidFill>
                  <a:srgbClr val="000000"/>
                </a:solidFill>
                <a:latin typeface="IBM Plex Sans Condensed Bold"/>
                <a:ea typeface="IBM Plex Sans Condensed Bold"/>
                <a:cs typeface="IBM Plex Sans Condensed Bold"/>
                <a:sym typeface="IBM Plex Sans Condensed Bold"/>
              </a:rPr>
              <a:t>While the exact uniform to be worn is ultimately the business owner’s decision, Junk Raider recommends the following;</a:t>
            </a:r>
          </a:p>
          <a:p>
            <a:pPr algn="l" marL="238354" indent="-119177" lvl="1">
              <a:lnSpc>
                <a:spcPts val="1733"/>
              </a:lnSpc>
              <a:buFont typeface="Arial"/>
              <a:buChar char="•"/>
            </a:pPr>
            <a:r>
              <a:rPr lang="en-US" sz="1103" spc="1">
                <a:solidFill>
                  <a:srgbClr val="000000"/>
                </a:solidFill>
                <a:latin typeface="IBM Plex Sans Condensed"/>
                <a:ea typeface="IBM Plex Sans Condensed"/>
                <a:cs typeface="IBM Plex Sans Condensed"/>
                <a:sym typeface="IBM Plex Sans Condensed"/>
              </a:rPr>
              <a:t>Short-sleeved polo-style shirt embroidered with the company logo on the left breast </a:t>
            </a:r>
          </a:p>
          <a:p>
            <a:pPr algn="l" marL="238354" indent="-119177" lvl="1">
              <a:lnSpc>
                <a:spcPts val="1733"/>
              </a:lnSpc>
              <a:buFont typeface="Arial"/>
              <a:buChar char="•"/>
            </a:pPr>
            <a:r>
              <a:rPr lang="en-US" sz="1103" spc="1">
                <a:solidFill>
                  <a:srgbClr val="000000"/>
                </a:solidFill>
                <a:latin typeface="IBM Plex Sans Condensed"/>
                <a:ea typeface="IBM Plex Sans Condensed"/>
                <a:cs typeface="IBM Plex Sans Condensed"/>
                <a:sym typeface="IBM Plex Sans Condensed"/>
              </a:rPr>
              <a:t>Single-color work pants in a color that compliments the shirt </a:t>
            </a:r>
          </a:p>
          <a:p>
            <a:pPr algn="l" marL="238354" indent="-119177" lvl="1">
              <a:lnSpc>
                <a:spcPts val="1733"/>
              </a:lnSpc>
              <a:buFont typeface="Arial"/>
              <a:buChar char="•"/>
            </a:pPr>
            <a:r>
              <a:rPr lang="en-US" sz="1103" spc="1">
                <a:solidFill>
                  <a:srgbClr val="000000"/>
                </a:solidFill>
                <a:latin typeface="IBM Plex Sans Condensed"/>
                <a:ea typeface="IBM Plex Sans Condensed"/>
                <a:cs typeface="IBM Plex Sans Condensed"/>
                <a:sym typeface="IBM Plex Sans Condensed"/>
              </a:rPr>
              <a:t>Belt in a color that compliments the pants </a:t>
            </a:r>
          </a:p>
          <a:p>
            <a:pPr algn="l" marL="238354" indent="-119177" lvl="1">
              <a:lnSpc>
                <a:spcPts val="1733"/>
              </a:lnSpc>
              <a:buFont typeface="Arial"/>
              <a:buChar char="•"/>
            </a:pPr>
            <a:r>
              <a:rPr lang="en-US" sz="1103" spc="1">
                <a:solidFill>
                  <a:srgbClr val="000000"/>
                </a:solidFill>
                <a:latin typeface="IBM Plex Sans Condensed"/>
                <a:ea typeface="IBM Plex Sans Condensed"/>
                <a:cs typeface="IBM Plex Sans Condensed"/>
                <a:sym typeface="IBM Plex Sans Condensed"/>
              </a:rPr>
              <a:t>Steel-toed work boots </a:t>
            </a:r>
          </a:p>
          <a:p>
            <a:pPr algn="l" marL="238354" indent="-119177" lvl="1">
              <a:lnSpc>
                <a:spcPts val="1733"/>
              </a:lnSpc>
              <a:buFont typeface="Arial"/>
              <a:buChar char="•"/>
            </a:pPr>
            <a:r>
              <a:rPr lang="en-US" sz="1103" spc="1">
                <a:solidFill>
                  <a:srgbClr val="000000"/>
                </a:solidFill>
                <a:latin typeface="IBM Plex Sans Condensed"/>
                <a:ea typeface="IBM Plex Sans Condensed"/>
                <a:cs typeface="IBM Plex Sans Condensed"/>
                <a:sym typeface="IBM Plex Sans Condensed"/>
              </a:rPr>
              <a:t>In sunny weather, a ball cap or bucket hat embroidered with the company logo </a:t>
            </a:r>
          </a:p>
          <a:p>
            <a:pPr algn="l" marL="238354" indent="-119177" lvl="1">
              <a:lnSpc>
                <a:spcPts val="1733"/>
              </a:lnSpc>
              <a:buFont typeface="Arial"/>
              <a:buChar char="•"/>
            </a:pPr>
            <a:r>
              <a:rPr lang="en-US" sz="1103" spc="1">
                <a:solidFill>
                  <a:srgbClr val="000000"/>
                </a:solidFill>
                <a:latin typeface="IBM Plex Sans Condensed"/>
                <a:ea typeface="IBM Plex Sans Condensed"/>
                <a:cs typeface="IBM Plex Sans Condensed"/>
                <a:sym typeface="IBM Plex Sans Condensed"/>
              </a:rPr>
              <a:t>In cold weather, an insulated, hooded jacket embroidered with the company logo </a:t>
            </a:r>
          </a:p>
          <a:p>
            <a:pPr algn="l" marL="238354" indent="-119177" lvl="1">
              <a:lnSpc>
                <a:spcPts val="1733"/>
              </a:lnSpc>
              <a:buFont typeface="Arial"/>
              <a:buChar char="•"/>
            </a:pPr>
            <a:r>
              <a:rPr lang="en-US" sz="1103" spc="1">
                <a:solidFill>
                  <a:srgbClr val="000000"/>
                </a:solidFill>
                <a:latin typeface="IBM Plex Sans Condensed"/>
                <a:ea typeface="IBM Plex Sans Condensed"/>
                <a:cs typeface="IBM Plex Sans Condensed"/>
                <a:sym typeface="IBM Plex Sans Condensed"/>
              </a:rPr>
              <a:t>In wet weather, a hooded rain jacket in company colors or printed with the company logo </a:t>
            </a:r>
          </a:p>
          <a:p>
            <a:pPr algn="l">
              <a:lnSpc>
                <a:spcPts val="2136"/>
              </a:lnSpc>
            </a:pPr>
            <a:r>
              <a:rPr lang="en-US" sz="1103" spc="1">
                <a:solidFill>
                  <a:srgbClr val="000000"/>
                </a:solidFill>
                <a:latin typeface="IBM Plex Sans Condensed"/>
                <a:ea typeface="IBM Plex Sans Condensed"/>
                <a:cs typeface="IBM Plex Sans Condensed"/>
                <a:sym typeface="IBM Plex Sans Condensed"/>
              </a:rPr>
              <a:t>Other clothing items, such as socks or base layers, do not need to be standardized. However, any </a:t>
            </a:r>
          </a:p>
          <a:p>
            <a:pPr algn="l">
              <a:lnSpc>
                <a:spcPts val="551"/>
              </a:lnSpc>
            </a:pPr>
            <a:r>
              <a:rPr lang="en-US" sz="1103" spc="1">
                <a:solidFill>
                  <a:srgbClr val="000000"/>
                </a:solidFill>
                <a:latin typeface="IBM Plex Sans Condensed"/>
                <a:ea typeface="IBM Plex Sans Condensed"/>
                <a:cs typeface="IBM Plex Sans Condensed"/>
                <a:sym typeface="IBM Plex Sans Condensed"/>
              </a:rPr>
              <a:t>clothing that will be visible beneath the uniform, such as a base layer in cold weather, should </a:t>
            </a:r>
          </a:p>
          <a:p>
            <a:pPr algn="l">
              <a:lnSpc>
                <a:spcPts val="2135"/>
              </a:lnSpc>
            </a:pPr>
            <a:r>
              <a:rPr lang="en-US" sz="1103" spc="1">
                <a:solidFill>
                  <a:srgbClr val="000000"/>
                </a:solidFill>
                <a:latin typeface="IBM Plex Sans Condensed"/>
                <a:ea typeface="IBM Plex Sans Condensed"/>
                <a:cs typeface="IBM Plex Sans Condensed"/>
                <a:sym typeface="IBM Plex Sans Condensed"/>
              </a:rPr>
              <a:t>complement company colors. </a:t>
            </a:r>
          </a:p>
          <a:p>
            <a:pPr algn="l">
              <a:lnSpc>
                <a:spcPts val="2759"/>
              </a:lnSpc>
            </a:pPr>
            <a:r>
              <a:rPr lang="en-US" b="true" sz="1103" spc="1">
                <a:solidFill>
                  <a:srgbClr val="000000"/>
                </a:solidFill>
                <a:latin typeface="IBM Plex Sans Condensed Bold"/>
                <a:ea typeface="IBM Plex Sans Condensed Bold"/>
                <a:cs typeface="IBM Plex Sans Condensed Bold"/>
                <a:sym typeface="IBM Plex Sans Condensed Bold"/>
              </a:rPr>
              <a:t>Grooming </a:t>
            </a:r>
          </a:p>
          <a:p>
            <a:pPr algn="l">
              <a:lnSpc>
                <a:spcPts val="551"/>
              </a:lnSpc>
            </a:pPr>
            <a:r>
              <a:rPr lang="en-US" sz="1103" spc="1">
                <a:solidFill>
                  <a:srgbClr val="000000"/>
                </a:solidFill>
                <a:latin typeface="IBM Plex Sans Condensed"/>
                <a:ea typeface="IBM Plex Sans Condensed"/>
                <a:cs typeface="IBM Plex Sans Condensed"/>
                <a:sym typeface="IBM Plex Sans Condensed"/>
              </a:rPr>
              <a:t>While modern society is generally quite lenient when it comes to hairstyles and appearance, many </a:t>
            </a:r>
          </a:p>
          <a:p>
            <a:pPr algn="l">
              <a:lnSpc>
                <a:spcPts val="2135"/>
              </a:lnSpc>
            </a:pPr>
            <a:r>
              <a:rPr lang="en-US" sz="1103" spc="1">
                <a:solidFill>
                  <a:srgbClr val="000000"/>
                </a:solidFill>
                <a:latin typeface="IBM Plex Sans Condensed"/>
                <a:ea typeface="IBM Plex Sans Condensed"/>
                <a:cs typeface="IBM Plex Sans Condensed"/>
                <a:sym typeface="IBM Plex Sans Condensed"/>
              </a:rPr>
              <a:t>customers, especially those who are older or who live in certain regions of the country, may take issue </a:t>
            </a:r>
          </a:p>
          <a:p>
            <a:pPr algn="l">
              <a:lnSpc>
                <a:spcPts val="551"/>
              </a:lnSpc>
            </a:pPr>
            <a:r>
              <a:rPr lang="en-US" sz="1103" spc="1">
                <a:solidFill>
                  <a:srgbClr val="000000"/>
                </a:solidFill>
                <a:latin typeface="IBM Plex Sans Condensed"/>
                <a:ea typeface="IBM Plex Sans Condensed"/>
                <a:cs typeface="IBM Plex Sans Condensed"/>
                <a:sym typeface="IBM Plex Sans Condensed"/>
              </a:rPr>
              <a:t>with truck team members who appear unkempt or who have visible tattoos or piercings. While </a:t>
            </a:r>
          </a:p>
          <a:p>
            <a:pPr algn="l">
              <a:lnSpc>
                <a:spcPts val="2113"/>
              </a:lnSpc>
            </a:pPr>
            <a:r>
              <a:rPr lang="en-US" sz="1103" spc="1">
                <a:solidFill>
                  <a:srgbClr val="000000"/>
                </a:solidFill>
                <a:latin typeface="IBM Plex Sans Condensed"/>
                <a:ea typeface="IBM Plex Sans Condensed"/>
                <a:cs typeface="IBM Plex Sans Condensed"/>
                <a:sym typeface="IBM Plex Sans Condensed"/>
              </a:rPr>
              <a:t>grooming standards are ultimately set at the business owner’s discretion and should vary based on the </a:t>
            </a:r>
          </a:p>
        </p:txBody>
      </p:sp>
      <p:sp>
        <p:nvSpPr>
          <p:cNvPr name="TextBox 9" id="9"/>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64 </a:t>
            </a:r>
          </a:p>
        </p:txBody>
      </p:sp>
      <p:sp>
        <p:nvSpPr>
          <p:cNvPr name="TextBox 10" id="10"/>
          <p:cNvSpPr txBox="true"/>
          <p:nvPr/>
        </p:nvSpPr>
        <p:spPr>
          <a:xfrm rot="0">
            <a:off x="914400" y="924716"/>
            <a:ext cx="1390059" cy="478088"/>
          </a:xfrm>
          <a:prstGeom prst="rect">
            <a:avLst/>
          </a:prstGeom>
        </p:spPr>
        <p:txBody>
          <a:bodyPr anchor="t" rtlCol="false" tIns="0" lIns="0" bIns="0" rIns="0">
            <a:spAutoFit/>
          </a:bodyPr>
          <a:lstStyle/>
          <a:p>
            <a:pPr algn="l">
              <a:lnSpc>
                <a:spcPts val="2234"/>
              </a:lnSpc>
            </a:pPr>
            <a:r>
              <a:rPr lang="en-US" sz="1596" spc="3">
                <a:solidFill>
                  <a:srgbClr val="033971"/>
                </a:solidFill>
                <a:latin typeface="IBM Plex Sans Condensed"/>
                <a:ea typeface="IBM Plex Sans Condensed"/>
                <a:cs typeface="IBM Plex Sans Condensed"/>
                <a:sym typeface="IBM Plex Sans Condensed"/>
              </a:rPr>
              <a:t>Professionalism </a:t>
            </a:r>
          </a:p>
        </p:txBody>
      </p:sp>
      <p:sp>
        <p:nvSpPr>
          <p:cNvPr name="TextBox 11" id="11"/>
          <p:cNvSpPr txBox="true"/>
          <p:nvPr/>
        </p:nvSpPr>
        <p:spPr>
          <a:xfrm rot="0">
            <a:off x="813121" y="3006300"/>
            <a:ext cx="1009802" cy="198120"/>
          </a:xfrm>
          <a:prstGeom prst="rect">
            <a:avLst/>
          </a:prstGeom>
        </p:spPr>
        <p:txBody>
          <a:bodyPr anchor="t" rtlCol="false" tIns="0" lIns="0" bIns="0" rIns="0">
            <a:spAutoFit/>
          </a:bodyPr>
          <a:lstStyle/>
          <a:p>
            <a:pPr algn="l">
              <a:lnSpc>
                <a:spcPts val="1679"/>
              </a:lnSpc>
            </a:pPr>
            <a:r>
              <a:rPr lang="en-US" b="true" sz="1200" spc="1">
                <a:solidFill>
                  <a:srgbClr val="033971"/>
                </a:solidFill>
                <a:latin typeface="IBM Plex Sans Condensed Bold"/>
                <a:ea typeface="IBM Plex Sans Condensed Bold"/>
                <a:cs typeface="IBM Plex Sans Condensed Bold"/>
                <a:sym typeface="IBM Plex Sans Condensed Bold"/>
              </a:rPr>
              <a:t>Team Members </a:t>
            </a:r>
          </a:p>
        </p:txBody>
      </p:sp>
      <p:sp>
        <p:nvSpPr>
          <p:cNvPr name="TextBox 12" id="12"/>
          <p:cNvSpPr txBox="true"/>
          <p:nvPr/>
        </p:nvSpPr>
        <p:spPr>
          <a:xfrm rot="-5400000">
            <a:off x="564404" y="1810084"/>
            <a:ext cx="974141" cy="363779"/>
          </a:xfrm>
          <a:prstGeom prst="rect">
            <a:avLst/>
          </a:prstGeom>
        </p:spPr>
        <p:txBody>
          <a:bodyPr anchor="t" rtlCol="false" tIns="0" lIns="0" bIns="0" rIns="0">
            <a:spAutoFit/>
          </a:bodyPr>
          <a:lstStyle/>
          <a:p>
            <a:pPr algn="l">
              <a:lnSpc>
                <a:spcPts val="2234"/>
              </a:lnSpc>
            </a:pPr>
            <a:r>
              <a:rPr lang="en-US" sz="1596" spc="3">
                <a:solidFill>
                  <a:srgbClr val="033971"/>
                </a:solidFill>
                <a:latin typeface="IBM Plex Sans Condensed"/>
                <a:ea typeface="IBM Plex Sans Condensed"/>
                <a:cs typeface="IBM Plex Sans Condensed"/>
                <a:sym typeface="IBM Plex Sans Condensed"/>
              </a:rPr>
              <a:t>OVERVIEW </a:t>
            </a:r>
          </a:p>
        </p:txBody>
      </p:sp>
    </p:spTree>
  </p:cSld>
  <p:clrMapOvr>
    <a:masterClrMapping/>
  </p:clrMapOvr>
</p:sld>
</file>

<file path=ppt/slides/slide66.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904685" y="516682"/>
            <a:ext cx="5963031" cy="9210629"/>
          </a:xfrm>
          <a:prstGeom prst="rect">
            <a:avLst/>
          </a:prstGeom>
        </p:spPr>
        <p:txBody>
          <a:bodyPr anchor="t" rtlCol="false" tIns="0" lIns="0" bIns="0" rIns="0">
            <a:spAutoFit/>
          </a:bodyPr>
          <a:lstStyle/>
          <a:p>
            <a:pPr algn="l">
              <a:lnSpc>
                <a:spcPts val="1700"/>
              </a:lnSpc>
            </a:pPr>
            <a:r>
              <a:rPr lang="en-US" sz="1103" spc="1">
                <a:solidFill>
                  <a:srgbClr val="000000"/>
                </a:solidFill>
                <a:latin typeface="IBM Plex Sans Condensed"/>
                <a:ea typeface="IBM Plex Sans Condensed"/>
                <a:cs typeface="IBM Plex Sans Condensed"/>
                <a:sym typeface="IBM Plex Sans Condensed"/>
              </a:rPr>
              <a:t>culture of the area of operations, Junk Raider recommends the following basic </a:t>
            </a:r>
          </a:p>
          <a:p>
            <a:pPr algn="l">
              <a:lnSpc>
                <a:spcPts val="1700"/>
              </a:lnSpc>
            </a:pPr>
            <a:r>
              <a:rPr lang="en-US" sz="1103" spc="1">
                <a:solidFill>
                  <a:srgbClr val="000000"/>
                </a:solidFill>
                <a:latin typeface="IBM Plex Sans Condensed"/>
                <a:ea typeface="IBM Plex Sans Condensed"/>
                <a:cs typeface="IBM Plex Sans Condensed"/>
                <a:sym typeface="IBM Plex Sans Condensed"/>
              </a:rPr>
              <a:t>standards: </a:t>
            </a:r>
          </a:p>
          <a:p>
            <a:pPr algn="l" marL="238354" indent="-119177" lvl="1">
              <a:lnSpc>
                <a:spcPts val="1700"/>
              </a:lnSpc>
              <a:buFont typeface="Arial"/>
              <a:buChar char="•"/>
            </a:pPr>
            <a:r>
              <a:rPr lang="en-US" sz="1103" spc="1">
                <a:solidFill>
                  <a:srgbClr val="000000"/>
                </a:solidFill>
                <a:latin typeface="IBM Plex Sans Condensed"/>
                <a:ea typeface="IBM Plex Sans Condensed"/>
                <a:cs typeface="IBM Plex Sans Condensed"/>
                <a:sym typeface="IBM Plex Sans Condensed"/>
              </a:rPr>
              <a:t>Hair should be cut or kept in a style that keeps it out of the eyes and face </a:t>
            </a:r>
          </a:p>
          <a:p>
            <a:pPr algn="l" marL="238354" indent="-119177" lvl="1">
              <a:lnSpc>
                <a:spcPts val="1700"/>
              </a:lnSpc>
              <a:buFont typeface="Arial"/>
              <a:buChar char="•"/>
            </a:pPr>
            <a:r>
              <a:rPr lang="en-US" sz="1103" spc="1">
                <a:solidFill>
                  <a:srgbClr val="000000"/>
                </a:solidFill>
                <a:latin typeface="IBM Plex Sans Condensed"/>
                <a:ea typeface="IBM Plex Sans Condensed"/>
                <a:cs typeface="IBM Plex Sans Condensed"/>
                <a:sym typeface="IBM Plex Sans Condensed"/>
              </a:rPr>
              <a:t>Facial hair should appear intentional and be neatly trimmed, edged, or shaved clean </a:t>
            </a:r>
          </a:p>
          <a:p>
            <a:pPr algn="l" marL="238354" indent="-119177" lvl="1">
              <a:lnSpc>
                <a:spcPts val="1700"/>
              </a:lnSpc>
              <a:buFont typeface="Arial"/>
              <a:buChar char="•"/>
            </a:pPr>
            <a:r>
              <a:rPr lang="en-US" sz="1103" spc="1">
                <a:solidFill>
                  <a:srgbClr val="000000"/>
                </a:solidFill>
                <a:latin typeface="IBM Plex Sans Condensed"/>
                <a:ea typeface="IBM Plex Sans Condensed"/>
                <a:cs typeface="IBM Plex Sans Condensed"/>
                <a:sym typeface="IBM Plex Sans Condensed"/>
              </a:rPr>
              <a:t>Fingernails should be cut and cleaned of any embedded dirt </a:t>
            </a:r>
          </a:p>
          <a:p>
            <a:pPr algn="l" marL="238354" indent="-119177" lvl="1">
              <a:lnSpc>
                <a:spcPts val="1700"/>
              </a:lnSpc>
              <a:buFont typeface="Arial"/>
              <a:buChar char="•"/>
            </a:pPr>
            <a:r>
              <a:rPr lang="en-US" sz="1103" spc="1">
                <a:solidFill>
                  <a:srgbClr val="000000"/>
                </a:solidFill>
                <a:latin typeface="IBM Plex Sans Condensed"/>
                <a:ea typeface="IBM Plex Sans Condensed"/>
                <a:cs typeface="IBM Plex Sans Condensed"/>
                <a:sym typeface="IBM Plex Sans Condensed"/>
              </a:rPr>
              <a:t>No facial tattoos, explicit or offensive tattoos, or excessive piercings (discretionary) </a:t>
            </a:r>
          </a:p>
          <a:p>
            <a:pPr algn="l" marL="238354" indent="-119177" lvl="1">
              <a:lnSpc>
                <a:spcPts val="1700"/>
              </a:lnSpc>
              <a:buFont typeface="Arial"/>
              <a:buChar char="•"/>
            </a:pPr>
            <a:r>
              <a:rPr lang="en-US" sz="1103" spc="1">
                <a:solidFill>
                  <a:srgbClr val="000000"/>
                </a:solidFill>
                <a:latin typeface="IBM Plex Sans Condensed"/>
                <a:ea typeface="IBM Plex Sans Condensed"/>
                <a:cs typeface="IBM Plex Sans Condensed"/>
                <a:sym typeface="IBM Plex Sans Condensed"/>
              </a:rPr>
              <a:t>Visible tattoos (arms, legs, etc.) should be covered with clothing </a:t>
            </a:r>
          </a:p>
          <a:p>
            <a:pPr algn="l">
              <a:lnSpc>
                <a:spcPts val="1700"/>
              </a:lnSpc>
            </a:pPr>
            <a:r>
              <a:rPr lang="en-US" sz="1103" spc="1">
                <a:solidFill>
                  <a:srgbClr val="000000"/>
                </a:solidFill>
                <a:latin typeface="IBM Plex Sans Condensed"/>
                <a:ea typeface="IBM Plex Sans Condensed"/>
                <a:cs typeface="IBM Plex Sans Condensed"/>
                <a:sym typeface="IBM Plex Sans Condensed"/>
              </a:rPr>
              <a:t>These policies, especially the tattoo standards, should be tailored to the business’s market by the </a:t>
            </a:r>
          </a:p>
          <a:p>
            <a:pPr algn="l">
              <a:lnSpc>
                <a:spcPts val="1700"/>
              </a:lnSpc>
            </a:pPr>
            <a:r>
              <a:rPr lang="en-US" sz="1103" spc="1">
                <a:solidFill>
                  <a:srgbClr val="000000"/>
                </a:solidFill>
                <a:latin typeface="IBM Plex Sans Condensed"/>
                <a:ea typeface="IBM Plex Sans Condensed"/>
                <a:cs typeface="IBM Plex Sans Condensed"/>
                <a:sym typeface="IBM Plex Sans Condensed"/>
              </a:rPr>
              <a:t>business owner. Junk removal companies in young, urban areas may benefit from having team members </a:t>
            </a:r>
          </a:p>
          <a:p>
            <a:pPr algn="l">
              <a:lnSpc>
                <a:spcPts val="1700"/>
              </a:lnSpc>
            </a:pPr>
            <a:r>
              <a:rPr lang="en-US" sz="1103" spc="1">
                <a:solidFill>
                  <a:srgbClr val="000000"/>
                </a:solidFill>
                <a:latin typeface="IBM Plex Sans Condensed"/>
                <a:ea typeface="IBM Plex Sans Condensed"/>
                <a:cs typeface="IBM Plex Sans Condensed"/>
                <a:sym typeface="IBM Plex Sans Condensed"/>
              </a:rPr>
              <a:t>with visible tattoos or non-traditional hairstyles, while those in older, more rural areas will likely need to </a:t>
            </a:r>
          </a:p>
          <a:p>
            <a:pPr algn="l">
              <a:lnSpc>
                <a:spcPts val="1700"/>
              </a:lnSpc>
            </a:pPr>
            <a:r>
              <a:rPr lang="en-US" sz="1103" spc="1">
                <a:solidFill>
                  <a:srgbClr val="000000"/>
                </a:solidFill>
                <a:latin typeface="IBM Plex Sans Condensed"/>
                <a:ea typeface="IBM Plex Sans Condensed"/>
                <a:cs typeface="IBM Plex Sans Condensed"/>
                <a:sym typeface="IBM Plex Sans Condensed"/>
              </a:rPr>
              <a:t>have stricter policies. </a:t>
            </a:r>
          </a:p>
          <a:p>
            <a:pPr algn="l">
              <a:lnSpc>
                <a:spcPts val="1700"/>
              </a:lnSpc>
            </a:pPr>
          </a:p>
          <a:p>
            <a:pPr algn="l">
              <a:lnSpc>
                <a:spcPts val="1700"/>
              </a:lnSpc>
            </a:pPr>
            <a:r>
              <a:rPr lang="en-US" b="true" sz="1103" spc="1">
                <a:solidFill>
                  <a:srgbClr val="000000"/>
                </a:solidFill>
                <a:latin typeface="IBM Plex Sans Condensed Bold"/>
                <a:ea typeface="IBM Plex Sans Condensed Bold"/>
                <a:cs typeface="IBM Plex Sans Condensed Bold"/>
                <a:sym typeface="IBM Plex Sans Condensed Bold"/>
              </a:rPr>
              <a:t>Attitude and Demeanor </a:t>
            </a:r>
          </a:p>
          <a:p>
            <a:pPr algn="l">
              <a:lnSpc>
                <a:spcPts val="1700"/>
              </a:lnSpc>
            </a:pPr>
            <a:r>
              <a:rPr lang="en-US" sz="1103" spc="1">
                <a:solidFill>
                  <a:srgbClr val="000000"/>
                </a:solidFill>
                <a:latin typeface="IBM Plex Sans Condensed"/>
                <a:ea typeface="IBM Plex Sans Condensed"/>
                <a:cs typeface="IBM Plex Sans Condensed"/>
                <a:sym typeface="IBM Plex Sans Condensed"/>
              </a:rPr>
              <a:t>Perhaps the only thing more important than appearance is attitude. Even a ragged-looking team can </a:t>
            </a:r>
          </a:p>
          <a:p>
            <a:pPr algn="l">
              <a:lnSpc>
                <a:spcPts val="1700"/>
              </a:lnSpc>
            </a:pPr>
            <a:r>
              <a:rPr lang="en-US" sz="1103" spc="1">
                <a:solidFill>
                  <a:srgbClr val="000000"/>
                </a:solidFill>
                <a:latin typeface="IBM Plex Sans Condensed"/>
                <a:ea typeface="IBM Plex Sans Condensed"/>
                <a:cs typeface="IBM Plex Sans Condensed"/>
                <a:sym typeface="IBM Plex Sans Condensed"/>
              </a:rPr>
              <a:t>redeem itself in a customer’s eyes through outstanding service. A professional-looking junk removal </a:t>
            </a:r>
          </a:p>
          <a:p>
            <a:pPr algn="l">
              <a:lnSpc>
                <a:spcPts val="1700"/>
              </a:lnSpc>
            </a:pPr>
            <a:r>
              <a:rPr lang="en-US" sz="1103" spc="1">
                <a:solidFill>
                  <a:srgbClr val="000000"/>
                </a:solidFill>
                <a:latin typeface="IBM Plex Sans Condensed"/>
                <a:ea typeface="IBM Plex Sans Condensed"/>
                <a:cs typeface="IBM Plex Sans Condensed"/>
                <a:sym typeface="IBM Plex Sans Condensed"/>
              </a:rPr>
              <a:t>team can achieve the “wow” factor and earn tons of five-star reviews through simple behaviors. As a </a:t>
            </a:r>
          </a:p>
          <a:p>
            <a:pPr algn="l">
              <a:lnSpc>
                <a:spcPts val="1700"/>
              </a:lnSpc>
            </a:pPr>
            <a:r>
              <a:rPr lang="en-US" sz="1103" spc="1">
                <a:solidFill>
                  <a:srgbClr val="000000"/>
                </a:solidFill>
                <a:latin typeface="IBM Plex Sans Condensed"/>
                <a:ea typeface="IBM Plex Sans Condensed"/>
                <a:cs typeface="IBM Plex Sans Condensed"/>
                <a:sym typeface="IBM Plex Sans Condensed"/>
              </a:rPr>
              <a:t>bonus, the attitude it takes to amaze customers typically helps team members have fun and enjoy their </a:t>
            </a:r>
          </a:p>
          <a:p>
            <a:pPr algn="l">
              <a:lnSpc>
                <a:spcPts val="1700"/>
              </a:lnSpc>
            </a:pPr>
            <a:r>
              <a:rPr lang="en-US" sz="1104" spc="1">
                <a:solidFill>
                  <a:srgbClr val="000000"/>
                </a:solidFill>
                <a:latin typeface="IBM Plex Sans Condensed"/>
                <a:ea typeface="IBM Plex Sans Condensed"/>
                <a:cs typeface="IBM Plex Sans Condensed"/>
                <a:sym typeface="IBM Plex Sans Condensed"/>
              </a:rPr>
              <a:t>workdays, so everybody wins. </a:t>
            </a:r>
          </a:p>
          <a:p>
            <a:pPr algn="l">
              <a:lnSpc>
                <a:spcPts val="1700"/>
              </a:lnSpc>
            </a:pPr>
          </a:p>
          <a:p>
            <a:pPr algn="l">
              <a:lnSpc>
                <a:spcPts val="1700"/>
              </a:lnSpc>
            </a:pPr>
            <a:r>
              <a:rPr lang="en-US" sz="1103" spc="1">
                <a:solidFill>
                  <a:srgbClr val="000000"/>
                </a:solidFill>
                <a:latin typeface="IBM Plex Sans Condensed"/>
                <a:ea typeface="IBM Plex Sans Condensed"/>
                <a:cs typeface="IBM Plex Sans Condensed"/>
                <a:sym typeface="IBM Plex Sans Condensed"/>
              </a:rPr>
              <a:t>Team members must greet customers with a handshake and a smile and be sure to use the customer’s </a:t>
            </a:r>
          </a:p>
          <a:p>
            <a:pPr algn="l">
              <a:lnSpc>
                <a:spcPts val="1700"/>
              </a:lnSpc>
            </a:pPr>
            <a:r>
              <a:rPr lang="en-US" sz="1103" spc="1">
                <a:solidFill>
                  <a:srgbClr val="000000"/>
                </a:solidFill>
                <a:latin typeface="IBM Plex Sans Condensed"/>
                <a:ea typeface="IBM Plex Sans Condensed"/>
                <a:cs typeface="IBM Plex Sans Condensed"/>
                <a:sym typeface="IBM Plex Sans Condensed"/>
              </a:rPr>
              <a:t>name. The decision whether to use the customer’s first name or title (i.e. Mr./Ms. Smith) depends on </a:t>
            </a:r>
          </a:p>
          <a:p>
            <a:pPr algn="l">
              <a:lnSpc>
                <a:spcPts val="1700"/>
              </a:lnSpc>
            </a:pPr>
            <a:r>
              <a:rPr lang="en-US" sz="1103" spc="1">
                <a:solidFill>
                  <a:srgbClr val="000000"/>
                </a:solidFill>
                <a:latin typeface="IBM Plex Sans Condensed"/>
                <a:ea typeface="IBM Plex Sans Condensed"/>
                <a:cs typeface="IBM Plex Sans Condensed"/>
                <a:sym typeface="IBM Plex Sans Condensed"/>
              </a:rPr>
              <a:t>the region, customer, and individual situation. If a customer asks to be addressed in a certain manner, </a:t>
            </a:r>
          </a:p>
          <a:p>
            <a:pPr algn="l">
              <a:lnSpc>
                <a:spcPts val="1700"/>
              </a:lnSpc>
            </a:pPr>
            <a:r>
              <a:rPr lang="en-US" sz="1103" spc="1">
                <a:solidFill>
                  <a:srgbClr val="000000"/>
                </a:solidFill>
                <a:latin typeface="IBM Plex Sans Condensed"/>
                <a:ea typeface="IBM Plex Sans Condensed"/>
                <a:cs typeface="IBM Plex Sans Condensed"/>
                <a:sym typeface="IBM Plex Sans Condensed"/>
              </a:rPr>
              <a:t>team members should happily oblige. </a:t>
            </a:r>
          </a:p>
          <a:p>
            <a:pPr algn="l">
              <a:lnSpc>
                <a:spcPts val="1700"/>
              </a:lnSpc>
            </a:pPr>
          </a:p>
          <a:p>
            <a:pPr algn="l">
              <a:lnSpc>
                <a:spcPts val="1700"/>
              </a:lnSpc>
            </a:pPr>
            <a:r>
              <a:rPr lang="en-US" sz="1103" spc="1">
                <a:solidFill>
                  <a:srgbClr val="000000"/>
                </a:solidFill>
                <a:latin typeface="IBM Plex Sans Condensed"/>
                <a:ea typeface="IBM Plex Sans Condensed"/>
                <a:cs typeface="IBM Plex Sans Condensed"/>
                <a:sym typeface="IBM Plex Sans Condensed"/>
              </a:rPr>
              <a:t>Team members should never visibly balk or negatively react to a customer’s home, property, or </a:t>
            </a:r>
          </a:p>
          <a:p>
            <a:pPr algn="l">
              <a:lnSpc>
                <a:spcPts val="1700"/>
              </a:lnSpc>
            </a:pPr>
            <a:r>
              <a:rPr lang="en-US" sz="1103" spc="1">
                <a:solidFill>
                  <a:srgbClr val="000000"/>
                </a:solidFill>
                <a:latin typeface="IBM Plex Sans Condensed"/>
                <a:ea typeface="IBM Plex Sans Condensed"/>
                <a:cs typeface="IBM Plex Sans Condensed"/>
                <a:sym typeface="IBM Plex Sans Condensed"/>
              </a:rPr>
              <a:t>situation. Some homes or structures will have a strong odor or be littered with junk or filth. Team </a:t>
            </a:r>
          </a:p>
          <a:p>
            <a:pPr algn="l">
              <a:lnSpc>
                <a:spcPts val="1700"/>
              </a:lnSpc>
            </a:pPr>
            <a:r>
              <a:rPr lang="en-US" sz="1103" spc="1">
                <a:solidFill>
                  <a:srgbClr val="000000"/>
                </a:solidFill>
                <a:latin typeface="IBM Plex Sans Condensed"/>
                <a:ea typeface="IBM Plex Sans Condensed"/>
                <a:cs typeface="IBM Plex Sans Condensed"/>
                <a:sym typeface="IBM Plex Sans Condensed"/>
              </a:rPr>
              <a:t>members must avoid visibly reacting to these unpleasant conditions. If team members notice hazards </a:t>
            </a:r>
          </a:p>
          <a:p>
            <a:pPr algn="l">
              <a:lnSpc>
                <a:spcPts val="1700"/>
              </a:lnSpc>
            </a:pPr>
            <a:r>
              <a:rPr lang="en-US" sz="1103" spc="1">
                <a:solidFill>
                  <a:srgbClr val="000000"/>
                </a:solidFill>
                <a:latin typeface="IBM Plex Sans Condensed"/>
                <a:ea typeface="IBM Plex Sans Condensed"/>
                <a:cs typeface="IBM Plex Sans Condensed"/>
                <a:sym typeface="IBM Plex Sans Condensed"/>
              </a:rPr>
              <a:t>such as bed bugs, they should exit the area immediately, but in a calm and professional manner. </a:t>
            </a:r>
          </a:p>
          <a:p>
            <a:pPr algn="r" rtl="true">
              <a:lnSpc>
                <a:spcPts val="1700"/>
              </a:lnSpc>
            </a:pPr>
          </a:p>
          <a:p>
            <a:pPr algn="l">
              <a:lnSpc>
                <a:spcPts val="1700"/>
              </a:lnSpc>
            </a:pPr>
            <a:r>
              <a:rPr lang="en-US" sz="1103" spc="1">
                <a:solidFill>
                  <a:srgbClr val="000000"/>
                </a:solidFill>
                <a:latin typeface="IBM Plex Sans Condensed"/>
                <a:ea typeface="IBM Plex Sans Condensed"/>
                <a:cs typeface="IBM Plex Sans Condensed"/>
                <a:sym typeface="IBM Plex Sans Condensed"/>
              </a:rPr>
              <a:t>Team members should simply inform the customer, “Sir/ma’am, I’ve noticed some </a:t>
            </a:r>
          </a:p>
          <a:p>
            <a:pPr algn="l">
              <a:lnSpc>
                <a:spcPts val="1700"/>
              </a:lnSpc>
            </a:pPr>
            <a:r>
              <a:rPr lang="en-US" sz="1103" spc="1">
                <a:solidFill>
                  <a:srgbClr val="000000"/>
                </a:solidFill>
                <a:latin typeface="IBM Plex Sans Condensed"/>
                <a:ea typeface="IBM Plex Sans Condensed"/>
                <a:cs typeface="IBM Plex Sans Condensed"/>
                <a:sym typeface="IBM Plex Sans Condensed"/>
              </a:rPr>
              <a:t>bed bug activity on that sofa. Unfortunately, they will need to be exterminated before </a:t>
            </a:r>
          </a:p>
          <a:p>
            <a:pPr algn="l">
              <a:lnSpc>
                <a:spcPts val="1700"/>
              </a:lnSpc>
            </a:pPr>
            <a:r>
              <a:rPr lang="en-US" sz="1103" spc="1">
                <a:solidFill>
                  <a:srgbClr val="000000"/>
                </a:solidFill>
                <a:latin typeface="IBM Plex Sans Condensed"/>
                <a:ea typeface="IBM Plex Sans Condensed"/>
                <a:cs typeface="IBM Plex Sans Condensed"/>
                <a:sym typeface="IBM Plex Sans Condensed"/>
              </a:rPr>
              <a:t>we can return and complete your job.” </a:t>
            </a:r>
          </a:p>
          <a:p>
            <a:pPr algn="l">
              <a:lnSpc>
                <a:spcPts val="1700"/>
              </a:lnSpc>
            </a:pPr>
          </a:p>
          <a:p>
            <a:pPr algn="l">
              <a:lnSpc>
                <a:spcPts val="1700"/>
              </a:lnSpc>
            </a:pPr>
            <a:r>
              <a:rPr lang="en-US" sz="1103" spc="1">
                <a:solidFill>
                  <a:srgbClr val="000000"/>
                </a:solidFill>
                <a:latin typeface="IBM Plex Sans Condensed"/>
                <a:ea typeface="IBM Plex Sans Condensed"/>
                <a:cs typeface="IBM Plex Sans Condensed"/>
                <a:sym typeface="IBM Plex Sans Condensed"/>
              </a:rPr>
              <a:t>Hazards should not be ignored, but should be addressed promptly in a professional, non-judgmental </a:t>
            </a:r>
          </a:p>
          <a:p>
            <a:pPr algn="l">
              <a:lnSpc>
                <a:spcPts val="1700"/>
              </a:lnSpc>
            </a:pPr>
            <a:r>
              <a:rPr lang="en-US" sz="1103" spc="1">
                <a:solidFill>
                  <a:srgbClr val="000000"/>
                </a:solidFill>
                <a:latin typeface="IBM Plex Sans Condensed"/>
                <a:ea typeface="IBM Plex Sans Condensed"/>
                <a:cs typeface="IBM Plex Sans Condensed"/>
                <a:sym typeface="IBM Plex Sans Condensed"/>
              </a:rPr>
              <a:t>manner. Team members must maintain a positive outlook and not be daunted by the size, scope, or difficulty of the task. Team members should not complain, gripe, or otherwise react with negativity to a job – especially in front of customers. While it is perfectly acceptable and normal for team members to joke about how bad a job was </a:t>
            </a:r>
            <a:r>
              <a:rPr lang="en-US" b="true" sz="1103" spc="1" u="sng">
                <a:solidFill>
                  <a:srgbClr val="000000"/>
                </a:solidFill>
                <a:latin typeface="IBM Plex Sans Condensed Bold"/>
                <a:ea typeface="IBM Plex Sans Condensed Bold"/>
                <a:cs typeface="IBM Plex Sans Condensed Bold"/>
                <a:sym typeface="IBM Plex Sans Condensed Bold"/>
              </a:rPr>
              <a:t>once they are away from the property</a:t>
            </a:r>
            <a:r>
              <a:rPr lang="en-US" b="true" sz="1103" spc="1">
                <a:solidFill>
                  <a:srgbClr val="000000"/>
                </a:solidFill>
                <a:latin typeface="IBM Plex Sans Condensed Bold"/>
                <a:ea typeface="IBM Plex Sans Condensed Bold"/>
                <a:cs typeface="IBM Plex Sans Condensed Bold"/>
                <a:sym typeface="IBM Plex Sans Condensed Bold"/>
              </a:rPr>
              <a:t>,</a:t>
            </a:r>
            <a:r>
              <a:rPr lang="en-US" sz="1103" spc="1">
                <a:solidFill>
                  <a:srgbClr val="000000"/>
                </a:solidFill>
                <a:latin typeface="IBM Plex Sans Condensed"/>
                <a:ea typeface="IBM Plex Sans Condensed"/>
                <a:cs typeface="IBM Plex Sans Condensed"/>
                <a:sym typeface="IBM Plex Sans Condensed"/>
              </a:rPr>
              <a:t> professionalism and positivity must be maintained on all job sites. Remaining positive has the psychological bonus of helping team members enjoy their work more, so this works out well for everyone. </a:t>
            </a:r>
          </a:p>
          <a:p>
            <a:pPr algn="l">
              <a:lnSpc>
                <a:spcPts val="1700"/>
              </a:lnSpc>
            </a:pPr>
          </a:p>
          <a:p>
            <a:pPr algn="l">
              <a:lnSpc>
                <a:spcPts val="1700"/>
              </a:lnSpc>
            </a:pPr>
            <a:r>
              <a:rPr lang="en-US" sz="1103" spc="1">
                <a:solidFill>
                  <a:srgbClr val="000000"/>
                </a:solidFill>
                <a:latin typeface="IBM Plex Sans Condensed"/>
                <a:ea typeface="IBM Plex Sans Condensed"/>
                <a:cs typeface="IBM Plex Sans Condensed"/>
                <a:sym typeface="IBM Plex Sans Condensed"/>
              </a:rPr>
              <a:t>Some customers will attempt to bargain with Team Leaders to lower the price of a job. Some will </a:t>
            </a:r>
          </a:p>
          <a:p>
            <a:pPr algn="l">
              <a:lnSpc>
                <a:spcPts val="1700"/>
              </a:lnSpc>
            </a:pPr>
            <a:r>
              <a:rPr lang="en-US" sz="1103" spc="1">
                <a:solidFill>
                  <a:srgbClr val="000000"/>
                </a:solidFill>
                <a:latin typeface="IBM Plex Sans Condensed"/>
                <a:ea typeface="IBM Plex Sans Condensed"/>
                <a:cs typeface="IBM Plex Sans Condensed"/>
                <a:sym typeface="IBM Plex Sans Condensed"/>
              </a:rPr>
              <a:t>attempt to add items to the load or even throw items into the truck after the job has been quoted. </a:t>
            </a:r>
          </a:p>
          <a:p>
            <a:pPr algn="l">
              <a:lnSpc>
                <a:spcPts val="1700"/>
              </a:lnSpc>
            </a:pPr>
            <a:r>
              <a:rPr lang="en-US" sz="1103" spc="1">
                <a:solidFill>
                  <a:srgbClr val="000000"/>
                </a:solidFill>
                <a:latin typeface="IBM Plex Sans Condensed"/>
                <a:ea typeface="IBM Plex Sans Condensed"/>
                <a:cs typeface="IBM Plex Sans Condensed"/>
                <a:sym typeface="IBM Plex Sans Condensed"/>
              </a:rPr>
              <a:t>Others will insist that the price be lowered after the job is completed. Truck teams should be very </a:t>
            </a:r>
          </a:p>
        </p:txBody>
      </p:sp>
      <p:sp>
        <p:nvSpPr>
          <p:cNvPr name="TextBox 3" id="3"/>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65 </a:t>
            </a:r>
          </a:p>
        </p:txBody>
      </p:sp>
    </p:spTree>
  </p:cSld>
  <p:clrMapOvr>
    <a:masterClrMapping/>
  </p:clrMapOvr>
</p:sld>
</file>

<file path=ppt/slides/slide67.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914400" y="7382658"/>
            <a:ext cx="6080760" cy="807241"/>
          </a:xfrm>
          <a:prstGeom prst="rect">
            <a:avLst/>
          </a:prstGeom>
        </p:spPr>
        <p:txBody>
          <a:bodyPr anchor="t" rtlCol="false" tIns="0" lIns="0" bIns="0" rIns="0">
            <a:spAutoFit/>
          </a:bodyPr>
          <a:lstStyle/>
          <a:p>
            <a:pPr algn="l">
              <a:lnSpc>
                <a:spcPts val="1343"/>
              </a:lnSpc>
            </a:pPr>
            <a:r>
              <a:rPr lang="en-US" sz="1103" spc="1">
                <a:solidFill>
                  <a:srgbClr val="000000"/>
                </a:solidFill>
                <a:latin typeface="IBM Plex Sans Condensed"/>
                <a:ea typeface="IBM Plex Sans Condensed"/>
                <a:cs typeface="IBM Plex Sans Condensed"/>
                <a:sym typeface="IBM Plex Sans Condensed"/>
              </a:rPr>
              <a:t>The truck is usually the first thing a customer sees when team members arrive to complete a job. Because of this “first impression” effect, trucks must appear professional and legitimate. Trucks should not be inconspicuous vehicles – they should be giant announcements that the junk removal pros have arrived. To achieve this effect, trucks should be clean, attractively painted with company colors, and emblazoned with a large </a:t>
            </a:r>
          </a:p>
        </p:txBody>
      </p:sp>
      <p:sp>
        <p:nvSpPr>
          <p:cNvPr name="TextBox 3" id="3"/>
          <p:cNvSpPr txBox="true"/>
          <p:nvPr/>
        </p:nvSpPr>
        <p:spPr>
          <a:xfrm rot="0">
            <a:off x="914400" y="947485"/>
            <a:ext cx="5954582" cy="5791444"/>
          </a:xfrm>
          <a:prstGeom prst="rect">
            <a:avLst/>
          </a:prstGeom>
        </p:spPr>
        <p:txBody>
          <a:bodyPr anchor="t" rtlCol="false" tIns="0" lIns="0" bIns="0" rIns="0">
            <a:spAutoFit/>
          </a:bodyPr>
          <a:lstStyle/>
          <a:p>
            <a:pPr algn="l">
              <a:lnSpc>
                <a:spcPts val="1622"/>
              </a:lnSpc>
            </a:pPr>
            <a:r>
              <a:rPr lang="en-US" sz="1103" spc="1">
                <a:solidFill>
                  <a:srgbClr val="000000"/>
                </a:solidFill>
                <a:latin typeface="IBM Plex Sans Condensed"/>
                <a:ea typeface="IBM Plex Sans Condensed"/>
                <a:cs typeface="IBM Plex Sans Condensed"/>
                <a:sym typeface="IBM Plex Sans Condensed"/>
              </a:rPr>
              <a:t>patient with these customers and follow the protocol outlined in the next section, “Dealing with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Problems (page 62).” </a:t>
            </a:r>
          </a:p>
          <a:p>
            <a:pPr algn="r" rtl="true">
              <a:lnSpc>
                <a:spcPts val="1622"/>
              </a:lnSpc>
            </a:pPr>
          </a:p>
          <a:p>
            <a:pPr algn="l">
              <a:lnSpc>
                <a:spcPts val="1622"/>
              </a:lnSpc>
            </a:pPr>
            <a:r>
              <a:rPr lang="en-US" sz="1103" spc="1">
                <a:solidFill>
                  <a:srgbClr val="000000"/>
                </a:solidFill>
                <a:latin typeface="IBM Plex Sans Condensed"/>
                <a:ea typeface="IBM Plex Sans Condensed"/>
                <a:cs typeface="IBM Plex Sans Condensed"/>
                <a:sym typeface="IBM Plex Sans Condensed"/>
              </a:rPr>
              <a:t>Other customers may be hard of hearing or have other disabilities or speech impediments that may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make them difficult to understand or slow to speak. Team members must remain very patient with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these customers throughout the job and should generally treat and speak to them as they would any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other customer. </a:t>
            </a:r>
          </a:p>
          <a:p>
            <a:pPr algn="l">
              <a:lnSpc>
                <a:spcPts val="1622"/>
              </a:lnSpc>
            </a:pPr>
          </a:p>
          <a:p>
            <a:pPr algn="l">
              <a:lnSpc>
                <a:spcPts val="1622"/>
              </a:lnSpc>
            </a:pPr>
            <a:r>
              <a:rPr lang="en-US" sz="1103" spc="1">
                <a:solidFill>
                  <a:srgbClr val="000000"/>
                </a:solidFill>
                <a:latin typeface="IBM Plex Sans Condensed"/>
                <a:ea typeface="IBM Plex Sans Condensed"/>
                <a:cs typeface="IBM Plex Sans Condensed"/>
                <a:sym typeface="IBM Plex Sans Condensed"/>
              </a:rPr>
              <a:t>Team members should avoid asking customers to use their bathrooms or for supplies like water unless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absolutely necessary. Asking for these things can appear unprofessional or even suspicious.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Ultimately, team members should be positive, reassuring, empathetic, kind, witty, and willing to help. If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team members maintain this attitude, they will have no trouble navigating the variety of customers they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will encounter from day to day. </a:t>
            </a:r>
          </a:p>
          <a:p>
            <a:pPr algn="r" rtl="true">
              <a:lnSpc>
                <a:spcPts val="1622"/>
              </a:lnSpc>
            </a:pPr>
          </a:p>
          <a:p>
            <a:pPr algn="l">
              <a:lnSpc>
                <a:spcPts val="1622"/>
              </a:lnSpc>
            </a:pPr>
            <a:r>
              <a:rPr lang="en-US" b="true" sz="1103" spc="1">
                <a:solidFill>
                  <a:srgbClr val="000000"/>
                </a:solidFill>
                <a:latin typeface="IBM Plex Sans Condensed Bold"/>
                <a:ea typeface="IBM Plex Sans Condensed Bold"/>
                <a:cs typeface="IBM Plex Sans Condensed Bold"/>
                <a:sym typeface="IBM Plex Sans Condensed Bold"/>
              </a:rPr>
              <a:t>Dealing with Problems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If customers continue to dispute the price once a job has been completed, truck team members should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simply respond with:</a:t>
            </a:r>
            <a:r>
              <a:rPr lang="en-US" b="true" sz="1103" spc="1">
                <a:solidFill>
                  <a:srgbClr val="000000"/>
                </a:solidFill>
                <a:latin typeface="IBM Plex Sans Condensed Bold"/>
                <a:ea typeface="IBM Plex Sans Condensed Bold"/>
                <a:cs typeface="IBM Plex Sans Condensed Bold"/>
                <a:sym typeface="IBM Plex Sans Condensed Bold"/>
              </a:rPr>
              <a:t> </a:t>
            </a:r>
          </a:p>
          <a:p>
            <a:pPr algn="l">
              <a:lnSpc>
                <a:spcPts val="1622"/>
              </a:lnSpc>
            </a:pPr>
          </a:p>
          <a:p>
            <a:pPr algn="l">
              <a:lnSpc>
                <a:spcPts val="1622"/>
              </a:lnSpc>
            </a:pPr>
            <a:r>
              <a:rPr lang="en-US" sz="1103" spc="1">
                <a:solidFill>
                  <a:srgbClr val="000000"/>
                </a:solidFill>
                <a:latin typeface="IBM Plex Sans Condensed"/>
                <a:ea typeface="IBM Plex Sans Condensed"/>
                <a:cs typeface="IBM Plex Sans Condensed"/>
                <a:sym typeface="IBM Plex Sans Condensed"/>
              </a:rPr>
              <a:t>“Sir/ma’am, unfortunately at this point we cannot lower the price for the work we did. I can contact my manager if you would like to speak with her/him. Would you like me to do that?” </a:t>
            </a:r>
          </a:p>
          <a:p>
            <a:pPr algn="l">
              <a:lnSpc>
                <a:spcPts val="1622"/>
              </a:lnSpc>
            </a:pPr>
          </a:p>
          <a:p>
            <a:pPr algn="l">
              <a:lnSpc>
                <a:spcPts val="1622"/>
              </a:lnSpc>
            </a:pPr>
            <a:r>
              <a:rPr lang="en-US" sz="1103" spc="1">
                <a:solidFill>
                  <a:srgbClr val="000000"/>
                </a:solidFill>
                <a:latin typeface="IBM Plex Sans Condensed"/>
                <a:ea typeface="IBM Plex Sans Condensed"/>
                <a:cs typeface="IBM Plex Sans Condensed"/>
                <a:sym typeface="IBM Plex Sans Condensed"/>
              </a:rPr>
              <a:t>Management can adjust the price as necessary at their discretion, but it is important to remember that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the customer has already signed a quote agreeing to pay that price for the work. </a:t>
            </a:r>
          </a:p>
          <a:p>
            <a:pPr algn="r" rtl="true">
              <a:lnSpc>
                <a:spcPts val="1622"/>
              </a:lnSpc>
            </a:pPr>
          </a:p>
          <a:p>
            <a:pPr algn="l">
              <a:lnSpc>
                <a:spcPts val="1622"/>
              </a:lnSpc>
            </a:pPr>
            <a:r>
              <a:rPr lang="en-US" sz="1104" spc="1">
                <a:solidFill>
                  <a:srgbClr val="000000"/>
                </a:solidFill>
                <a:latin typeface="IBM Plex Sans Condensed"/>
                <a:ea typeface="IBM Plex Sans Condensed"/>
                <a:cs typeface="IBM Plex Sans Condensed"/>
                <a:sym typeface="IBM Plex Sans Condensed"/>
              </a:rPr>
              <a:t>If a customer refuses to pay or their payment is declined, the issue should be escalated to management. Management must then decide whether to negotiate with the customer, create an alternate solution, or, in the worst-case scenario, dump the load back on the customer’s property and leave the area. </a:t>
            </a:r>
          </a:p>
          <a:p>
            <a:pPr algn="l">
              <a:lnSpc>
                <a:spcPts val="1622"/>
              </a:lnSpc>
            </a:pPr>
          </a:p>
          <a:p>
            <a:pPr algn="l">
              <a:lnSpc>
                <a:spcPts val="1622"/>
              </a:lnSpc>
            </a:pPr>
            <a:r>
              <a:rPr lang="en-US" b="true" sz="1103" spc="1">
                <a:solidFill>
                  <a:srgbClr val="000000"/>
                </a:solidFill>
                <a:latin typeface="IBM Plex Sans Condensed Bold"/>
                <a:ea typeface="IBM Plex Sans Condensed Bold"/>
                <a:cs typeface="IBM Plex Sans Condensed Bold"/>
                <a:sym typeface="IBM Plex Sans Condensed Bold"/>
              </a:rPr>
              <a:t>This should be the absolute last resort but is an unfortunate necessity in some extreme cases. </a:t>
            </a:r>
          </a:p>
        </p:txBody>
      </p:sp>
      <p:sp>
        <p:nvSpPr>
          <p:cNvPr name="TextBox 4" id="4"/>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66 </a:t>
            </a:r>
          </a:p>
        </p:txBody>
      </p:sp>
      <p:sp>
        <p:nvSpPr>
          <p:cNvPr name="TextBox 5" id="5"/>
          <p:cNvSpPr txBox="true"/>
          <p:nvPr/>
        </p:nvSpPr>
        <p:spPr>
          <a:xfrm rot="0">
            <a:off x="914400" y="7008692"/>
            <a:ext cx="2070136" cy="262128"/>
          </a:xfrm>
          <a:prstGeom prst="rect">
            <a:avLst/>
          </a:prstGeom>
        </p:spPr>
        <p:txBody>
          <a:bodyPr anchor="t" rtlCol="false" tIns="0" lIns="0" bIns="0" rIns="0">
            <a:spAutoFit/>
          </a:bodyPr>
          <a:lstStyle/>
          <a:p>
            <a:pPr algn="l">
              <a:lnSpc>
                <a:spcPts val="2376"/>
              </a:lnSpc>
            </a:pPr>
            <a:r>
              <a:rPr lang="en-US" b="true" sz="1200" spc="1">
                <a:solidFill>
                  <a:srgbClr val="033971"/>
                </a:solidFill>
                <a:latin typeface="IBM Plex Sans Condensed Bold"/>
                <a:ea typeface="IBM Plex Sans Condensed Bold"/>
                <a:cs typeface="IBM Plex Sans Condensed Bold"/>
                <a:sym typeface="IBM Plex Sans Condensed Bold"/>
              </a:rPr>
              <a:t> Trucks and Equipment </a:t>
            </a:r>
          </a:p>
        </p:txBody>
      </p:sp>
    </p:spTree>
  </p:cSld>
  <p:clrMapOvr>
    <a:masterClrMapping/>
  </p:clrMapOvr>
</p:sld>
</file>

<file path=ppt/slides/slide68.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77240" y="911438"/>
            <a:ext cx="6217920" cy="2792471"/>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company logo and phone number. Trucks should be washed every morning to maintain maximum cleanliness and attractiveness. If trucks get muddy during the day, many dumps have hoses that can be used to wash them off. Any defects such as cracked windshields, missing mirrors, or out-of-alignment tarps should be repaired as soon as possible to maintain a polished, functional appearance.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Tools and other truck equipment should always be kept properly stocked and in good working order.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Quality tools should be purchased to maximize their lifespan and effectiveness, but hand tools do </a:t>
            </a:r>
          </a:p>
          <a:p>
            <a:pPr algn="l">
              <a:lnSpc>
                <a:spcPts val="1611"/>
              </a:lnSpc>
            </a:pPr>
            <a:r>
              <a:rPr lang="en-US" sz="1104" spc="1">
                <a:solidFill>
                  <a:srgbClr val="000000"/>
                </a:solidFill>
                <a:latin typeface="IBM Plex Sans Condensed"/>
                <a:ea typeface="IBM Plex Sans Condensed"/>
                <a:cs typeface="IBM Plex Sans Condensed"/>
                <a:sym typeface="IBM Plex Sans Condensed"/>
              </a:rPr>
              <a:t>sometimes break during normal operation.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Tools should be cleaned and maintained properly as well. Shovels should be washed free of mud and dirt, rakes should be cleared of stuck debris, and power tools should be wiped of any dust or other materials and oiled frequently. Any tool kits, like socket sets or screwdriver/drill bits, should be inspected at the beginning and end of each day for completeness and damage. Team members will have a much better day if their tools function properly, and customers will be impressed by their professionalism. </a:t>
            </a:r>
          </a:p>
        </p:txBody>
      </p:sp>
      <p:sp>
        <p:nvSpPr>
          <p:cNvPr name="TextBox 3" id="3"/>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67 </a:t>
            </a:r>
          </a:p>
        </p:txBody>
      </p:sp>
    </p:spTree>
  </p:cSld>
  <p:clrMapOvr>
    <a:masterClrMapping/>
  </p:clrMapOvr>
</p:sld>
</file>

<file path=ppt/slides/slide6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68 </a:t>
            </a:r>
          </a:p>
        </p:txBody>
      </p:sp>
      <p:sp>
        <p:nvSpPr>
          <p:cNvPr name="TextBox 3" id="3"/>
          <p:cNvSpPr txBox="true"/>
          <p:nvPr/>
        </p:nvSpPr>
        <p:spPr>
          <a:xfrm rot="0">
            <a:off x="2244676" y="4109076"/>
            <a:ext cx="3283049" cy="920124"/>
          </a:xfrm>
          <a:prstGeom prst="rect">
            <a:avLst/>
          </a:prstGeom>
        </p:spPr>
        <p:txBody>
          <a:bodyPr anchor="t" rtlCol="false" tIns="0" lIns="0" bIns="0" rIns="0">
            <a:spAutoFit/>
          </a:bodyPr>
          <a:lstStyle/>
          <a:p>
            <a:pPr algn="ctr">
              <a:lnSpc>
                <a:spcPts val="3685"/>
              </a:lnSpc>
            </a:pPr>
            <a:r>
              <a:rPr lang="en-US" b="true" sz="2795" spc="5">
                <a:solidFill>
                  <a:srgbClr val="2F5496"/>
                </a:solidFill>
                <a:latin typeface="IBM Plex Sans Condensed Bold"/>
                <a:ea typeface="IBM Plex Sans Condensed Bold"/>
                <a:cs typeface="IBM Plex Sans Condensed Bold"/>
                <a:sym typeface="IBM Plex Sans Condensed Bold"/>
              </a:rPr>
              <a:t>PART 3: </a:t>
            </a:r>
          </a:p>
          <a:p>
            <a:pPr algn="l">
              <a:lnSpc>
                <a:spcPts val="3685"/>
              </a:lnSpc>
            </a:pPr>
            <a:r>
              <a:rPr lang="en-US" sz="2795" spc="5">
                <a:solidFill>
                  <a:srgbClr val="2F5496"/>
                </a:solidFill>
                <a:latin typeface="IBM Plex Sans Condensed"/>
                <a:ea typeface="IBM Plex Sans Condensed"/>
                <a:cs typeface="IBM Plex Sans Condensed"/>
                <a:sym typeface="IBM Plex Sans Condensed"/>
              </a:rPr>
              <a:t>OFFICE OPERATIONS </a:t>
            </a:r>
          </a:p>
        </p:txBody>
      </p:sp>
      <p:sp>
        <p:nvSpPr>
          <p:cNvPr name="Freeform 4" id="4"/>
          <p:cNvSpPr/>
          <p:nvPr/>
        </p:nvSpPr>
        <p:spPr>
          <a:xfrm flipH="false" flipV="true" rot="5400000">
            <a:off x="5163644" y="-424091"/>
            <a:ext cx="2841923" cy="3413721"/>
          </a:xfrm>
          <a:custGeom>
            <a:avLst/>
            <a:gdLst/>
            <a:ahLst/>
            <a:cxnLst/>
            <a:rect r="r" b="b" t="t" l="l"/>
            <a:pathLst>
              <a:path h="3413721" w="2841923">
                <a:moveTo>
                  <a:pt x="0" y="3413721"/>
                </a:moveTo>
                <a:lnTo>
                  <a:pt x="2841922" y="3413721"/>
                </a:lnTo>
                <a:lnTo>
                  <a:pt x="2841922" y="0"/>
                </a:lnTo>
                <a:lnTo>
                  <a:pt x="0" y="0"/>
                </a:lnTo>
                <a:lnTo>
                  <a:pt x="0" y="3413721"/>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true" rot="6038263">
            <a:off x="-42070" y="7311346"/>
            <a:ext cx="4573845" cy="5494108"/>
          </a:xfrm>
          <a:custGeom>
            <a:avLst/>
            <a:gdLst/>
            <a:ahLst/>
            <a:cxnLst/>
            <a:rect r="r" b="b" t="t" l="l"/>
            <a:pathLst>
              <a:path h="5494108" w="4573845">
                <a:moveTo>
                  <a:pt x="0" y="5494108"/>
                </a:moveTo>
                <a:lnTo>
                  <a:pt x="4573844" y="5494108"/>
                </a:lnTo>
                <a:lnTo>
                  <a:pt x="4573844" y="0"/>
                </a:lnTo>
                <a:lnTo>
                  <a:pt x="0" y="0"/>
                </a:lnTo>
                <a:lnTo>
                  <a:pt x="0" y="5494108"/>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7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777240" y="3210418"/>
            <a:ext cx="6217920" cy="5792846"/>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 Answering phones is one of the most time-consuming and important tasks that must be done daily. Customers call frequently with questions about services offered, pricing, and timing, and most bookings are still scheduled over the phone. It is always therefore vital for junk removal business owners to have someone monitoring and answering phones.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While business owners can choose to answer phones personally, this can be impossible, difficult, or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incredibly inconvenient. Customers will call at all hours of the day and night, while business owners are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busy working in hot attics or carrying heavy items, or while owners are spending time with their family.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Additionally, calls taken while the business owner does not have easy access to his or her booking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software require the owner to take notes and input the customer’s information later.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Alternatively, a business owner can choose to hire an employee to take phone calls. However, this will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likely be prohibitively expensive during the business’s growth phase, as such an employee would need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to be paid even during times when there are no calls.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Junk Raider recommends the use of the Junk Raider's Call Center to solve these issues. The Call Center provides a phone monitoring, answering, and scheduling service, and all representatives answer the phone as if they worked directly for the client’s junk removal business. This service is pay-per-use, so business owners do not have to pay someone just to sit by a dormant phone.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process for booking jobs depends on the software employed by the business owner (Junk Raider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recommends using Housecall Pro, and instructions throughout this manual are based on use of that software). However, most scheduling services are centered around a timeline or calendar interface that blocks off sections of time in customizable increments. Junk Raider recommends using two-hour time </a:t>
            </a:r>
          </a:p>
          <a:p>
            <a:pPr algn="l">
              <a:lnSpc>
                <a:spcPts val="1611"/>
              </a:lnSpc>
            </a:pPr>
            <a:r>
              <a:rPr lang="en-US" sz="1104" spc="1">
                <a:solidFill>
                  <a:srgbClr val="000000"/>
                </a:solidFill>
                <a:latin typeface="IBM Plex Sans Condensed"/>
                <a:ea typeface="IBM Plex Sans Condensed"/>
                <a:cs typeface="IBM Plex Sans Condensed"/>
                <a:sym typeface="IBM Plex Sans Condensed"/>
              </a:rPr>
              <a:t>arrival windows in most locations.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This allows teams ample time to complete most jobs and empty their trucks on time while still providing customers with a relatively convenient arrival window. It should be made clear to customers at the time of booking that the two-hour time frame is an arrival </a:t>
            </a:r>
            <a:r>
              <a:rPr lang="en-US" sz="1103" i="true" spc="1">
                <a:solidFill>
                  <a:srgbClr val="000000"/>
                </a:solidFill>
                <a:latin typeface="IBM Plex Sans Condensed Italics"/>
                <a:ea typeface="IBM Plex Sans Condensed Italics"/>
                <a:cs typeface="IBM Plex Sans Condensed Italics"/>
                <a:sym typeface="IBM Plex Sans Condensed Italics"/>
              </a:rPr>
              <a:t>window</a:t>
            </a:r>
            <a:r>
              <a:rPr lang="en-US" sz="1103" spc="1">
                <a:solidFill>
                  <a:srgbClr val="000000"/>
                </a:solidFill>
                <a:latin typeface="IBM Plex Sans Condensed"/>
                <a:ea typeface="IBM Plex Sans Condensed"/>
                <a:cs typeface="IBM Plex Sans Condensed"/>
                <a:sym typeface="IBM Plex Sans Condensed"/>
              </a:rPr>
              <a:t>, not a job timeline. For example, a job booked for 10:00 – 12:00 would have an expected arrival </a:t>
            </a:r>
          </a:p>
        </p:txBody>
      </p:sp>
      <p:sp>
        <p:nvSpPr>
          <p:cNvPr name="TextBox 3" id="3"/>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69 </a:t>
            </a:r>
          </a:p>
        </p:txBody>
      </p:sp>
      <p:sp>
        <p:nvSpPr>
          <p:cNvPr name="TextBox 4" id="4"/>
          <p:cNvSpPr txBox="true"/>
          <p:nvPr/>
        </p:nvSpPr>
        <p:spPr>
          <a:xfrm rot="0">
            <a:off x="2001622" y="548716"/>
            <a:ext cx="3769157" cy="409423"/>
          </a:xfrm>
          <a:prstGeom prst="rect">
            <a:avLst/>
          </a:prstGeom>
        </p:spPr>
        <p:txBody>
          <a:bodyPr anchor="t" rtlCol="false" tIns="0" lIns="0" bIns="0" rIns="0">
            <a:spAutoFit/>
          </a:bodyPr>
          <a:lstStyle/>
          <a:p>
            <a:pPr algn="l">
              <a:lnSpc>
                <a:spcPts val="3359"/>
              </a:lnSpc>
            </a:pPr>
            <a:r>
              <a:rPr lang="en-US" sz="2400" spc="2">
                <a:solidFill>
                  <a:srgbClr val="000000"/>
                </a:solidFill>
                <a:latin typeface="IBM Plex Sans Condensed"/>
                <a:ea typeface="IBM Plex Sans Condensed"/>
                <a:cs typeface="IBM Plex Sans Condensed"/>
                <a:sym typeface="IBM Plex Sans Condensed"/>
              </a:rPr>
              <a:t>PART III: </a:t>
            </a:r>
            <a:r>
              <a:rPr lang="en-US" b="true" sz="2400" spc="2">
                <a:solidFill>
                  <a:srgbClr val="000000"/>
                </a:solidFill>
                <a:latin typeface="IBM Plex Sans Condensed Bold"/>
                <a:ea typeface="IBM Plex Sans Condensed Bold"/>
                <a:cs typeface="IBM Plex Sans Condensed Bold"/>
                <a:sym typeface="IBM Plex Sans Condensed Bold"/>
              </a:rPr>
              <a:t>OFFICE OPERATIONS </a:t>
            </a:r>
          </a:p>
        </p:txBody>
      </p:sp>
      <p:sp>
        <p:nvSpPr>
          <p:cNvPr name="TextBox 5" id="5"/>
          <p:cNvSpPr txBox="true"/>
          <p:nvPr/>
        </p:nvSpPr>
        <p:spPr>
          <a:xfrm rot="0">
            <a:off x="777240" y="2583097"/>
            <a:ext cx="2195893" cy="264262"/>
          </a:xfrm>
          <a:prstGeom prst="rect">
            <a:avLst/>
          </a:prstGeom>
        </p:spPr>
        <p:txBody>
          <a:bodyPr anchor="t" rtlCol="false" tIns="0" lIns="0" bIns="0" rIns="0">
            <a:spAutoFit/>
          </a:bodyPr>
          <a:lstStyle/>
          <a:p>
            <a:pPr algn="l">
              <a:lnSpc>
                <a:spcPts val="2234"/>
              </a:lnSpc>
            </a:pPr>
            <a:r>
              <a:rPr lang="en-US" b="true" sz="1596" spc="3">
                <a:solidFill>
                  <a:srgbClr val="033971"/>
                </a:solidFill>
                <a:latin typeface="IBM Plex Sans Condensed Bold"/>
                <a:ea typeface="IBM Plex Sans Condensed Bold"/>
                <a:cs typeface="IBM Plex Sans Condensed Bold"/>
                <a:sym typeface="IBM Plex Sans Condensed Bold"/>
              </a:rPr>
              <a:t>Phones and Booking</a:t>
            </a:r>
            <a:r>
              <a:rPr lang="en-US" b="true" sz="1596" spc="3">
                <a:solidFill>
                  <a:srgbClr val="2F5496"/>
                </a:solidFill>
                <a:latin typeface="IBM Plex Sans Condensed Bold"/>
                <a:ea typeface="IBM Plex Sans Condensed Bold"/>
                <a:cs typeface="IBM Plex Sans Condensed Bold"/>
                <a:sym typeface="IBM Plex Sans Condensed Bold"/>
              </a:rPr>
              <a:t> </a:t>
            </a:r>
          </a:p>
        </p:txBody>
      </p:sp>
      <p:sp>
        <p:nvSpPr>
          <p:cNvPr name="TextBox 6" id="6"/>
          <p:cNvSpPr txBox="true"/>
          <p:nvPr/>
        </p:nvSpPr>
        <p:spPr>
          <a:xfrm rot="0">
            <a:off x="777240" y="2936098"/>
            <a:ext cx="770534" cy="198120"/>
          </a:xfrm>
          <a:prstGeom prst="rect">
            <a:avLst/>
          </a:prstGeom>
        </p:spPr>
        <p:txBody>
          <a:bodyPr anchor="t" rtlCol="false" tIns="0" lIns="0" bIns="0" rIns="0">
            <a:spAutoFit/>
          </a:bodyPr>
          <a:lstStyle/>
          <a:p>
            <a:pPr algn="l">
              <a:lnSpc>
                <a:spcPts val="1679"/>
              </a:lnSpc>
            </a:pPr>
            <a:r>
              <a:rPr lang="en-US" b="true" sz="1200" spc="2">
                <a:solidFill>
                  <a:srgbClr val="033971"/>
                </a:solidFill>
                <a:latin typeface="IBM Plex Sans Condensed Bold"/>
                <a:ea typeface="IBM Plex Sans Condensed Bold"/>
                <a:cs typeface="IBM Plex Sans Condensed Bold"/>
                <a:sym typeface="IBM Plex Sans Condensed Bold"/>
              </a:rPr>
              <a:t>Procedures </a:t>
            </a:r>
          </a:p>
        </p:txBody>
      </p:sp>
      <p:grpSp>
        <p:nvGrpSpPr>
          <p:cNvPr name="Group 7" id="7"/>
          <p:cNvGrpSpPr/>
          <p:nvPr/>
        </p:nvGrpSpPr>
        <p:grpSpPr>
          <a:xfrm rot="0">
            <a:off x="847882" y="1131049"/>
            <a:ext cx="6076636" cy="1309173"/>
            <a:chOff x="0" y="0"/>
            <a:chExt cx="8102181" cy="1745564"/>
          </a:xfrm>
        </p:grpSpPr>
        <p:sp>
          <p:nvSpPr>
            <p:cNvPr name="Freeform 8" id="8"/>
            <p:cNvSpPr/>
            <p:nvPr/>
          </p:nvSpPr>
          <p:spPr>
            <a:xfrm flipH="false" flipV="false" rot="0">
              <a:off x="93561" y="131127"/>
              <a:ext cx="7924800" cy="1394460"/>
            </a:xfrm>
            <a:custGeom>
              <a:avLst/>
              <a:gdLst/>
              <a:ahLst/>
              <a:cxnLst/>
              <a:rect r="r" b="b" t="t" l="l"/>
              <a:pathLst>
                <a:path h="1394460" w="7924800">
                  <a:moveTo>
                    <a:pt x="0" y="0"/>
                  </a:moveTo>
                  <a:lnTo>
                    <a:pt x="7924800" y="0"/>
                  </a:lnTo>
                  <a:lnTo>
                    <a:pt x="7924800" y="1394461"/>
                  </a:lnTo>
                  <a:lnTo>
                    <a:pt x="0" y="139446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9" id="9"/>
            <p:cNvGrpSpPr>
              <a:grpSpLocks noChangeAspect="true"/>
            </p:cNvGrpSpPr>
            <p:nvPr/>
          </p:nvGrpSpPr>
          <p:grpSpPr>
            <a:xfrm rot="0">
              <a:off x="0" y="0"/>
              <a:ext cx="8102181" cy="1664551"/>
              <a:chOff x="0" y="0"/>
              <a:chExt cx="6076632" cy="1248410"/>
            </a:xfrm>
          </p:grpSpPr>
          <p:sp>
            <p:nvSpPr>
              <p:cNvPr name="Freeform 10" id="10"/>
              <p:cNvSpPr/>
              <p:nvPr/>
            </p:nvSpPr>
            <p:spPr>
              <a:xfrm flipH="false" flipV="false" rot="0">
                <a:off x="63500" y="63500"/>
                <a:ext cx="358267" cy="1121410"/>
              </a:xfrm>
              <a:custGeom>
                <a:avLst/>
                <a:gdLst/>
                <a:ahLst/>
                <a:cxnLst/>
                <a:rect r="r" b="b" t="t" l="l"/>
                <a:pathLst>
                  <a:path h="1121410" w="358267">
                    <a:moveTo>
                      <a:pt x="4826" y="0"/>
                    </a:moveTo>
                    <a:lnTo>
                      <a:pt x="353441" y="0"/>
                    </a:lnTo>
                    <a:lnTo>
                      <a:pt x="358267" y="0"/>
                    </a:lnTo>
                    <a:lnTo>
                      <a:pt x="358267" y="4826"/>
                    </a:lnTo>
                    <a:lnTo>
                      <a:pt x="358267" y="1116584"/>
                    </a:lnTo>
                    <a:lnTo>
                      <a:pt x="358267" y="1121410"/>
                    </a:lnTo>
                    <a:lnTo>
                      <a:pt x="353441" y="1121410"/>
                    </a:lnTo>
                    <a:lnTo>
                      <a:pt x="4826" y="1121410"/>
                    </a:lnTo>
                    <a:lnTo>
                      <a:pt x="0" y="1121410"/>
                    </a:lnTo>
                    <a:lnTo>
                      <a:pt x="0" y="1116584"/>
                    </a:lnTo>
                    <a:lnTo>
                      <a:pt x="0" y="4826"/>
                    </a:lnTo>
                    <a:lnTo>
                      <a:pt x="0" y="0"/>
                    </a:lnTo>
                    <a:lnTo>
                      <a:pt x="4826" y="0"/>
                    </a:lnTo>
                    <a:moveTo>
                      <a:pt x="4826" y="9525"/>
                    </a:moveTo>
                    <a:lnTo>
                      <a:pt x="4826" y="4826"/>
                    </a:lnTo>
                    <a:lnTo>
                      <a:pt x="9652" y="4826"/>
                    </a:lnTo>
                    <a:lnTo>
                      <a:pt x="9652" y="1116584"/>
                    </a:lnTo>
                    <a:lnTo>
                      <a:pt x="4826" y="1116584"/>
                    </a:lnTo>
                    <a:lnTo>
                      <a:pt x="4826" y="1111758"/>
                    </a:lnTo>
                    <a:lnTo>
                      <a:pt x="353441" y="1111758"/>
                    </a:lnTo>
                    <a:lnTo>
                      <a:pt x="353441" y="1116584"/>
                    </a:lnTo>
                    <a:lnTo>
                      <a:pt x="348615" y="1116584"/>
                    </a:lnTo>
                    <a:lnTo>
                      <a:pt x="348615" y="4826"/>
                    </a:lnTo>
                    <a:lnTo>
                      <a:pt x="353441" y="4826"/>
                    </a:lnTo>
                    <a:lnTo>
                      <a:pt x="353441" y="9652"/>
                    </a:lnTo>
                    <a:lnTo>
                      <a:pt x="4826" y="9652"/>
                    </a:lnTo>
                    <a:close/>
                  </a:path>
                </a:pathLst>
              </a:custGeom>
              <a:solidFill>
                <a:srgbClr val="000000">
                  <a:alpha val="0"/>
                </a:srgbClr>
              </a:solidFill>
            </p:spPr>
          </p:sp>
          <p:sp>
            <p:nvSpPr>
              <p:cNvPr name="Freeform 11" id="11"/>
              <p:cNvSpPr/>
              <p:nvPr/>
            </p:nvSpPr>
            <p:spPr>
              <a:xfrm flipH="false" flipV="false" rot="0">
                <a:off x="69469" y="1133983"/>
                <a:ext cx="5943600" cy="38100"/>
              </a:xfrm>
              <a:custGeom>
                <a:avLst/>
                <a:gdLst/>
                <a:ahLst/>
                <a:cxnLst/>
                <a:rect r="r" b="b" t="t" l="l"/>
                <a:pathLst>
                  <a:path h="38100" w="5943600">
                    <a:moveTo>
                      <a:pt x="0" y="0"/>
                    </a:moveTo>
                    <a:lnTo>
                      <a:pt x="5943600" y="0"/>
                    </a:lnTo>
                    <a:lnTo>
                      <a:pt x="5943600" y="38100"/>
                    </a:lnTo>
                    <a:lnTo>
                      <a:pt x="0" y="38100"/>
                    </a:lnTo>
                    <a:close/>
                  </a:path>
                </a:pathLst>
              </a:custGeom>
              <a:solidFill>
                <a:srgbClr val="033971"/>
              </a:solidFill>
            </p:spPr>
          </p:sp>
          <p:sp>
            <p:nvSpPr>
              <p:cNvPr name="Freeform 12" id="12"/>
              <p:cNvSpPr/>
              <p:nvPr/>
            </p:nvSpPr>
            <p:spPr>
              <a:xfrm flipH="false" flipV="false" rot="0">
                <a:off x="69469" y="77343"/>
                <a:ext cx="5943600" cy="38100"/>
              </a:xfrm>
              <a:custGeom>
                <a:avLst/>
                <a:gdLst/>
                <a:ahLst/>
                <a:cxnLst/>
                <a:rect r="r" b="b" t="t" l="l"/>
                <a:pathLst>
                  <a:path h="38100" w="5943600">
                    <a:moveTo>
                      <a:pt x="0" y="0"/>
                    </a:moveTo>
                    <a:lnTo>
                      <a:pt x="5943600" y="0"/>
                    </a:lnTo>
                    <a:lnTo>
                      <a:pt x="5943600" y="38100"/>
                    </a:lnTo>
                    <a:lnTo>
                      <a:pt x="0" y="38100"/>
                    </a:lnTo>
                    <a:close/>
                  </a:path>
                </a:pathLst>
              </a:custGeom>
              <a:solidFill>
                <a:srgbClr val="033971"/>
              </a:solidFill>
            </p:spPr>
          </p:sp>
        </p:grpSp>
        <p:sp>
          <p:nvSpPr>
            <p:cNvPr name="TextBox 13" id="13"/>
            <p:cNvSpPr txBox="true"/>
            <p:nvPr/>
          </p:nvSpPr>
          <p:spPr>
            <a:xfrm rot="0">
              <a:off x="708724" y="165519"/>
              <a:ext cx="7108850" cy="1580045"/>
            </a:xfrm>
            <a:prstGeom prst="rect">
              <a:avLst/>
            </a:prstGeom>
          </p:spPr>
          <p:txBody>
            <a:bodyPr anchor="t" rtlCol="false" tIns="0" lIns="0" bIns="0" rIns="0">
              <a:spAutoFit/>
            </a:bodyPr>
            <a:lstStyle/>
            <a:p>
              <a:pPr algn="l">
                <a:lnSpc>
                  <a:spcPts val="1343"/>
                </a:lnSpc>
              </a:pPr>
              <a:r>
                <a:rPr lang="en-US" sz="1103" spc="1">
                  <a:solidFill>
                    <a:srgbClr val="000000"/>
                  </a:solidFill>
                  <a:latin typeface="IBM Plex Sans Condensed"/>
                  <a:ea typeface="IBM Plex Sans Condensed"/>
                  <a:cs typeface="IBM Plex Sans Condensed"/>
                  <a:sym typeface="IBM Plex Sans Condensed"/>
                </a:rPr>
                <a:t>While junk removal operations bring in the cash, they would not be possible without all the work that goes on behind the scenes. Office operations are responsible for acquiring and scheduling jobs, responding to customer questions and complaints, managing employees and their pay, marketing, human resources functions, and more. While truck team members probably will not see most of these tasks performed, they are vital for both the day-to-day operations and long-term success of any junk removal business. </a:t>
              </a:r>
            </a:p>
          </p:txBody>
        </p:sp>
        <p:sp>
          <p:nvSpPr>
            <p:cNvPr name="TextBox 14" id="14"/>
            <p:cNvSpPr txBox="true"/>
            <p:nvPr/>
          </p:nvSpPr>
          <p:spPr>
            <a:xfrm rot="-5400000">
              <a:off x="-324992" y="551104"/>
              <a:ext cx="1298854" cy="475513"/>
            </a:xfrm>
            <a:prstGeom prst="rect">
              <a:avLst/>
            </a:prstGeom>
          </p:spPr>
          <p:txBody>
            <a:bodyPr anchor="t" rtlCol="false" tIns="0" lIns="0" bIns="0" rIns="0">
              <a:spAutoFit/>
            </a:bodyPr>
            <a:lstStyle/>
            <a:p>
              <a:pPr algn="l">
                <a:lnSpc>
                  <a:spcPts val="2234"/>
                </a:lnSpc>
              </a:pPr>
              <a:r>
                <a:rPr lang="en-US" sz="1596" spc="3">
                  <a:solidFill>
                    <a:srgbClr val="033971"/>
                  </a:solidFill>
                  <a:latin typeface="IBM Plex Sans Condensed"/>
                  <a:ea typeface="IBM Plex Sans Condensed"/>
                  <a:cs typeface="IBM Plex Sans Condensed"/>
                  <a:sym typeface="IBM Plex Sans Condensed"/>
                </a:rPr>
                <a:t>OVERVIEW </a:t>
              </a:r>
            </a:p>
          </p:txBody>
        </p:sp>
      </p:grpSp>
    </p:spTree>
  </p:cSld>
  <p:clrMapOvr>
    <a:masterClrMapping/>
  </p:clrMapOvr>
</p:sld>
</file>

<file path=ppt/slides/slide7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914124" y="595453"/>
            <a:ext cx="5956506" cy="3192521"/>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time between 10:00 and 12:00. A truck arriving at 10:03 or 12:00 exactly would be considered on time. 10:00 – 12:00 does NOT mean the truck will arrive at 10:00 and the job will be finished by 12:00. Some customers get confused by this, so an explanation of the meaning of “arrival window” should be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stressed to customers.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In general, arrival windows should not be “double-booked.” This means that each two-hour slot should,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in general, be exclusively dedicated to one job per available truck. However, in cases where two small or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very quick jobs are located close to one another and/or a disposal facility, these jobs can sometimes be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double-booked safely. It is still better to provide each customer with the same two-hour arrival window </a:t>
            </a:r>
          </a:p>
          <a:p>
            <a:pPr algn="l">
              <a:lnSpc>
                <a:spcPts val="1611"/>
              </a:lnSpc>
            </a:pPr>
            <a:r>
              <a:rPr lang="en-US" sz="1104" spc="1">
                <a:solidFill>
                  <a:srgbClr val="000000"/>
                </a:solidFill>
                <a:latin typeface="IBM Plex Sans Condensed"/>
                <a:ea typeface="IBM Plex Sans Condensed"/>
                <a:cs typeface="IBM Plex Sans Condensed"/>
                <a:sym typeface="IBM Plex Sans Condensed"/>
              </a:rPr>
              <a:t>rather than booking each for a one-hour slot.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For example, a customer wants to schedule a sofa removal between 2:00 and 4:00. There is already a customer booked for the removal of a mattress and box spring between 2:00 and 4:00. However, these two clients are located only five minutes away from one another. Both jobs should then be booked for a 2:00 to 4:00 arrival window. That way, both still have a two-hour arrival window to account for any problems or unforeseen circumstances (i.e. one of them cannot go until 3:30). </a:t>
            </a:r>
          </a:p>
        </p:txBody>
      </p:sp>
      <p:sp>
        <p:nvSpPr>
          <p:cNvPr name="TextBox 3" id="3"/>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70 </a:t>
            </a:r>
          </a:p>
        </p:txBody>
      </p:sp>
      <p:sp>
        <p:nvSpPr>
          <p:cNvPr name="TextBox 4" id="4"/>
          <p:cNvSpPr txBox="true"/>
          <p:nvPr/>
        </p:nvSpPr>
        <p:spPr>
          <a:xfrm rot="0">
            <a:off x="914124" y="3955508"/>
            <a:ext cx="5926169" cy="347980"/>
          </a:xfrm>
          <a:prstGeom prst="rect">
            <a:avLst/>
          </a:prstGeom>
        </p:spPr>
        <p:txBody>
          <a:bodyPr anchor="t" rtlCol="false" tIns="0" lIns="0" bIns="0" rIns="0">
            <a:spAutoFit/>
          </a:bodyPr>
          <a:lstStyle/>
          <a:p>
            <a:pPr algn="l">
              <a:lnSpc>
                <a:spcPts val="1460"/>
              </a:lnSpc>
            </a:pPr>
            <a:r>
              <a:rPr lang="en-US" sz="1000" spc="1">
                <a:solidFill>
                  <a:srgbClr val="033971"/>
                </a:solidFill>
                <a:latin typeface="IBM Plex Sans Condensed"/>
                <a:ea typeface="IBM Plex Sans Condensed"/>
                <a:cs typeface="IBM Plex Sans Condensed"/>
                <a:sym typeface="IBM Plex Sans Condensed"/>
              </a:rPr>
              <a:t>***All phone training is done through our virtual training system using Zoom or Google Hangouts. These sessions can be recorded and shared within your organization for training purposes with other team members.</a:t>
            </a:r>
          </a:p>
        </p:txBody>
      </p:sp>
      <p:sp>
        <p:nvSpPr>
          <p:cNvPr name="TextBox 5" id="5"/>
          <p:cNvSpPr txBox="true"/>
          <p:nvPr/>
        </p:nvSpPr>
        <p:spPr>
          <a:xfrm rot="0">
            <a:off x="914124" y="4891599"/>
            <a:ext cx="5956506" cy="4992746"/>
          </a:xfrm>
          <a:prstGeom prst="rect">
            <a:avLst/>
          </a:prstGeom>
        </p:spPr>
        <p:txBody>
          <a:bodyPr anchor="t" rtlCol="false" tIns="0" lIns="0" bIns="0" rIns="0">
            <a:spAutoFit/>
          </a:bodyPr>
          <a:lstStyle/>
          <a:p>
            <a:pPr algn="l">
              <a:lnSpc>
                <a:spcPts val="1611"/>
              </a:lnSpc>
            </a:pPr>
            <a:r>
              <a:rPr lang="en-US" sz="1104" spc="1">
                <a:solidFill>
                  <a:srgbClr val="000000"/>
                </a:solidFill>
                <a:latin typeface="IBM Plex Sans Condensed"/>
                <a:ea typeface="IBM Plex Sans Condensed"/>
                <a:cs typeface="IBM Plex Sans Condensed"/>
                <a:sym typeface="IBM Plex Sans Condensed"/>
              </a:rPr>
              <a:t>JR: Thanks for calling Junk Raider, this is Ted.</a:t>
            </a:r>
          </a:p>
          <a:p>
            <a:pPr algn="l">
              <a:lnSpc>
                <a:spcPts val="1611"/>
              </a:lnSpc>
            </a:pPr>
          </a:p>
          <a:p>
            <a:pPr algn="l">
              <a:lnSpc>
                <a:spcPts val="1611"/>
              </a:lnSpc>
            </a:pPr>
            <a:r>
              <a:rPr lang="en-US" sz="1104" spc="1">
                <a:solidFill>
                  <a:srgbClr val="000000"/>
                </a:solidFill>
                <a:latin typeface="IBM Plex Sans Condensed"/>
                <a:ea typeface="IBM Plex Sans Condensed"/>
                <a:cs typeface="IBM Plex Sans Condensed"/>
                <a:sym typeface="IBM Plex Sans Condensed"/>
              </a:rPr>
              <a:t>C: Hi Ted. My name is Mary and I’m calling to better understand how the process works.</a:t>
            </a:r>
          </a:p>
          <a:p>
            <a:pPr algn="l">
              <a:lnSpc>
                <a:spcPts val="1611"/>
              </a:lnSpc>
            </a:pPr>
          </a:p>
          <a:p>
            <a:pPr algn="l">
              <a:lnSpc>
                <a:spcPts val="1611"/>
              </a:lnSpc>
            </a:pPr>
            <a:r>
              <a:rPr lang="en-US" sz="1104" spc="1">
                <a:solidFill>
                  <a:srgbClr val="000000"/>
                </a:solidFill>
                <a:latin typeface="IBM Plex Sans Condensed"/>
                <a:ea typeface="IBM Plex Sans Condensed"/>
                <a:cs typeface="IBM Plex Sans Condensed"/>
                <a:sym typeface="IBM Plex Sans Condensed"/>
              </a:rPr>
              <a:t>JR: Sure thing, Mary, happy to help. The way junk removal works is, the price is based on volume, meaning, we charge based on how much room your items consume inside of our trucks, and to some degree, the weight of the items, as we’re charged based on the weight when we take these items to the recycle center/landfill. Pricing starts at $85, and that’s typically a single item that is already curbside, such as a loveseat or appliance. The best way to get an accurate estimate is to send pictures to our main numbers so we can see what we’re dealing with. Once we can see everything, we can provide a price range within minutes.</a:t>
            </a:r>
          </a:p>
          <a:p>
            <a:pPr algn="l">
              <a:lnSpc>
                <a:spcPts val="1611"/>
              </a:lnSpc>
            </a:pPr>
          </a:p>
          <a:p>
            <a:pPr algn="l">
              <a:lnSpc>
                <a:spcPts val="1611"/>
              </a:lnSpc>
            </a:pPr>
            <a:r>
              <a:rPr lang="en-US" sz="1104" spc="1">
                <a:solidFill>
                  <a:srgbClr val="000000"/>
                </a:solidFill>
                <a:latin typeface="IBM Plex Sans Condensed"/>
                <a:ea typeface="IBM Plex Sans Condensed"/>
                <a:cs typeface="IBM Plex Sans Condensed"/>
                <a:sym typeface="IBM Plex Sans Condensed"/>
              </a:rPr>
              <a:t>C: Got it. That makes sense. I’m not quite ready to move forward, just wanted to do some research and understand how everything works. Let me ask you this; How far out in advance do I need to book an appointment?</a:t>
            </a:r>
          </a:p>
          <a:p>
            <a:pPr algn="l">
              <a:lnSpc>
                <a:spcPts val="1611"/>
              </a:lnSpc>
            </a:pPr>
          </a:p>
          <a:p>
            <a:pPr algn="l">
              <a:lnSpc>
                <a:spcPts val="1611"/>
              </a:lnSpc>
            </a:pPr>
            <a:r>
              <a:rPr lang="en-US" sz="1104" spc="1">
                <a:solidFill>
                  <a:srgbClr val="000000"/>
                </a:solidFill>
                <a:latin typeface="IBM Plex Sans Condensed"/>
                <a:ea typeface="IBM Plex Sans Condensed"/>
                <a:cs typeface="IBM Plex Sans Condensed"/>
                <a:sym typeface="IBM Plex Sans Condensed"/>
              </a:rPr>
              <a:t>JR: We offer same-day and next-day service assuming we’re not completely booked. Typically, 24-hours notice is sufficient.</a:t>
            </a:r>
          </a:p>
          <a:p>
            <a:pPr algn="l">
              <a:lnSpc>
                <a:spcPts val="1611"/>
              </a:lnSpc>
            </a:pPr>
          </a:p>
          <a:p>
            <a:pPr algn="l">
              <a:lnSpc>
                <a:spcPts val="1611"/>
              </a:lnSpc>
            </a:pPr>
            <a:r>
              <a:rPr lang="en-US" sz="1104" spc="1">
                <a:solidFill>
                  <a:srgbClr val="000000"/>
                </a:solidFill>
                <a:latin typeface="IBM Plex Sans Condensed"/>
                <a:ea typeface="IBM Plex Sans Condensed"/>
                <a:cs typeface="IBM Plex Sans Condensed"/>
                <a:sym typeface="IBM Plex Sans Condensed"/>
              </a:rPr>
              <a:t>C: Perfect. I’ll call you guys back once I’m ready to move forward.</a:t>
            </a:r>
          </a:p>
          <a:p>
            <a:pPr algn="l">
              <a:lnSpc>
                <a:spcPts val="1611"/>
              </a:lnSpc>
            </a:pPr>
          </a:p>
          <a:p>
            <a:pPr algn="l">
              <a:lnSpc>
                <a:spcPts val="1611"/>
              </a:lnSpc>
            </a:pPr>
            <a:r>
              <a:rPr lang="en-US" sz="1104" spc="1">
                <a:solidFill>
                  <a:srgbClr val="000000"/>
                </a:solidFill>
                <a:latin typeface="IBM Plex Sans Condensed"/>
                <a:ea typeface="IBM Plex Sans Condensed"/>
                <a:cs typeface="IBM Plex Sans Condensed"/>
                <a:sym typeface="IBM Plex Sans Condensed"/>
              </a:rPr>
              <a:t>JR: Great, we’ll be here.</a:t>
            </a:r>
          </a:p>
          <a:p>
            <a:pPr algn="l">
              <a:lnSpc>
                <a:spcPts val="1611"/>
              </a:lnSpc>
            </a:pPr>
          </a:p>
          <a:p>
            <a:pPr algn="l">
              <a:lnSpc>
                <a:spcPts val="1611"/>
              </a:lnSpc>
            </a:pPr>
            <a:r>
              <a:rPr lang="en-US" sz="1104" spc="1" b="true">
                <a:solidFill>
                  <a:srgbClr val="FF0000"/>
                </a:solidFill>
                <a:latin typeface="IBM Plex Sans Condensed Bold"/>
                <a:ea typeface="IBM Plex Sans Condensed Bold"/>
                <a:cs typeface="IBM Plex Sans Condensed Bold"/>
                <a:sym typeface="IBM Plex Sans Condensed Bold"/>
              </a:rPr>
              <a:t>For all phone scripts, </a:t>
            </a:r>
            <a:r>
              <a:rPr lang="en-US" b="true" sz="1104" spc="1" u="sng">
                <a:solidFill>
                  <a:srgbClr val="FF0000"/>
                </a:solidFill>
                <a:latin typeface="IBM Plex Sans Condensed Bold"/>
                <a:ea typeface="IBM Plex Sans Condensed Bold"/>
                <a:cs typeface="IBM Plex Sans Condensed Bold"/>
                <a:sym typeface="IBM Plex Sans Condensed Bold"/>
                <a:hlinkClick r:id="rId2" tooltip="https://docs.google.com/document/d/14CKDSnD8EYYJTO4wYlOsBoN9WXGlzOP6e1-mM2Z4TwU/edit?usp=sharing"/>
              </a:rPr>
              <a:t>click here</a:t>
            </a:r>
            <a:r>
              <a:rPr lang="en-US" sz="1104" spc="1" b="true">
                <a:solidFill>
                  <a:srgbClr val="FF0000"/>
                </a:solidFill>
                <a:latin typeface="IBM Plex Sans Condensed Bold"/>
                <a:ea typeface="IBM Plex Sans Condensed Bold"/>
                <a:cs typeface="IBM Plex Sans Condensed Bold"/>
                <a:sym typeface="IBM Plex Sans Condensed Bold"/>
              </a:rPr>
              <a:t>.</a:t>
            </a:r>
          </a:p>
          <a:p>
            <a:pPr algn="l">
              <a:lnSpc>
                <a:spcPts val="1611"/>
              </a:lnSpc>
            </a:pPr>
          </a:p>
        </p:txBody>
      </p:sp>
      <p:sp>
        <p:nvSpPr>
          <p:cNvPr name="TextBox 6" id="6"/>
          <p:cNvSpPr txBox="true"/>
          <p:nvPr/>
        </p:nvSpPr>
        <p:spPr>
          <a:xfrm rot="0">
            <a:off x="914124" y="4465413"/>
            <a:ext cx="6381995" cy="264262"/>
          </a:xfrm>
          <a:prstGeom prst="rect">
            <a:avLst/>
          </a:prstGeom>
        </p:spPr>
        <p:txBody>
          <a:bodyPr anchor="t" rtlCol="false" tIns="0" lIns="0" bIns="0" rIns="0">
            <a:spAutoFit/>
          </a:bodyPr>
          <a:lstStyle/>
          <a:p>
            <a:pPr algn="l">
              <a:lnSpc>
                <a:spcPts val="2234"/>
              </a:lnSpc>
            </a:pPr>
            <a:r>
              <a:rPr lang="en-US" b="true" sz="1596" spc="3">
                <a:solidFill>
                  <a:srgbClr val="033971"/>
                </a:solidFill>
                <a:latin typeface="IBM Plex Sans Condensed Bold"/>
                <a:ea typeface="IBM Plex Sans Condensed Bold"/>
                <a:cs typeface="IBM Plex Sans Condensed Bold"/>
                <a:sym typeface="IBM Plex Sans Condensed Bold"/>
              </a:rPr>
              <a:t>Sample Call Script: </a:t>
            </a:r>
            <a:r>
              <a:rPr lang="en-US" sz="1596" spc="3">
                <a:solidFill>
                  <a:srgbClr val="033971"/>
                </a:solidFill>
                <a:latin typeface="IBM Plex Sans Condensed"/>
                <a:ea typeface="IBM Plex Sans Condensed"/>
                <a:cs typeface="IBM Plex Sans Condensed"/>
                <a:sym typeface="IBM Plex Sans Condensed"/>
              </a:rPr>
              <a:t>(Customer wants to know how the process works.)</a:t>
            </a:r>
          </a:p>
        </p:txBody>
      </p:sp>
    </p:spTree>
  </p:cSld>
  <p:clrMapOvr>
    <a:masterClrMapping/>
  </p:clrMapOvr>
</p:sld>
</file>

<file path=ppt/slides/slide7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914400" y="3522747"/>
            <a:ext cx="5648849" cy="321466"/>
          </a:xfrm>
          <a:prstGeom prst="rect">
            <a:avLst/>
          </a:prstGeom>
        </p:spPr>
        <p:txBody>
          <a:bodyPr anchor="t" rtlCol="false" tIns="0" lIns="0" bIns="0" rIns="0">
            <a:spAutoFit/>
          </a:bodyPr>
          <a:lstStyle/>
          <a:p>
            <a:pPr algn="l">
              <a:lnSpc>
                <a:spcPts val="1343"/>
              </a:lnSpc>
            </a:pPr>
            <a:r>
              <a:rPr lang="en-US" sz="1103" spc="1">
                <a:solidFill>
                  <a:srgbClr val="000000"/>
                </a:solidFill>
                <a:latin typeface="IBM Plex Sans Condensed"/>
                <a:ea typeface="IBM Plex Sans Condensed"/>
                <a:cs typeface="IBM Plex Sans Condensed"/>
                <a:sym typeface="IBM Plex Sans Condensed"/>
              </a:rPr>
              <a:t>Invoicing is completed through Housecall Pro. See the Housecall Pro supplementary material for detailed instructions on invoicing. </a:t>
            </a:r>
          </a:p>
        </p:txBody>
      </p:sp>
      <p:sp>
        <p:nvSpPr>
          <p:cNvPr name="TextBox 3" id="3"/>
          <p:cNvSpPr txBox="true"/>
          <p:nvPr/>
        </p:nvSpPr>
        <p:spPr>
          <a:xfrm rot="0">
            <a:off x="890930" y="6337762"/>
            <a:ext cx="6104230" cy="2192396"/>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You should have an organizer tray on your desk labeled “Accounts Payable.” Anytime a bill comes into your office it should be placed in that bin. You should have a designated email account to which all customer invoices are sent. Those invoices should be printed out and placed in the bin as well. Pay bills once a week. Check all due dates and pay all bills that are due within 12 days of the current date. That way you ensure no bills will be paid late.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1. Click the “+” icon.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2. Click “Bill.”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3. Make sure bill has not already been paid or entered. If you think you remember paying or previously entering the bill, check the Vendor page on Quickbooks and make sure it is not already on there.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4. Enter Vendor Name. </a:t>
            </a:r>
          </a:p>
        </p:txBody>
      </p:sp>
      <p:sp>
        <p:nvSpPr>
          <p:cNvPr name="TextBox 4" id="4"/>
          <p:cNvSpPr txBox="true"/>
          <p:nvPr/>
        </p:nvSpPr>
        <p:spPr>
          <a:xfrm rot="0">
            <a:off x="914124" y="4295699"/>
            <a:ext cx="6081036" cy="1592321"/>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See “Truck Team Operations,” (page 15) for instructions on recording payment at the time of job completion.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1. Locate the customer in Housecall Pro. Open the invoice and then select "make payment" in Housecall Pro as you normally would. Make sure to record the date the payment was received.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2. Housecall Pro automatically syncs up with Quickbooks online, so once you record the payment in Housecall Pro, it will automatically show up in your Quickbooks account in real-time. </a:t>
            </a:r>
          </a:p>
        </p:txBody>
      </p:sp>
      <p:sp>
        <p:nvSpPr>
          <p:cNvPr name="TextBox 5" id="5"/>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71 </a:t>
            </a:r>
          </a:p>
        </p:txBody>
      </p:sp>
      <p:sp>
        <p:nvSpPr>
          <p:cNvPr name="TextBox 6" id="6"/>
          <p:cNvSpPr txBox="true"/>
          <p:nvPr/>
        </p:nvSpPr>
        <p:spPr>
          <a:xfrm rot="0">
            <a:off x="914400" y="1191914"/>
            <a:ext cx="1854517" cy="264262"/>
          </a:xfrm>
          <a:prstGeom prst="rect">
            <a:avLst/>
          </a:prstGeom>
        </p:spPr>
        <p:txBody>
          <a:bodyPr anchor="t" rtlCol="false" tIns="0" lIns="0" bIns="0" rIns="0">
            <a:spAutoFit/>
          </a:bodyPr>
          <a:lstStyle/>
          <a:p>
            <a:pPr algn="l">
              <a:lnSpc>
                <a:spcPts val="2234"/>
              </a:lnSpc>
            </a:pPr>
            <a:r>
              <a:rPr lang="en-US" b="true" sz="1596" spc="3">
                <a:solidFill>
                  <a:srgbClr val="033971"/>
                </a:solidFill>
                <a:latin typeface="IBM Plex Sans Condensed Bold"/>
                <a:ea typeface="IBM Plex Sans Condensed Bold"/>
                <a:cs typeface="IBM Plex Sans Condensed Bold"/>
                <a:sym typeface="IBM Plex Sans Condensed Bold"/>
              </a:rPr>
              <a:t>Bookkeeping </a:t>
            </a:r>
          </a:p>
        </p:txBody>
      </p:sp>
      <p:sp>
        <p:nvSpPr>
          <p:cNvPr name="TextBox 7" id="7"/>
          <p:cNvSpPr txBox="true"/>
          <p:nvPr/>
        </p:nvSpPr>
        <p:spPr>
          <a:xfrm rot="0">
            <a:off x="914124" y="3218397"/>
            <a:ext cx="890754" cy="177927"/>
          </a:xfrm>
          <a:prstGeom prst="rect">
            <a:avLst/>
          </a:prstGeom>
        </p:spPr>
        <p:txBody>
          <a:bodyPr anchor="t" rtlCol="false" tIns="0" lIns="0" bIns="0" rIns="0">
            <a:spAutoFit/>
          </a:bodyPr>
          <a:lstStyle/>
          <a:p>
            <a:pPr algn="l">
              <a:lnSpc>
                <a:spcPts val="1464"/>
              </a:lnSpc>
            </a:pPr>
            <a:r>
              <a:rPr lang="en-US" b="true" sz="1200" spc="1">
                <a:solidFill>
                  <a:srgbClr val="033971"/>
                </a:solidFill>
                <a:latin typeface="IBM Plex Sans Condensed Bold"/>
                <a:ea typeface="IBM Plex Sans Condensed Bold"/>
                <a:cs typeface="IBM Plex Sans Condensed Bold"/>
                <a:sym typeface="IBM Plex Sans Condensed Bold"/>
              </a:rPr>
              <a:t> Invoicing </a:t>
            </a:r>
          </a:p>
        </p:txBody>
      </p:sp>
      <p:sp>
        <p:nvSpPr>
          <p:cNvPr name="TextBox 8" id="8"/>
          <p:cNvSpPr txBox="true"/>
          <p:nvPr/>
        </p:nvSpPr>
        <p:spPr>
          <a:xfrm rot="0">
            <a:off x="914124" y="6068995"/>
            <a:ext cx="1371986" cy="198120"/>
          </a:xfrm>
          <a:prstGeom prst="rect">
            <a:avLst/>
          </a:prstGeom>
        </p:spPr>
        <p:txBody>
          <a:bodyPr anchor="t" rtlCol="false" tIns="0" lIns="0" bIns="0" rIns="0">
            <a:spAutoFit/>
          </a:bodyPr>
          <a:lstStyle/>
          <a:p>
            <a:pPr algn="l">
              <a:lnSpc>
                <a:spcPts val="1679"/>
              </a:lnSpc>
            </a:pPr>
            <a:r>
              <a:rPr lang="en-US" b="true" sz="1200" spc="1">
                <a:solidFill>
                  <a:srgbClr val="033971"/>
                </a:solidFill>
                <a:latin typeface="IBM Plex Sans Condensed Bold"/>
                <a:ea typeface="IBM Plex Sans Condensed Bold"/>
                <a:cs typeface="IBM Plex Sans Condensed Bold"/>
                <a:sym typeface="IBM Plex Sans Condensed Bold"/>
              </a:rPr>
              <a:t>Entering Bills </a:t>
            </a:r>
          </a:p>
        </p:txBody>
      </p:sp>
      <p:sp>
        <p:nvSpPr>
          <p:cNvPr name="TextBox 9" id="9"/>
          <p:cNvSpPr txBox="true"/>
          <p:nvPr/>
        </p:nvSpPr>
        <p:spPr>
          <a:xfrm rot="0">
            <a:off x="914400" y="4025189"/>
            <a:ext cx="1532458" cy="198120"/>
          </a:xfrm>
          <a:prstGeom prst="rect">
            <a:avLst/>
          </a:prstGeom>
        </p:spPr>
        <p:txBody>
          <a:bodyPr anchor="t" rtlCol="false" tIns="0" lIns="0" bIns="0" rIns="0">
            <a:spAutoFit/>
          </a:bodyPr>
          <a:lstStyle/>
          <a:p>
            <a:pPr algn="l">
              <a:lnSpc>
                <a:spcPts val="1679"/>
              </a:lnSpc>
            </a:pPr>
            <a:r>
              <a:rPr lang="en-US" b="true" sz="1200" spc="1">
                <a:solidFill>
                  <a:srgbClr val="033971"/>
                </a:solidFill>
                <a:latin typeface="IBM Plex Sans Condensed Bold"/>
                <a:ea typeface="IBM Plex Sans Condensed Bold"/>
                <a:cs typeface="IBM Plex Sans Condensed Bold"/>
                <a:sym typeface="IBM Plex Sans Condensed Bold"/>
              </a:rPr>
              <a:t>Recording Payments </a:t>
            </a:r>
          </a:p>
        </p:txBody>
      </p:sp>
      <p:grpSp>
        <p:nvGrpSpPr>
          <p:cNvPr name="Group 10" id="10"/>
          <p:cNvGrpSpPr/>
          <p:nvPr/>
        </p:nvGrpSpPr>
        <p:grpSpPr>
          <a:xfrm rot="0">
            <a:off x="847249" y="1589413"/>
            <a:ext cx="6077903" cy="1428960"/>
            <a:chOff x="0" y="0"/>
            <a:chExt cx="8103870" cy="1905279"/>
          </a:xfrm>
        </p:grpSpPr>
        <p:sp>
          <p:nvSpPr>
            <p:cNvPr name="Freeform 11" id="11"/>
            <p:cNvSpPr/>
            <p:nvPr/>
          </p:nvSpPr>
          <p:spPr>
            <a:xfrm flipH="false" flipV="false" rot="0">
              <a:off x="0" y="0"/>
              <a:ext cx="8103870" cy="1905279"/>
            </a:xfrm>
            <a:custGeom>
              <a:avLst/>
              <a:gdLst/>
              <a:ahLst/>
              <a:cxnLst/>
              <a:rect r="r" b="b" t="t" l="l"/>
              <a:pathLst>
                <a:path h="1905279" w="8103870">
                  <a:moveTo>
                    <a:pt x="0" y="0"/>
                  </a:moveTo>
                  <a:lnTo>
                    <a:pt x="8103870" y="0"/>
                  </a:lnTo>
                  <a:lnTo>
                    <a:pt x="8103870" y="1905279"/>
                  </a:lnTo>
                  <a:lnTo>
                    <a:pt x="0" y="19052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2" id="12"/>
            <p:cNvSpPr txBox="true"/>
            <p:nvPr/>
          </p:nvSpPr>
          <p:spPr>
            <a:xfrm rot="0">
              <a:off x="665124" y="236499"/>
              <a:ext cx="7193267" cy="1508122"/>
            </a:xfrm>
            <a:prstGeom prst="rect">
              <a:avLst/>
            </a:prstGeom>
          </p:spPr>
          <p:txBody>
            <a:bodyPr anchor="t" rtlCol="false" tIns="0" lIns="0" bIns="0" rIns="0">
              <a:spAutoFit/>
            </a:bodyPr>
            <a:lstStyle/>
            <a:p>
              <a:pPr algn="l">
                <a:lnSpc>
                  <a:spcPts val="1343"/>
                </a:lnSpc>
              </a:pPr>
              <a:r>
                <a:rPr lang="en-US" sz="1103" spc="1">
                  <a:solidFill>
                    <a:srgbClr val="000000"/>
                  </a:solidFill>
                  <a:latin typeface="IBM Plex Sans Condensed"/>
                  <a:ea typeface="IBM Plex Sans Condensed"/>
                  <a:cs typeface="IBM Plex Sans Condensed"/>
                  <a:sym typeface="IBM Plex Sans Condensed"/>
                </a:rPr>
                <a:t> </a:t>
              </a:r>
            </a:p>
            <a:p>
              <a:pPr algn="l">
                <a:lnSpc>
                  <a:spcPts val="1343"/>
                </a:lnSpc>
              </a:pPr>
              <a:r>
                <a:rPr lang="en-US" sz="1103" spc="1">
                  <a:solidFill>
                    <a:srgbClr val="000000"/>
                  </a:solidFill>
                  <a:latin typeface="IBM Plex Sans Condensed"/>
                  <a:ea typeface="IBM Plex Sans Condensed"/>
                  <a:cs typeface="IBM Plex Sans Condensed"/>
                  <a:sym typeface="IBM Plex Sans Condensed"/>
                </a:rPr>
                <a:t>The Junk Raider Way of bookkeeping utilizes a combination of Housecall Pro and Intuit Quickbooks online. Housecall Pro is designed to sync with Quickbooks for ease of use. </a:t>
              </a:r>
              <a:r>
                <a:rPr lang="en-US" b="true" sz="1103" spc="1">
                  <a:solidFill>
                    <a:srgbClr val="000000"/>
                  </a:solidFill>
                  <a:latin typeface="IBM Plex Sans Condensed Bold"/>
                  <a:ea typeface="IBM Plex Sans Condensed Bold"/>
                  <a:cs typeface="IBM Plex Sans Condensed Bold"/>
                  <a:sym typeface="IBM Plex Sans Condensed Bold"/>
                </a:rPr>
                <a:t>Note that the following instructions are subject to change based on updates and new versions of the software. </a:t>
              </a:r>
            </a:p>
            <a:p>
              <a:pPr algn="l" rtl="true">
                <a:lnSpc>
                  <a:spcPts val="1343"/>
                </a:lnSpc>
              </a:pPr>
            </a:p>
            <a:p>
              <a:pPr algn="l">
                <a:lnSpc>
                  <a:spcPts val="1343"/>
                </a:lnSpc>
              </a:pPr>
            </a:p>
          </p:txBody>
        </p:sp>
        <p:sp>
          <p:nvSpPr>
            <p:cNvPr name="TextBox 13" id="13"/>
            <p:cNvSpPr txBox="true"/>
            <p:nvPr/>
          </p:nvSpPr>
          <p:spPr>
            <a:xfrm rot="-5400000">
              <a:off x="-324320" y="648170"/>
              <a:ext cx="1298854" cy="475513"/>
            </a:xfrm>
            <a:prstGeom prst="rect">
              <a:avLst/>
            </a:prstGeom>
          </p:spPr>
          <p:txBody>
            <a:bodyPr anchor="t" rtlCol="false" tIns="0" lIns="0" bIns="0" rIns="0">
              <a:spAutoFit/>
            </a:bodyPr>
            <a:lstStyle/>
            <a:p>
              <a:pPr algn="l">
                <a:lnSpc>
                  <a:spcPts val="2234"/>
                </a:lnSpc>
              </a:pPr>
              <a:r>
                <a:rPr lang="en-US" sz="1596" spc="3">
                  <a:solidFill>
                    <a:srgbClr val="033971"/>
                  </a:solidFill>
                  <a:latin typeface="IBM Plex Sans Condensed"/>
                  <a:ea typeface="IBM Plex Sans Condensed"/>
                  <a:cs typeface="IBM Plex Sans Condensed"/>
                  <a:sym typeface="IBM Plex Sans Condensed"/>
                </a:rPr>
                <a:t>OVERVIEW </a:t>
              </a:r>
            </a:p>
          </p:txBody>
        </p:sp>
      </p:grpSp>
      <p:sp>
        <p:nvSpPr>
          <p:cNvPr name="TextBox 14" id="14"/>
          <p:cNvSpPr txBox="true"/>
          <p:nvPr/>
        </p:nvSpPr>
        <p:spPr>
          <a:xfrm rot="0">
            <a:off x="890930" y="8530158"/>
            <a:ext cx="6104230" cy="992246"/>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5. Enter the date on the invoice. Enter due date. Enter the expense account. Provide a brief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description of services provided. Enter the amount.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6. Write the letter “E” for “Entered” on the bill so you know it has been put in the system. Place it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back into the Accounts Payable bin.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7. Click “Save and New.” Then enter the next bill. </a:t>
            </a:r>
          </a:p>
        </p:txBody>
      </p:sp>
    </p:spTree>
  </p:cSld>
  <p:clrMapOvr>
    <a:masterClrMapping/>
  </p:clrMapOvr>
</p:sld>
</file>

<file path=ppt/slides/slide73.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844744" y="5668445"/>
            <a:ext cx="5490715" cy="792221"/>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One of the most important bookkeeping tasks that you should do every week is monitoring your Accounts Receivable.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1. Go to “Reports” on the left column of Quickbooks. </a:t>
            </a:r>
          </a:p>
        </p:txBody>
      </p:sp>
      <p:sp>
        <p:nvSpPr>
          <p:cNvPr name="TextBox 3" id="3"/>
          <p:cNvSpPr txBox="true"/>
          <p:nvPr/>
        </p:nvSpPr>
        <p:spPr>
          <a:xfrm rot="0">
            <a:off x="777240" y="861563"/>
            <a:ext cx="6217920" cy="1792346"/>
          </a:xfrm>
          <a:prstGeom prst="rect">
            <a:avLst/>
          </a:prstGeom>
        </p:spPr>
        <p:txBody>
          <a:bodyPr anchor="t" rtlCol="false" tIns="0" lIns="0" bIns="0" rIns="0">
            <a:spAutoFit/>
          </a:bodyPr>
          <a:lstStyle/>
          <a:p>
            <a:pPr algn="l" marL="238354" indent="-119177" lvl="1">
              <a:lnSpc>
                <a:spcPts val="1611"/>
              </a:lnSpc>
              <a:buAutoNum type="arabicPeriod" startAt="1"/>
            </a:pPr>
            <a:r>
              <a:rPr lang="en-US" sz="1103" spc="1">
                <a:solidFill>
                  <a:srgbClr val="000000"/>
                </a:solidFill>
                <a:latin typeface="IBM Plex Sans Condensed"/>
                <a:ea typeface="IBM Plex Sans Condensed"/>
                <a:cs typeface="IBM Plex Sans Condensed"/>
                <a:sym typeface="IBM Plex Sans Condensed"/>
              </a:rPr>
              <a:t>Click the “+” icon. Click “Pay Bills.” </a:t>
            </a:r>
          </a:p>
          <a:p>
            <a:pPr algn="l" marL="238354" indent="-119177" lvl="1">
              <a:lnSpc>
                <a:spcPts val="1611"/>
              </a:lnSpc>
              <a:buAutoNum type="arabicPeriod" startAt="1"/>
            </a:pPr>
            <a:r>
              <a:rPr lang="en-US" sz="1103" spc="1">
                <a:solidFill>
                  <a:srgbClr val="000000"/>
                </a:solidFill>
                <a:latin typeface="IBM Plex Sans Condensed"/>
                <a:ea typeface="IBM Plex Sans Condensed"/>
                <a:cs typeface="IBM Plex Sans Condensed"/>
                <a:sym typeface="IBM Plex Sans Condensed"/>
              </a:rPr>
              <a:t>Confirm the payment date is correct and the correct bank account is selected. </a:t>
            </a:r>
          </a:p>
          <a:p>
            <a:pPr algn="l" marL="238354" indent="-119177" lvl="1">
              <a:lnSpc>
                <a:spcPts val="1611"/>
              </a:lnSpc>
              <a:buAutoNum type="arabicPeriod" startAt="1"/>
            </a:pPr>
            <a:r>
              <a:rPr lang="en-US" sz="1103" spc="1">
                <a:solidFill>
                  <a:srgbClr val="000000"/>
                </a:solidFill>
                <a:latin typeface="IBM Plex Sans Condensed"/>
                <a:ea typeface="IBM Plex Sans Condensed"/>
                <a:cs typeface="IBM Plex Sans Condensed"/>
                <a:sym typeface="IBM Plex Sans Condensed"/>
              </a:rPr>
              <a:t>Select the bills you want to pay. </a:t>
            </a:r>
          </a:p>
          <a:p>
            <a:pPr algn="l" marL="238354" indent="-119177" lvl="1">
              <a:lnSpc>
                <a:spcPts val="1611"/>
              </a:lnSpc>
              <a:buAutoNum type="arabicPeriod" startAt="1"/>
            </a:pPr>
            <a:r>
              <a:rPr lang="en-US" sz="1103" spc="1">
                <a:solidFill>
                  <a:srgbClr val="000000"/>
                </a:solidFill>
                <a:latin typeface="IBM Plex Sans Condensed"/>
                <a:ea typeface="IBM Plex Sans Condensed"/>
                <a:cs typeface="IBM Plex Sans Condensed"/>
                <a:sym typeface="IBM Plex Sans Condensed"/>
              </a:rPr>
              <a:t>Ensure that the correct starting check number has been entered. </a:t>
            </a:r>
          </a:p>
          <a:p>
            <a:pPr algn="l" marL="238354" indent="-119177" lvl="1">
              <a:lnSpc>
                <a:spcPts val="1611"/>
              </a:lnSpc>
              <a:buAutoNum type="arabicPeriod" startAt="1"/>
            </a:pPr>
            <a:r>
              <a:rPr lang="en-US" sz="1103" spc="1">
                <a:solidFill>
                  <a:srgbClr val="000000"/>
                </a:solidFill>
                <a:latin typeface="IBM Plex Sans Condensed"/>
                <a:ea typeface="IBM Plex Sans Condensed"/>
                <a:cs typeface="IBM Plex Sans Condensed"/>
                <a:sym typeface="IBM Plex Sans Condensed"/>
              </a:rPr>
              <a:t>Click “Save and Print.” </a:t>
            </a:r>
          </a:p>
          <a:p>
            <a:pPr algn="l" marL="238354" indent="-119177" lvl="1">
              <a:lnSpc>
                <a:spcPts val="1611"/>
              </a:lnSpc>
              <a:buAutoNum type="arabicPeriod" startAt="1"/>
            </a:pPr>
            <a:r>
              <a:rPr lang="en-US" sz="1103" spc="1">
                <a:solidFill>
                  <a:srgbClr val="000000"/>
                </a:solidFill>
                <a:latin typeface="IBM Plex Sans Condensed"/>
                <a:ea typeface="IBM Plex Sans Condensed"/>
                <a:cs typeface="IBM Plex Sans Condensed"/>
                <a:sym typeface="IBM Plex Sans Condensed"/>
              </a:rPr>
              <a:t>Click the print icon and print the check. </a:t>
            </a:r>
          </a:p>
          <a:p>
            <a:pPr algn="l" marL="238354" indent="-119177" lvl="1">
              <a:lnSpc>
                <a:spcPts val="1611"/>
              </a:lnSpc>
              <a:buAutoNum type="arabicPeriod" startAt="1"/>
            </a:pPr>
            <a:r>
              <a:rPr lang="en-US" sz="1103" spc="1">
                <a:solidFill>
                  <a:srgbClr val="000000"/>
                </a:solidFill>
                <a:latin typeface="IBM Plex Sans Condensed"/>
                <a:ea typeface="IBM Plex Sans Condensed"/>
                <a:cs typeface="IBM Plex Sans Condensed"/>
                <a:sym typeface="IBM Plex Sans Condensed"/>
              </a:rPr>
              <a:t>Sign the check. Take the bottom stub and staple it to the associated bill. File the bill into the monthly receipts folder. </a:t>
            </a:r>
          </a:p>
          <a:p>
            <a:pPr algn="l" marL="238354" indent="-119177" lvl="1">
              <a:lnSpc>
                <a:spcPts val="1611"/>
              </a:lnSpc>
              <a:buAutoNum type="arabicPeriod" startAt="1"/>
            </a:pPr>
            <a:r>
              <a:rPr lang="en-US" sz="1103" spc="1">
                <a:solidFill>
                  <a:srgbClr val="000000"/>
                </a:solidFill>
                <a:latin typeface="IBM Plex Sans Condensed"/>
                <a:ea typeface="IBM Plex Sans Condensed"/>
                <a:cs typeface="IBM Plex Sans Condensed"/>
                <a:sym typeface="IBM Plex Sans Condensed"/>
              </a:rPr>
              <a:t>Put check in envelope, stamp, and mail it. </a:t>
            </a:r>
          </a:p>
        </p:txBody>
      </p:sp>
      <p:sp>
        <p:nvSpPr>
          <p:cNvPr name="TextBox 4" id="4"/>
          <p:cNvSpPr txBox="true"/>
          <p:nvPr/>
        </p:nvSpPr>
        <p:spPr>
          <a:xfrm rot="0">
            <a:off x="844601" y="3036829"/>
            <a:ext cx="5821070" cy="1992371"/>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The key to reconciling your bank account is working on your bookkeeping at least twice a week and making sure that you are entering deposits and expenses correctly. It is a good idea to schedule appointments for yourself to do these tasks, which would only vary if you work on the truck and had a job scheduled during your normal bookkeeping appointment.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Do your reconciliations by the end of the second week of the month. This will make fixing any issues much easier, as you will have a greater likelihood of being able to remember a particular transaction.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For more information on how to reconcile a bank account, read the supplemental material on using Quickbooks that came with your operations manuals. </a:t>
            </a:r>
          </a:p>
        </p:txBody>
      </p:sp>
      <p:sp>
        <p:nvSpPr>
          <p:cNvPr name="TextBox 5" id="5"/>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72 </a:t>
            </a:r>
          </a:p>
        </p:txBody>
      </p:sp>
      <p:sp>
        <p:nvSpPr>
          <p:cNvPr name="TextBox 6" id="6"/>
          <p:cNvSpPr txBox="true"/>
          <p:nvPr/>
        </p:nvSpPr>
        <p:spPr>
          <a:xfrm rot="0">
            <a:off x="844601" y="520711"/>
            <a:ext cx="1107312" cy="198120"/>
          </a:xfrm>
          <a:prstGeom prst="rect">
            <a:avLst/>
          </a:prstGeom>
        </p:spPr>
        <p:txBody>
          <a:bodyPr anchor="t" rtlCol="false" tIns="0" lIns="0" bIns="0" rIns="0">
            <a:spAutoFit/>
          </a:bodyPr>
          <a:lstStyle/>
          <a:p>
            <a:pPr algn="l">
              <a:lnSpc>
                <a:spcPts val="1679"/>
              </a:lnSpc>
            </a:pPr>
            <a:r>
              <a:rPr lang="en-US" b="true" sz="1200" spc="2">
                <a:solidFill>
                  <a:srgbClr val="033971"/>
                </a:solidFill>
                <a:latin typeface="IBM Plex Sans Condensed Bold"/>
                <a:ea typeface="IBM Plex Sans Condensed Bold"/>
                <a:cs typeface="IBM Plex Sans Condensed Bold"/>
                <a:sym typeface="IBM Plex Sans Condensed Bold"/>
              </a:rPr>
              <a:t>Paying bills </a:t>
            </a:r>
          </a:p>
        </p:txBody>
      </p:sp>
      <p:sp>
        <p:nvSpPr>
          <p:cNvPr name="TextBox 7" id="7"/>
          <p:cNvSpPr txBox="true"/>
          <p:nvPr/>
        </p:nvSpPr>
        <p:spPr>
          <a:xfrm rot="0">
            <a:off x="844744" y="5317544"/>
            <a:ext cx="1825555" cy="208026"/>
          </a:xfrm>
          <a:prstGeom prst="rect">
            <a:avLst/>
          </a:prstGeom>
        </p:spPr>
        <p:txBody>
          <a:bodyPr anchor="t" rtlCol="false" tIns="0" lIns="0" bIns="0" rIns="0">
            <a:spAutoFit/>
          </a:bodyPr>
          <a:lstStyle/>
          <a:p>
            <a:pPr algn="l">
              <a:lnSpc>
                <a:spcPts val="1752"/>
              </a:lnSpc>
            </a:pPr>
            <a:r>
              <a:rPr lang="en-US" b="true" sz="1200" spc="1">
                <a:solidFill>
                  <a:srgbClr val="033971"/>
                </a:solidFill>
                <a:latin typeface="IBM Plex Sans Condensed Bold"/>
                <a:ea typeface="IBM Plex Sans Condensed Bold"/>
                <a:cs typeface="IBM Plex Sans Condensed Bold"/>
                <a:sym typeface="IBM Plex Sans Condensed Bold"/>
              </a:rPr>
              <a:t>Accounts Receivable </a:t>
            </a:r>
          </a:p>
        </p:txBody>
      </p:sp>
      <p:sp>
        <p:nvSpPr>
          <p:cNvPr name="TextBox 8" id="8"/>
          <p:cNvSpPr txBox="true"/>
          <p:nvPr/>
        </p:nvSpPr>
        <p:spPr>
          <a:xfrm rot="0">
            <a:off x="844744" y="2796784"/>
            <a:ext cx="2059873" cy="208026"/>
          </a:xfrm>
          <a:prstGeom prst="rect">
            <a:avLst/>
          </a:prstGeom>
        </p:spPr>
        <p:txBody>
          <a:bodyPr anchor="t" rtlCol="false" tIns="0" lIns="0" bIns="0" rIns="0">
            <a:spAutoFit/>
          </a:bodyPr>
          <a:lstStyle/>
          <a:p>
            <a:pPr algn="l">
              <a:lnSpc>
                <a:spcPts val="1752"/>
              </a:lnSpc>
            </a:pPr>
            <a:r>
              <a:rPr lang="en-US" b="true" sz="1200" spc="1">
                <a:solidFill>
                  <a:srgbClr val="033971"/>
                </a:solidFill>
                <a:latin typeface="IBM Plex Sans Condensed Bold"/>
                <a:ea typeface="IBM Plex Sans Condensed Bold"/>
                <a:cs typeface="IBM Plex Sans Condensed Bold"/>
                <a:sym typeface="IBM Plex Sans Condensed Bold"/>
              </a:rPr>
              <a:t>Reconciling Bank Accounts </a:t>
            </a:r>
          </a:p>
        </p:txBody>
      </p:sp>
      <p:sp>
        <p:nvSpPr>
          <p:cNvPr name="TextBox 9" id="9"/>
          <p:cNvSpPr txBox="true"/>
          <p:nvPr/>
        </p:nvSpPr>
        <p:spPr>
          <a:xfrm rot="0">
            <a:off x="844601" y="6489241"/>
            <a:ext cx="6217920" cy="2192396"/>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2. Click “Accounts Receivable Aging Summary.” Print this summary.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3. Send accounts 5-30 days overdue the “Payment Reminder” email that is included as part of our </a:t>
            </a:r>
          </a:p>
          <a:p>
            <a:pPr algn="l">
              <a:lnSpc>
                <a:spcPts val="1611"/>
              </a:lnSpc>
            </a:pPr>
            <a:r>
              <a:rPr lang="en-US" sz="1104" spc="1">
                <a:solidFill>
                  <a:srgbClr val="000000"/>
                </a:solidFill>
                <a:latin typeface="IBM Plex Sans Condensed"/>
                <a:ea typeface="IBM Plex Sans Condensed"/>
                <a:cs typeface="IBM Plex Sans Condensed"/>
                <a:sym typeface="IBM Plex Sans Condensed"/>
              </a:rPr>
              <a:t>supplement.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Also give them a friendly call just to check on the status of their payments. Our general script is: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“Hello, John. This is Lee from Junk Raider. We did a junk removal pickup for you back on December 12th and our records indicate we have not received payment yet. Would you be able to double check that and if it hasn’t been paid get it processed for us?”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Sometimes you will need to ask for the Accounts Payable contact at a larger company. </a:t>
            </a:r>
          </a:p>
          <a:p>
            <a:pPr algn="l">
              <a:lnSpc>
                <a:spcPts val="1611"/>
              </a:lnSpc>
            </a:pPr>
          </a:p>
        </p:txBody>
      </p:sp>
    </p:spTree>
  </p:cSld>
  <p:clrMapOvr>
    <a:masterClrMapping/>
  </p:clrMapOvr>
</p:sld>
</file>

<file path=ppt/slides/slide7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77240" y="3909620"/>
            <a:ext cx="6217920" cy="3792596"/>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Knowing the health of your organization is vital to the success of your junk removal business.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Quickbooks can run many types of reports. The big three reports that you will run monthly are your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Profit and Loss Statement (P&amp;L), Balance Sheet, and Statement of Cash Flows.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Before running final financial reports for the month, all bank and credit card accounts should be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reconciled and all vendors should have sent monthly invoices, which you have entered in Quickbooks.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Read the book included with your operations manual to learn how to properly read financial statements.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To run reports: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1. Click “Reports”.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2. Click “Profit and Loss”.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 Select the date range you desire. For the previous month you can select “Last Month.”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 Click “Customize” at top right of page. Click “Rows/Columns.” Select “% of income” and “Year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to Date.” The % will be giving you percentage for the month. Click “Run Report.” </a:t>
            </a:r>
          </a:p>
          <a:p>
            <a:pPr algn="l">
              <a:lnSpc>
                <a:spcPts val="1611"/>
              </a:lnSpc>
            </a:pPr>
            <a:r>
              <a:rPr lang="en-US" sz="1104" spc="1">
                <a:solidFill>
                  <a:srgbClr val="000000"/>
                </a:solidFill>
                <a:latin typeface="IBM Plex Sans Condensed"/>
                <a:ea typeface="IBM Plex Sans Condensed"/>
                <a:cs typeface="IBM Plex Sans Condensed"/>
                <a:sym typeface="IBM Plex Sans Condensed"/>
              </a:rPr>
              <a:t>c. Print this report. Go through each expense and consider whether it seems correct.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Watch the percentage like a hawk. </a:t>
            </a:r>
            <a:r>
              <a:rPr lang="en-US" sz="1103" i="true" spc="1">
                <a:solidFill>
                  <a:srgbClr val="000000"/>
                </a:solidFill>
                <a:latin typeface="IBM Plex Sans Condensed Italics"/>
                <a:ea typeface="IBM Plex Sans Condensed Italics"/>
                <a:cs typeface="IBM Plex Sans Condensed Italics"/>
                <a:sym typeface="IBM Plex Sans Condensed Italics"/>
              </a:rPr>
              <a:t>See </a:t>
            </a:r>
            <a:r>
              <a:rPr lang="en-US" b="true" sz="1103" i="true" spc="1">
                <a:solidFill>
                  <a:srgbClr val="000000"/>
                </a:solidFill>
                <a:latin typeface="IBM Plex Sans Condensed Bold Italics"/>
                <a:ea typeface="IBM Plex Sans Condensed Bold Italics"/>
                <a:cs typeface="IBM Plex Sans Condensed Bold Italics"/>
                <a:sym typeface="IBM Plex Sans Condensed Bold Italics"/>
              </a:rPr>
              <a:t>Appendix Figure 4</a:t>
            </a:r>
            <a:r>
              <a:rPr lang="en-US" sz="1103" i="true" spc="1">
                <a:solidFill>
                  <a:srgbClr val="000000"/>
                </a:solidFill>
                <a:latin typeface="IBM Plex Sans Condensed Italics"/>
                <a:ea typeface="IBM Plex Sans Condensed Italics"/>
                <a:cs typeface="IBM Plex Sans Condensed Italics"/>
                <a:sym typeface="IBM Plex Sans Condensed Italics"/>
              </a:rPr>
              <a:t> for example P&amp;L sheet.</a:t>
            </a:r>
            <a:r>
              <a:rPr lang="en-US" sz="1103" spc="1">
                <a:solidFill>
                  <a:srgbClr val="000000"/>
                </a:solidFill>
                <a:latin typeface="IBM Plex Sans Condensed"/>
                <a:ea typeface="IBM Plex Sans Condensed"/>
                <a:cs typeface="IBM Plex Sans Condensed"/>
                <a:sym typeface="IBM Plex Sans Condensed"/>
              </a:rPr>
              <a:t> The example P&amp;L sheet and Expense Percentages detail the proper percentages. If any percentages are significantly off, investigate the problem. </a:t>
            </a:r>
          </a:p>
        </p:txBody>
      </p:sp>
      <p:sp>
        <p:nvSpPr>
          <p:cNvPr name="TextBox 3" id="3"/>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73 </a:t>
            </a:r>
          </a:p>
        </p:txBody>
      </p:sp>
      <p:sp>
        <p:nvSpPr>
          <p:cNvPr name="TextBox 4" id="4"/>
          <p:cNvSpPr txBox="true"/>
          <p:nvPr/>
        </p:nvSpPr>
        <p:spPr>
          <a:xfrm rot="0">
            <a:off x="777240" y="3501950"/>
            <a:ext cx="1444418" cy="198120"/>
          </a:xfrm>
          <a:prstGeom prst="rect">
            <a:avLst/>
          </a:prstGeom>
        </p:spPr>
        <p:txBody>
          <a:bodyPr anchor="t" rtlCol="false" tIns="0" lIns="0" bIns="0" rIns="0">
            <a:spAutoFit/>
          </a:bodyPr>
          <a:lstStyle/>
          <a:p>
            <a:pPr algn="l">
              <a:lnSpc>
                <a:spcPts val="1679"/>
              </a:lnSpc>
            </a:pPr>
            <a:r>
              <a:rPr lang="en-US" b="true" sz="1200" spc="1">
                <a:solidFill>
                  <a:srgbClr val="033971"/>
                </a:solidFill>
                <a:latin typeface="IBM Plex Sans Condensed Bold"/>
                <a:ea typeface="IBM Plex Sans Condensed Bold"/>
                <a:cs typeface="IBM Plex Sans Condensed Bold"/>
                <a:sym typeface="IBM Plex Sans Condensed Bold"/>
              </a:rPr>
              <a:t>Financial Reports </a:t>
            </a:r>
          </a:p>
        </p:txBody>
      </p:sp>
      <p:sp>
        <p:nvSpPr>
          <p:cNvPr name="TextBox 5" id="5"/>
          <p:cNvSpPr txBox="true"/>
          <p:nvPr/>
        </p:nvSpPr>
        <p:spPr>
          <a:xfrm rot="0">
            <a:off x="777240" y="290611"/>
            <a:ext cx="6217920" cy="2992628"/>
          </a:xfrm>
          <a:prstGeom prst="rect">
            <a:avLst/>
          </a:prstGeom>
        </p:spPr>
        <p:txBody>
          <a:bodyPr anchor="t" rtlCol="false" tIns="0" lIns="0" bIns="0" rIns="0">
            <a:spAutoFit/>
          </a:bodyPr>
          <a:lstStyle/>
          <a:p>
            <a:pPr algn="l">
              <a:lnSpc>
                <a:spcPts val="1606"/>
              </a:lnSpc>
            </a:pPr>
          </a:p>
          <a:p>
            <a:pPr algn="l">
              <a:lnSpc>
                <a:spcPts val="1606"/>
              </a:lnSpc>
            </a:pPr>
            <a:r>
              <a:rPr lang="en-US" sz="1100" spc="1">
                <a:solidFill>
                  <a:srgbClr val="000000"/>
                </a:solidFill>
                <a:latin typeface="IBM Plex Sans Condensed"/>
                <a:ea typeface="IBM Plex Sans Condensed"/>
                <a:cs typeface="IBM Plex Sans Condensed"/>
                <a:sym typeface="IBM Plex Sans Condensed"/>
              </a:rPr>
              <a:t>4. Mail accounts 30-60 days overdue the 30-60-day overdue letter, email them, and call them. </a:t>
            </a:r>
          </a:p>
          <a:p>
            <a:pPr algn="l">
              <a:lnSpc>
                <a:spcPts val="1606"/>
              </a:lnSpc>
            </a:pPr>
            <a:r>
              <a:rPr lang="en-US" sz="1100" spc="1">
                <a:solidFill>
                  <a:srgbClr val="000000"/>
                </a:solidFill>
                <a:latin typeface="IBM Plex Sans Condensed"/>
                <a:ea typeface="IBM Plex Sans Condensed"/>
                <a:cs typeface="IBM Plex Sans Condensed"/>
                <a:sym typeface="IBM Plex Sans Condensed"/>
              </a:rPr>
              <a:t>Accounts that become 60 days overdue should be sent the 60 day plus overdue letter, 60 day </a:t>
            </a:r>
          </a:p>
          <a:p>
            <a:pPr algn="l">
              <a:lnSpc>
                <a:spcPts val="1606"/>
              </a:lnSpc>
            </a:pPr>
            <a:r>
              <a:rPr lang="en-US" sz="1100" spc="1">
                <a:solidFill>
                  <a:srgbClr val="000000"/>
                </a:solidFill>
                <a:latin typeface="IBM Plex Sans Condensed"/>
                <a:ea typeface="IBM Plex Sans Condensed"/>
                <a:cs typeface="IBM Plex Sans Condensed"/>
                <a:sym typeface="IBM Plex Sans Condensed"/>
              </a:rPr>
              <a:t>plus email template, and call. </a:t>
            </a:r>
          </a:p>
          <a:p>
            <a:pPr algn="l">
              <a:lnSpc>
                <a:spcPts val="1606"/>
              </a:lnSpc>
            </a:pPr>
          </a:p>
          <a:p>
            <a:pPr algn="l">
              <a:lnSpc>
                <a:spcPts val="1606"/>
              </a:lnSpc>
            </a:pPr>
            <a:r>
              <a:rPr lang="en-US" sz="1100" spc="1">
                <a:solidFill>
                  <a:srgbClr val="000000"/>
                </a:solidFill>
                <a:latin typeface="IBM Plex Sans Condensed"/>
                <a:ea typeface="IBM Plex Sans Condensed"/>
                <a:cs typeface="IBM Plex Sans Condensed"/>
                <a:sym typeface="IBM Plex Sans Condensed"/>
              </a:rPr>
              <a:t>At 60 days overdue the call can be a bit firmer: “Hello John. This is Davis from Junk Raider. As discussed previously we have got an open invoice here that is now overdue by over 60 days. Would you have a credit card handy that would allow us to </a:t>
            </a:r>
          </a:p>
          <a:p>
            <a:pPr algn="l">
              <a:lnSpc>
                <a:spcPts val="1606"/>
              </a:lnSpc>
            </a:pPr>
            <a:r>
              <a:rPr lang="en-US" sz="1100" spc="1">
                <a:solidFill>
                  <a:srgbClr val="000000"/>
                </a:solidFill>
                <a:latin typeface="IBM Plex Sans Condensed"/>
                <a:ea typeface="IBM Plex Sans Condensed"/>
                <a:cs typeface="IBM Plex Sans Condensed"/>
                <a:sym typeface="IBM Plex Sans Condensed"/>
              </a:rPr>
              <a:t>go ahead and clear these off the books? If not, what day will our payment be coming out?” </a:t>
            </a:r>
          </a:p>
          <a:p>
            <a:pPr algn="l">
              <a:lnSpc>
                <a:spcPts val="1606"/>
              </a:lnSpc>
            </a:pPr>
          </a:p>
          <a:p>
            <a:pPr algn="l">
              <a:lnSpc>
                <a:spcPts val="1606"/>
              </a:lnSpc>
            </a:pPr>
            <a:r>
              <a:rPr lang="en-US" sz="1100" spc="1">
                <a:solidFill>
                  <a:srgbClr val="000000"/>
                </a:solidFill>
                <a:latin typeface="IBM Plex Sans Condensed"/>
                <a:ea typeface="IBM Plex Sans Condensed"/>
                <a:cs typeface="IBM Plex Sans Condensed"/>
                <a:sym typeface="IBM Plex Sans Condensed"/>
              </a:rPr>
              <a:t>5. Accounts over 60 days old may be placed on a pay-as-you-go system or denied service. Do not let your A/R get carried out far. The longer the customer goes without paying, the less likely they are to pay. </a:t>
            </a:r>
          </a:p>
          <a:p>
            <a:pPr algn="l">
              <a:lnSpc>
                <a:spcPts val="1606"/>
              </a:lnSpc>
            </a:pPr>
          </a:p>
          <a:p>
            <a:pPr algn="l">
              <a:lnSpc>
                <a:spcPts val="1606"/>
              </a:lnSpc>
            </a:pPr>
            <a:r>
              <a:rPr lang="en-US" sz="1100" spc="1">
                <a:solidFill>
                  <a:srgbClr val="000000"/>
                </a:solidFill>
                <a:latin typeface="IBM Plex Sans Condensed"/>
                <a:ea typeface="IBM Plex Sans Condensed"/>
                <a:cs typeface="IBM Plex Sans Condensed"/>
                <a:sym typeface="IBM Plex Sans Condensed"/>
              </a:rPr>
              <a:t>6. As you call and email customers, add a note to the customers’ files with the date and time of what you did. For example, “Spoke with John and sent email. He said he’d be paying on Monday.” </a:t>
            </a:r>
          </a:p>
        </p:txBody>
      </p:sp>
      <p:sp>
        <p:nvSpPr>
          <p:cNvPr name="TextBox 6" id="6"/>
          <p:cNvSpPr txBox="true"/>
          <p:nvPr/>
        </p:nvSpPr>
        <p:spPr>
          <a:xfrm rot="0">
            <a:off x="777240" y="7772123"/>
            <a:ext cx="6217920" cy="1392296"/>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It could be underquoting, increases in vendor pricing, theft, etc. You need to get to the bottom of it. Raise prices, fire people, re-train people - whatever it takes.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d. Click “Balance Sheet.”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e. Set the desired date and click “Run Report.”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3. Type “Statement of Cash Flows” in the search bar. Select the desired start and end dates. This is one of the most important reports, as consistent positive cash flow is vital to the success of your business. </a:t>
            </a:r>
          </a:p>
        </p:txBody>
      </p:sp>
    </p:spTree>
  </p:cSld>
  <p:clrMapOvr>
    <a:masterClrMapping/>
  </p:clrMapOvr>
</p:sld>
</file>

<file path=ppt/slides/slide75.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77240" y="1164027"/>
            <a:ext cx="6107497" cy="1211321"/>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The standard chart of accounts for your junk removal company has been entered into Quickbooks Online. </a:t>
            </a:r>
          </a:p>
          <a:p>
            <a:pPr algn="l" rtl="true">
              <a:lnSpc>
                <a:spcPts val="1611"/>
              </a:lnSpc>
            </a:pPr>
          </a:p>
          <a:p>
            <a:pPr algn="l">
              <a:lnSpc>
                <a:spcPts val="1752"/>
              </a:lnSpc>
            </a:pPr>
            <a:r>
              <a:rPr lang="en-US" b="true" sz="1200" spc="1">
                <a:solidFill>
                  <a:srgbClr val="033971"/>
                </a:solidFill>
                <a:latin typeface="IBM Plex Sans Condensed Bold"/>
                <a:ea typeface="IBM Plex Sans Condensed Bold"/>
                <a:cs typeface="IBM Plex Sans Condensed Bold"/>
                <a:sym typeface="IBM Plex Sans Condensed Bold"/>
              </a:rPr>
              <a:t>Taxes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While paying business taxes can be quite complicated and demoralizing, you still need to do it. The IRS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will audit you and make your life a lot harder if you choose not to comply. Consult a tax professional as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your business situation becomes more complex, but always pay your taxes. </a:t>
            </a:r>
          </a:p>
        </p:txBody>
      </p:sp>
      <p:sp>
        <p:nvSpPr>
          <p:cNvPr name="TextBox 3" id="3"/>
          <p:cNvSpPr txBox="true"/>
          <p:nvPr/>
        </p:nvSpPr>
        <p:spPr>
          <a:xfrm rot="0">
            <a:off x="777240" y="2885023"/>
            <a:ext cx="6082760" cy="5992871"/>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Insurance exists to protect you from financial ruin. You and your insurance agent should meet quarterly to review your insurance policy, ensure drivers are added on your auto policy, and make sure that your estimated payroll for Workers Comp is correct. You should also shop insurance carriers about once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every two years. The following insurance is required to protect you and your business: </a:t>
            </a:r>
          </a:p>
          <a:p>
            <a:pPr algn="r" rtl="true">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Workers Comp Insurance</a:t>
            </a:r>
            <a:r>
              <a:rPr lang="en-US" sz="1103" spc="1">
                <a:solidFill>
                  <a:srgbClr val="000000"/>
                </a:solidFill>
                <a:latin typeface="IBM Plex Sans Condensed"/>
                <a:ea typeface="IBM Plex Sans Condensed"/>
                <a:cs typeface="IBM Plex Sans Condensed"/>
                <a:sym typeface="IBM Plex Sans Condensed"/>
              </a:rPr>
              <a: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Workers Comp insurance covers medical bills and lost time expenses for any workplace injuries. The cost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of your Workers Comp is dependent on a factor called your experience mod. The longer you are in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business without injuries or serious injuries, the lower your experience mod. The standard experience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mod is based on a factor of 1 (1 is the standard rate). If you have a 1.2 experience mod, you will pay 20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percent more than standard. If you have a .80, you pay 20 percent less than standard.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Workers Comp is based on a percentage of your standard payroll costs excluding overtime and officer pay. Try to get workers comp code 8263: Junk Dealers and Drivers. It will be less expensive than Waste Management or Janitorial Services.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Typical introductory Workers Comp costs, depending on your state, is about 12% of payroll. After a few years in business with limited loss history, that can be reduced to around 7%.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For small injuries, you should pay out of pocket at urgent care centers. Either have your team member pay and reimburse him/her or call in a credit card number to the facility. </a:t>
            </a:r>
          </a:p>
          <a:p>
            <a:pPr algn="l">
              <a:lnSpc>
                <a:spcPts val="1611"/>
              </a:lnSpc>
            </a:pPr>
          </a:p>
          <a:p>
            <a:pPr algn="l">
              <a:lnSpc>
                <a:spcPts val="1611"/>
              </a:lnSpc>
            </a:pPr>
            <a:r>
              <a:rPr lang="en-US" sz="1104" spc="1">
                <a:solidFill>
                  <a:srgbClr val="000000"/>
                </a:solidFill>
                <a:latin typeface="IBM Plex Sans Condensed"/>
                <a:ea typeface="IBM Plex Sans Condensed"/>
                <a:cs typeface="IBM Plex Sans Condensed"/>
                <a:sym typeface="IBM Plex Sans Condensed"/>
              </a:rPr>
              <a:t>Training on how to properly lift items should be given to all new team members. Many states do not require Workers Comp until you have a certain number of employees. You should disregard that law and get it from the start.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An employee injury could ruin you and your business. This is not an optional expense. If possible, get a pay-as-you-go policy. When you first get in business you will likely be paying a minimum policy premium. These are generally not available with a pay-as-you-go policy. Therefore, as you grow you will want to make sure you increase your estimated payroll.</a:t>
            </a:r>
          </a:p>
        </p:txBody>
      </p:sp>
      <p:sp>
        <p:nvSpPr>
          <p:cNvPr name="TextBox 4" id="4"/>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74 </a:t>
            </a:r>
          </a:p>
        </p:txBody>
      </p:sp>
      <p:sp>
        <p:nvSpPr>
          <p:cNvPr name="TextBox 5" id="5"/>
          <p:cNvSpPr txBox="true"/>
          <p:nvPr/>
        </p:nvSpPr>
        <p:spPr>
          <a:xfrm rot="0">
            <a:off x="801976" y="2534503"/>
            <a:ext cx="843583" cy="198120"/>
          </a:xfrm>
          <a:prstGeom prst="rect">
            <a:avLst/>
          </a:prstGeom>
        </p:spPr>
        <p:txBody>
          <a:bodyPr anchor="t" rtlCol="false" tIns="0" lIns="0" bIns="0" rIns="0">
            <a:spAutoFit/>
          </a:bodyPr>
          <a:lstStyle/>
          <a:p>
            <a:pPr algn="l">
              <a:lnSpc>
                <a:spcPts val="1679"/>
              </a:lnSpc>
            </a:pPr>
            <a:r>
              <a:rPr lang="en-US" b="true" sz="1200" spc="1">
                <a:solidFill>
                  <a:srgbClr val="033971"/>
                </a:solidFill>
                <a:latin typeface="IBM Plex Sans Condensed Bold"/>
                <a:ea typeface="IBM Plex Sans Condensed Bold"/>
                <a:cs typeface="IBM Plex Sans Condensed Bold"/>
                <a:sym typeface="IBM Plex Sans Condensed Bold"/>
              </a:rPr>
              <a:t>Insurance </a:t>
            </a:r>
          </a:p>
        </p:txBody>
      </p:sp>
      <p:sp>
        <p:nvSpPr>
          <p:cNvPr name="TextBox 6" id="6"/>
          <p:cNvSpPr txBox="true"/>
          <p:nvPr/>
        </p:nvSpPr>
        <p:spPr>
          <a:xfrm rot="0">
            <a:off x="777240" y="758190"/>
            <a:ext cx="2872104" cy="198120"/>
          </a:xfrm>
          <a:prstGeom prst="rect">
            <a:avLst/>
          </a:prstGeom>
        </p:spPr>
        <p:txBody>
          <a:bodyPr anchor="t" rtlCol="false" tIns="0" lIns="0" bIns="0" rIns="0">
            <a:spAutoFit/>
          </a:bodyPr>
          <a:lstStyle/>
          <a:p>
            <a:pPr algn="l">
              <a:lnSpc>
                <a:spcPts val="1679"/>
              </a:lnSpc>
            </a:pPr>
            <a:r>
              <a:rPr lang="en-US" b="true" sz="1200" spc="1">
                <a:solidFill>
                  <a:srgbClr val="033971"/>
                </a:solidFill>
                <a:latin typeface="IBM Plex Sans Condensed Bold"/>
                <a:ea typeface="IBM Plex Sans Condensed Bold"/>
                <a:cs typeface="IBM Plex Sans Condensed Bold"/>
                <a:sym typeface="IBM Plex Sans Condensed Bold"/>
              </a:rPr>
              <a:t>Typical Junk Removal Chart of Accounts </a:t>
            </a:r>
          </a:p>
        </p:txBody>
      </p:sp>
    </p:spTree>
  </p:cSld>
  <p:clrMapOvr>
    <a:masterClrMapping/>
  </p:clrMapOvr>
</p:sld>
</file>

<file path=ppt/slides/slide76.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77240" y="7666474"/>
            <a:ext cx="6217920" cy="1854165"/>
          </a:xfrm>
          <a:prstGeom prst="rect">
            <a:avLst/>
          </a:prstGeom>
        </p:spPr>
        <p:txBody>
          <a:bodyPr anchor="t" rtlCol="false" tIns="0" lIns="0" bIns="0" rIns="0">
            <a:spAutoFit/>
          </a:bodyPr>
          <a:lstStyle/>
          <a:p>
            <a:pPr algn="l">
              <a:lnSpc>
                <a:spcPts val="1343"/>
              </a:lnSpc>
            </a:pPr>
            <a:r>
              <a:rPr lang="en-US" b="true" sz="1103" spc="1">
                <a:solidFill>
                  <a:srgbClr val="000000"/>
                </a:solidFill>
                <a:latin typeface="IBM Plex Sans Condensed Bold"/>
                <a:ea typeface="IBM Plex Sans Condensed Bold"/>
                <a:cs typeface="IBM Plex Sans Condensed Bold"/>
                <a:sym typeface="IBM Plex Sans Condensed Bold"/>
              </a:rPr>
              <a:t> It is generally good practice to look for people with the following basic qualifications: </a:t>
            </a:r>
          </a:p>
          <a:p>
            <a:pPr algn="l">
              <a:lnSpc>
                <a:spcPts val="2759"/>
              </a:lnSpc>
            </a:pPr>
            <a:r>
              <a:rPr lang="en-US" sz="1103" spc="1">
                <a:solidFill>
                  <a:srgbClr val="000000"/>
                </a:solidFill>
                <a:latin typeface="IBM Plex Sans Condensed"/>
                <a:ea typeface="IBM Plex Sans Condensed"/>
                <a:cs typeface="IBM Plex Sans Condensed"/>
                <a:sym typeface="IBM Plex Sans Condensed"/>
              </a:rPr>
              <a:t>• No criminal record, or a proven record of reformation after arrest. </a:t>
            </a:r>
          </a:p>
          <a:p>
            <a:pPr algn="l">
              <a:lnSpc>
                <a:spcPts val="551"/>
              </a:lnSpc>
            </a:pPr>
            <a:r>
              <a:rPr lang="en-US" sz="1103" spc="1">
                <a:solidFill>
                  <a:srgbClr val="000000"/>
                </a:solidFill>
                <a:latin typeface="IBM Plex Sans Condensed"/>
                <a:ea typeface="IBM Plex Sans Condensed"/>
                <a:cs typeface="IBM Plex Sans Condensed"/>
                <a:sym typeface="IBM Plex Sans Condensed"/>
              </a:rPr>
              <a:t>• Stable work history </a:t>
            </a:r>
          </a:p>
          <a:p>
            <a:pPr algn="l">
              <a:lnSpc>
                <a:spcPts val="2256"/>
              </a:lnSpc>
            </a:pPr>
            <a:r>
              <a:rPr lang="en-US" sz="1103" spc="1">
                <a:solidFill>
                  <a:srgbClr val="000000"/>
                </a:solidFill>
                <a:latin typeface="IBM Plex Sans Condensed"/>
                <a:ea typeface="IBM Plex Sans Condensed"/>
                <a:cs typeface="IBM Plex Sans Condensed"/>
                <a:sym typeface="IBM Plex Sans Condensed"/>
              </a:rPr>
              <a:t>• Clean cut and maintains basic grooming standards </a:t>
            </a:r>
          </a:p>
          <a:p>
            <a:pPr algn="l">
              <a:lnSpc>
                <a:spcPts val="551"/>
              </a:lnSpc>
            </a:pPr>
            <a:r>
              <a:rPr lang="en-US" sz="1103" spc="1">
                <a:solidFill>
                  <a:srgbClr val="000000"/>
                </a:solidFill>
                <a:latin typeface="IBM Plex Sans Condensed"/>
                <a:ea typeface="IBM Plex Sans Condensed"/>
                <a:cs typeface="IBM Plex Sans Condensed"/>
                <a:sym typeface="IBM Plex Sans Condensed"/>
              </a:rPr>
              <a:t>• Well-spoken with good people skills </a:t>
            </a:r>
          </a:p>
          <a:p>
            <a:pPr algn="l">
              <a:lnSpc>
                <a:spcPts val="2256"/>
              </a:lnSpc>
            </a:pPr>
            <a:r>
              <a:rPr lang="en-US" sz="1103" spc="1">
                <a:solidFill>
                  <a:srgbClr val="000000"/>
                </a:solidFill>
                <a:latin typeface="IBM Plex Sans Condensed"/>
                <a:ea typeface="IBM Plex Sans Condensed"/>
                <a:cs typeface="IBM Plex Sans Condensed"/>
                <a:sym typeface="IBM Plex Sans Condensed"/>
              </a:rPr>
              <a:t>• High school diploma or equivalent </a:t>
            </a:r>
          </a:p>
          <a:p>
            <a:pPr algn="l">
              <a:lnSpc>
                <a:spcPts val="551"/>
              </a:lnSpc>
            </a:pPr>
            <a:r>
              <a:rPr lang="en-US" sz="1103" spc="1">
                <a:solidFill>
                  <a:srgbClr val="000000"/>
                </a:solidFill>
                <a:latin typeface="IBM Plex Sans Condensed"/>
                <a:ea typeface="IBM Plex Sans Condensed"/>
                <a:cs typeface="IBM Plex Sans Condensed"/>
                <a:sym typeface="IBM Plex Sans Condensed"/>
              </a:rPr>
              <a:t>• Drug free </a:t>
            </a:r>
          </a:p>
          <a:p>
            <a:pPr algn="l">
              <a:lnSpc>
                <a:spcPts val="2256"/>
              </a:lnSpc>
            </a:pPr>
            <a:r>
              <a:rPr lang="en-US" sz="1103" spc="1">
                <a:solidFill>
                  <a:srgbClr val="000000"/>
                </a:solidFill>
                <a:latin typeface="IBM Plex Sans Condensed"/>
                <a:ea typeface="IBM Plex Sans Condensed"/>
                <a:cs typeface="IBM Plex Sans Condensed"/>
                <a:sym typeface="IBM Plex Sans Condensed"/>
              </a:rPr>
              <a:t>• Ability and willingness to work long hours and in inclement weather </a:t>
            </a:r>
          </a:p>
          <a:p>
            <a:pPr algn="l">
              <a:lnSpc>
                <a:spcPts val="551"/>
              </a:lnSpc>
            </a:pPr>
            <a:r>
              <a:rPr lang="en-US" sz="1103" spc="1">
                <a:solidFill>
                  <a:srgbClr val="000000"/>
                </a:solidFill>
                <a:latin typeface="IBM Plex Sans Condensed"/>
                <a:ea typeface="IBM Plex Sans Condensed"/>
                <a:cs typeface="IBM Plex Sans Condensed"/>
                <a:sym typeface="IBM Plex Sans Condensed"/>
              </a:rPr>
              <a:t>• Valid driver’s license and clean driving record </a:t>
            </a:r>
          </a:p>
          <a:p>
            <a:pPr algn="l">
              <a:lnSpc>
                <a:spcPts val="2256"/>
              </a:lnSpc>
            </a:pPr>
            <a:r>
              <a:rPr lang="en-US" sz="1103" spc="1">
                <a:solidFill>
                  <a:srgbClr val="000000"/>
                </a:solidFill>
                <a:latin typeface="IBM Plex Sans Condensed"/>
                <a:ea typeface="IBM Plex Sans Condensed"/>
                <a:cs typeface="IBM Plex Sans Condensed"/>
                <a:sym typeface="IBM Plex Sans Condensed"/>
              </a:rPr>
              <a:t>• Ability to lift 150 pounds and physically fit enough to perform job tasks </a:t>
            </a:r>
          </a:p>
        </p:txBody>
      </p:sp>
      <p:sp>
        <p:nvSpPr>
          <p:cNvPr name="TextBox 3" id="3"/>
          <p:cNvSpPr txBox="true"/>
          <p:nvPr/>
        </p:nvSpPr>
        <p:spPr>
          <a:xfrm rot="0">
            <a:off x="777240" y="764393"/>
            <a:ext cx="6217920" cy="5792846"/>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Evaluate this situation quarterly to ensure that you are not spending more on payroll than you thought.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Y</a:t>
            </a:r>
            <a:r>
              <a:rPr lang="en-US" sz="1103" spc="1">
                <a:solidFill>
                  <a:srgbClr val="000000"/>
                </a:solidFill>
                <a:latin typeface="IBM Plex Sans Condensed"/>
                <a:ea typeface="IBM Plex Sans Condensed"/>
                <a:cs typeface="IBM Plex Sans Condensed"/>
                <a:sym typeface="IBM Plex Sans Condensed"/>
              </a:rPr>
              <a:t>ou will be audited once a year by your insurance company. You will either be refunded if you overpaid throughout the year or you will be charged if you underpaid. If you have a pay-as-you-go policy, there will generally not be a yearly audit. </a:t>
            </a:r>
          </a:p>
          <a:p>
            <a:pPr algn="r" rtl="true">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Automobile insurance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You should have liability and comprehensive coverage. Liability limits should be set to a minimum of $1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Million and comprehensive coverage should be paid at the estimated replacement cost for your vehicle.</a:t>
            </a:r>
            <a:r>
              <a:rPr lang="en-US" b="true" sz="1103" spc="1">
                <a:solidFill>
                  <a:srgbClr val="000000"/>
                </a:solidFill>
                <a:latin typeface="IBM Plex Sans Condensed Bold"/>
                <a:ea typeface="IBM Plex Sans Condensed Bold"/>
                <a:cs typeface="IBM Plex Sans Condensed Bold"/>
                <a:sym typeface="IBM Plex Sans Condensed Bold"/>
              </a:rPr>
              <a: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Your automobile policy is also the policy that will pay if you damage a customer’s home when removing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items if you were taking those items to your truck. If you were removing a large refrigerator from inside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home and scratched the hardwood floors in the process, the auto policy would be the one that pays.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If you were just moving the item around the customer’s home and not taking it to your truck, then your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general liability policy would pay.</a:t>
            </a:r>
            <a:r>
              <a:rPr lang="en-US" b="true" sz="1103" spc="1">
                <a:solidFill>
                  <a:srgbClr val="000000"/>
                </a:solidFill>
                <a:latin typeface="IBM Plex Sans Condensed Bold"/>
                <a:ea typeface="IBM Plex Sans Condensed Bold"/>
                <a:cs typeface="IBM Plex Sans Condensed Bold"/>
                <a:sym typeface="IBM Plex Sans Condensed Bold"/>
              </a:rPr>
              <a:t> </a:t>
            </a:r>
            <a:r>
              <a:rPr lang="en-US" sz="1103" spc="1">
                <a:solidFill>
                  <a:srgbClr val="000000"/>
                </a:solidFill>
                <a:latin typeface="IBM Plex Sans Condensed"/>
                <a:ea typeface="IBM Plex Sans Condensed"/>
                <a:cs typeface="IBM Plex Sans Condensed"/>
                <a:sym typeface="IBM Plex Sans Condensed"/>
              </a:rPr>
              <a:t>Talk with your insurance carrier so you understand how inexperienced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drivers (drivers with less than three years of driving experience) or drivers with points on their license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will affect your rates.</a:t>
            </a:r>
            <a:r>
              <a:rPr lang="en-US" b="true" sz="1103" spc="1">
                <a:solidFill>
                  <a:srgbClr val="000000"/>
                </a:solidFill>
                <a:latin typeface="IBM Plex Sans Condensed Bold"/>
                <a:ea typeface="IBM Plex Sans Condensed Bold"/>
                <a:cs typeface="IBM Plex Sans Condensed Bold"/>
                <a:sym typeface="IBM Plex Sans Condensed Bold"/>
              </a:rPr>
              <a:t>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General Liability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General Liability insurance is cheap. It covers damage to property or injury to a non-employee caused by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your company’s negligence. As previously mentioned, General Liability insurance does not cover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damages caused in the process of moving items to the truck. Instead, these cases are handled by your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auto policy.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Employee Dishonesty Bond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Covers theft of customers’ property by employees. It is very inexpensive and well worth the investment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if anything ever goes wrong.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Surprising, your automobile insurance policy covers damage inside the customer’s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home if it was damaged while you were in the process of loading the truck. </a:t>
            </a:r>
          </a:p>
        </p:txBody>
      </p:sp>
      <p:sp>
        <p:nvSpPr>
          <p:cNvPr name="TextBox 4" id="4"/>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75 </a:t>
            </a:r>
          </a:p>
        </p:txBody>
      </p:sp>
      <p:sp>
        <p:nvSpPr>
          <p:cNvPr name="TextBox 5" id="5"/>
          <p:cNvSpPr txBox="true"/>
          <p:nvPr/>
        </p:nvSpPr>
        <p:spPr>
          <a:xfrm rot="0">
            <a:off x="777240" y="6827262"/>
            <a:ext cx="1580388" cy="264262"/>
          </a:xfrm>
          <a:prstGeom prst="rect">
            <a:avLst/>
          </a:prstGeom>
        </p:spPr>
        <p:txBody>
          <a:bodyPr anchor="t" rtlCol="false" tIns="0" lIns="0" bIns="0" rIns="0">
            <a:spAutoFit/>
          </a:bodyPr>
          <a:lstStyle/>
          <a:p>
            <a:pPr algn="l">
              <a:lnSpc>
                <a:spcPts val="2234"/>
              </a:lnSpc>
            </a:pPr>
            <a:r>
              <a:rPr lang="en-US" b="true" sz="1596" spc="3">
                <a:solidFill>
                  <a:srgbClr val="033971"/>
                </a:solidFill>
                <a:latin typeface="IBM Plex Sans Condensed Bold"/>
                <a:ea typeface="IBM Plex Sans Condensed Bold"/>
                <a:cs typeface="IBM Plex Sans Condensed Bold"/>
                <a:sym typeface="IBM Plex Sans Condensed Bold"/>
              </a:rPr>
              <a:t>Human Resources </a:t>
            </a:r>
          </a:p>
        </p:txBody>
      </p:sp>
      <p:sp>
        <p:nvSpPr>
          <p:cNvPr name="TextBox 6" id="6"/>
          <p:cNvSpPr txBox="true"/>
          <p:nvPr/>
        </p:nvSpPr>
        <p:spPr>
          <a:xfrm rot="0">
            <a:off x="777240" y="7386799"/>
            <a:ext cx="728758" cy="177927"/>
          </a:xfrm>
          <a:prstGeom prst="rect">
            <a:avLst/>
          </a:prstGeom>
        </p:spPr>
        <p:txBody>
          <a:bodyPr anchor="t" rtlCol="false" tIns="0" lIns="0" bIns="0" rIns="0">
            <a:spAutoFit/>
          </a:bodyPr>
          <a:lstStyle/>
          <a:p>
            <a:pPr algn="l">
              <a:lnSpc>
                <a:spcPts val="1464"/>
              </a:lnSpc>
            </a:pPr>
            <a:r>
              <a:rPr lang="en-US" sz="1200" spc="1">
                <a:solidFill>
                  <a:srgbClr val="1F3763"/>
                </a:solidFill>
                <a:latin typeface="IBM Plex Sans Condensed"/>
                <a:ea typeface="IBM Plex Sans Condensed"/>
                <a:cs typeface="IBM Plex Sans Condensed"/>
                <a:sym typeface="IBM Plex Sans Condensed"/>
              </a:rPr>
              <a:t> </a:t>
            </a:r>
            <a:r>
              <a:rPr lang="en-US" sz="1200" spc="1">
                <a:solidFill>
                  <a:srgbClr val="033971"/>
                </a:solidFill>
                <a:latin typeface="IBM Plex Sans Condensed"/>
                <a:ea typeface="IBM Plex Sans Condensed"/>
                <a:cs typeface="IBM Plex Sans Condensed"/>
                <a:sym typeface="IBM Plex Sans Condensed"/>
              </a:rPr>
              <a:t>Hiring</a:t>
            </a:r>
            <a:r>
              <a:rPr lang="en-US" sz="1200" spc="1">
                <a:solidFill>
                  <a:srgbClr val="1F3763"/>
                </a:solidFill>
                <a:latin typeface="IBM Plex Sans Condensed"/>
                <a:ea typeface="IBM Plex Sans Condensed"/>
                <a:cs typeface="IBM Plex Sans Condensed"/>
                <a:sym typeface="IBM Plex Sans Condensed"/>
              </a:rPr>
              <a:t> </a:t>
            </a:r>
          </a:p>
        </p:txBody>
      </p:sp>
    </p:spTree>
  </p:cSld>
  <p:clrMapOvr>
    <a:masterClrMapping/>
  </p:clrMapOvr>
</p:sld>
</file>

<file path=ppt/slides/slide7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777240" y="8878864"/>
            <a:ext cx="6217920" cy="483391"/>
          </a:xfrm>
          <a:prstGeom prst="rect">
            <a:avLst/>
          </a:prstGeom>
        </p:spPr>
        <p:txBody>
          <a:bodyPr anchor="t" rtlCol="false" tIns="0" lIns="0" bIns="0" rIns="0">
            <a:spAutoFit/>
          </a:bodyPr>
          <a:lstStyle/>
          <a:p>
            <a:pPr algn="l">
              <a:lnSpc>
                <a:spcPts val="1343"/>
              </a:lnSpc>
            </a:pPr>
            <a:r>
              <a:rPr lang="en-US" sz="1103" spc="1">
                <a:solidFill>
                  <a:srgbClr val="000000"/>
                </a:solidFill>
                <a:latin typeface="IBM Plex Sans Condensed"/>
                <a:ea typeface="IBM Plex Sans Condensed"/>
                <a:cs typeface="IBM Plex Sans Condensed"/>
                <a:sym typeface="IBM Plex Sans Condensed"/>
              </a:rPr>
              <a:t>Onboarding is the process of processing new employees after hiring to legally and personally prepare them to start working. This process involves the completion of paperwork for both the government and Junk Raider and the issuance of necessary documentation and supplies to the employee. </a:t>
            </a:r>
          </a:p>
        </p:txBody>
      </p:sp>
      <p:sp>
        <p:nvSpPr>
          <p:cNvPr name="TextBox 3" id="3"/>
          <p:cNvSpPr txBox="true"/>
          <p:nvPr/>
        </p:nvSpPr>
        <p:spPr>
          <a:xfrm rot="0">
            <a:off x="777240" y="966061"/>
            <a:ext cx="6080760" cy="7393046"/>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 Reliable transportation to and from work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 Working cell phone or ability to get one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Obviously, additional education and other qualities are major bonuses. Anyone you hire should work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well with your current team members and should not come with drama or baggage. You do not want to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bring a toxic person into your organization.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Your employees are vital to your organization. Once you have more than one truck or you are in a managerial role, your employees will be the only face of your business that your customers see. Treat them with respect and value them and expect the same in return.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Craigslist and Indeed are powerful platforms that can help you find good candidates for your company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fast. Indeed, is a great place to find quality applicants quickly, but relies on a daily budget that you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choose. If you are desperate, $5-$10 per day should get you a good candidate fast. Craigslist can also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yield outstanding employees, and a Craigslist ad costs only $5. </a:t>
            </a:r>
            <a:r>
              <a:rPr lang="en-US" sz="1103" i="true" spc="1">
                <a:solidFill>
                  <a:srgbClr val="000000"/>
                </a:solidFill>
                <a:latin typeface="IBM Plex Sans Condensed Italics"/>
                <a:ea typeface="IBM Plex Sans Condensed Italics"/>
                <a:cs typeface="IBM Plex Sans Condensed Italics"/>
                <a:sym typeface="IBM Plex Sans Condensed Italics"/>
              </a:rPr>
              <a:t>See </a:t>
            </a:r>
            <a:r>
              <a:rPr lang="en-US" b="true" sz="1103" i="true" spc="1">
                <a:solidFill>
                  <a:srgbClr val="000000"/>
                </a:solidFill>
                <a:latin typeface="IBM Plex Sans Condensed Bold Italics"/>
                <a:ea typeface="IBM Plex Sans Condensed Bold Italics"/>
                <a:cs typeface="IBM Plex Sans Condensed Bold Italics"/>
                <a:sym typeface="IBM Plex Sans Condensed Bold Italics"/>
              </a:rPr>
              <a:t>Appendix Figure 4</a:t>
            </a:r>
            <a:r>
              <a:rPr lang="en-US" sz="1103" i="true" spc="1">
                <a:solidFill>
                  <a:srgbClr val="000000"/>
                </a:solidFill>
                <a:latin typeface="IBM Plex Sans Condensed Italics"/>
                <a:ea typeface="IBM Plex Sans Condensed Italics"/>
                <a:cs typeface="IBM Plex Sans Condensed Italics"/>
                <a:sym typeface="IBM Plex Sans Condensed Italics"/>
              </a:rPr>
              <a:t> For Sample Job </a:t>
            </a:r>
          </a:p>
          <a:p>
            <a:pPr algn="l">
              <a:lnSpc>
                <a:spcPts val="1611"/>
              </a:lnSpc>
            </a:pPr>
            <a:r>
              <a:rPr lang="en-US" sz="1103" i="true" spc="1">
                <a:solidFill>
                  <a:srgbClr val="000000"/>
                </a:solidFill>
                <a:latin typeface="IBM Plex Sans Condensed Italics"/>
                <a:ea typeface="IBM Plex Sans Condensed Italics"/>
                <a:cs typeface="IBM Plex Sans Condensed Italics"/>
                <a:sym typeface="IBM Plex Sans Condensed Italics"/>
              </a:rPr>
              <a:t>Listing.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When interviewing people who meet the criteria listed above, be sure to ask questions about any gaps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in their work history and probe deeper if something they say does not seem to make sense. Be honest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and forward with potential employees as well. Let them know that they will be working exceptionally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long hours on occasion, that they will be dealing with hoarders and bugs, and that they will be expected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to work extremely hard and comply with checklists. Do not try to “sugar-coat” anything because it is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better to have someone say “no” at an interview than to waste time and money training someone who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is only going to quit immediately.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Pay Structure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Employees should be started out at a standard rate as a Navigator with the expectation they will have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advanced to Team Leader within 30 days. If they have not their wage should be dropped by $2 an hour.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If they do obtain Team Leader status, then their pay should be raised by $1 an hour. Further raises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should be based on performance with factors such as average income per job and average time on job.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Drug and Background Testing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Should you choose to drug te</a:t>
            </a:r>
            <a:r>
              <a:rPr lang="en-US" sz="1103" spc="1">
                <a:solidFill>
                  <a:srgbClr val="000000"/>
                </a:solidFill>
                <a:latin typeface="IBM Plex Sans Condensed"/>
                <a:ea typeface="IBM Plex Sans Condensed"/>
                <a:cs typeface="IBM Plex Sans Condensed"/>
                <a:sym typeface="IBM Plex Sans Condensed"/>
                <a:hlinkClick r:id="rId2" tooltip="https://goodhire.com/"/>
              </a:rPr>
              <a:t>st applicants you can do</a:t>
            </a:r>
            <a:r>
              <a:rPr lang="en-US" sz="1103" spc="1">
                <a:solidFill>
                  <a:srgbClr val="000000"/>
                </a:solidFill>
                <a:latin typeface="IBM Plex Sans Condensed"/>
                <a:ea typeface="IBM Plex Sans Condensed"/>
                <a:cs typeface="IBM Plex Sans Condensed"/>
                <a:sym typeface="IBM Plex Sans Condensed"/>
              </a:rPr>
              <a:t> so at any local urgent care facility. Background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checks can be done online at,</a:t>
            </a:r>
            <a:r>
              <a:rPr lang="en-US" sz="1103" spc="1">
                <a:solidFill>
                  <a:srgbClr val="000000"/>
                </a:solidFill>
                <a:latin typeface="IBM Plex Sans Condensed"/>
                <a:ea typeface="IBM Plex Sans Condensed"/>
                <a:cs typeface="IBM Plex Sans Condensed"/>
                <a:sym typeface="IBM Plex Sans Condensed"/>
                <a:hlinkClick r:id="rId3" tooltip="https://goodhire.com/"/>
              </a:rPr>
              <a:t> </a:t>
            </a:r>
            <a:r>
              <a:rPr lang="en-US" sz="1103" spc="1">
                <a:solidFill>
                  <a:srgbClr val="0563C1"/>
                </a:solidFill>
                <a:latin typeface="IBM Plex Sans Condensed"/>
                <a:ea typeface="IBM Plex Sans Condensed"/>
                <a:cs typeface="IBM Plex Sans Condensed"/>
                <a:sym typeface="IBM Plex Sans Condensed"/>
                <a:hlinkClick r:id="rId4" tooltip="https://goodhire.com/"/>
              </a:rPr>
              <a:t>https://goodhire.com</a:t>
            </a:r>
            <a:r>
              <a:rPr lang="en-US" sz="1103" spc="1">
                <a:solidFill>
                  <a:srgbClr val="000000"/>
                </a:solidFill>
                <a:latin typeface="IBM Plex Sans Condensed"/>
                <a:ea typeface="IBM Plex Sans Condensed"/>
                <a:cs typeface="IBM Plex Sans Condensed"/>
                <a:sym typeface="IBM Plex Sans Condensed"/>
                <a:hlinkClick r:id="rId5" tooltip="https://goodhire.com/"/>
              </a:rPr>
              <a:t>.</a:t>
            </a:r>
            <a:r>
              <a:rPr lang="en-US" sz="1103" spc="1">
                <a:solidFill>
                  <a:srgbClr val="000000"/>
                </a:solidFill>
                <a:latin typeface="IBM Plex Sans Condensed"/>
                <a:ea typeface="IBM Plex Sans Condensed"/>
                <a:cs typeface="IBM Plex Sans Condensed"/>
                <a:sym typeface="IBM Plex Sans Condensed"/>
              </a:rPr>
              <a:t>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It is vital to trust your gut when hiring. If you get a bad feeling or vibe from anyone, </a:t>
            </a:r>
            <a:r>
              <a:rPr lang="en-US" sz="1103" spc="1">
                <a:solidFill>
                  <a:srgbClr val="FF0000"/>
                </a:solidFill>
                <a:latin typeface="IBM Plex Sans Condensed"/>
                <a:ea typeface="IBM Plex Sans Condensed"/>
                <a:cs typeface="IBM Plex Sans Condensed"/>
                <a:sym typeface="IBM Plex Sans Condensed"/>
              </a:rPr>
              <a:t>do not hire them. </a:t>
            </a:r>
            <a:r>
              <a:rPr lang="en-US" sz="1103" spc="1">
                <a:solidFill>
                  <a:srgbClr val="000000"/>
                </a:solidFill>
                <a:latin typeface="IBM Plex Sans Condensed"/>
                <a:ea typeface="IBM Plex Sans Condensed"/>
                <a:cs typeface="IBM Plex Sans Condensed"/>
                <a:sym typeface="IBM Plex Sans Condensed"/>
              </a:rPr>
              <a:t>Your intuition exists for a reason and will rarely lead you astray. </a:t>
            </a:r>
          </a:p>
        </p:txBody>
      </p:sp>
      <p:sp>
        <p:nvSpPr>
          <p:cNvPr name="TextBox 4" id="4"/>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76 </a:t>
            </a:r>
          </a:p>
        </p:txBody>
      </p:sp>
      <p:sp>
        <p:nvSpPr>
          <p:cNvPr name="TextBox 5" id="5"/>
          <p:cNvSpPr txBox="true"/>
          <p:nvPr/>
        </p:nvSpPr>
        <p:spPr>
          <a:xfrm rot="0">
            <a:off x="777240" y="8608735"/>
            <a:ext cx="769010" cy="198120"/>
          </a:xfrm>
          <a:prstGeom prst="rect">
            <a:avLst/>
          </a:prstGeom>
        </p:spPr>
        <p:txBody>
          <a:bodyPr anchor="t" rtlCol="false" tIns="0" lIns="0" bIns="0" rIns="0">
            <a:spAutoFit/>
          </a:bodyPr>
          <a:lstStyle/>
          <a:p>
            <a:pPr algn="l">
              <a:lnSpc>
                <a:spcPts val="1679"/>
              </a:lnSpc>
            </a:pPr>
            <a:r>
              <a:rPr lang="en-US" b="true" sz="1200" spc="1">
                <a:solidFill>
                  <a:srgbClr val="033971"/>
                </a:solidFill>
                <a:latin typeface="IBM Plex Sans Condensed Bold"/>
                <a:ea typeface="IBM Plex Sans Condensed Bold"/>
                <a:cs typeface="IBM Plex Sans Condensed Bold"/>
                <a:sym typeface="IBM Plex Sans Condensed Bold"/>
              </a:rPr>
              <a:t>Onboarding </a:t>
            </a:r>
          </a:p>
        </p:txBody>
      </p:sp>
    </p:spTree>
  </p:cSld>
  <p:clrMapOvr>
    <a:masterClrMapping/>
  </p:clrMapOvr>
</p:sld>
</file>

<file path=ppt/slides/slide78.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77240" y="7712582"/>
            <a:ext cx="6217920" cy="2010720"/>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Once onboarding has been completed, new employees should be placed on a truck with two veteran employees for several days. Though straightforward, junk removal includes actions such as walking backwards downstairs while heavily burdened, so the chance of injury can be high. The best way to minimize risk of injury is to give your new team members the opportunity to learn from your experienced employees on everything from lifting techniques to loading the truck and managing the daily schedule. </a:t>
            </a:r>
          </a:p>
          <a:p>
            <a:pPr algn="r" rtl="true">
              <a:lnSpc>
                <a:spcPts val="675"/>
              </a:lnSpc>
            </a:pPr>
          </a:p>
          <a:p>
            <a:pPr algn="l">
              <a:lnSpc>
                <a:spcPts val="2679"/>
              </a:lnSpc>
            </a:pPr>
            <a:r>
              <a:rPr lang="en-US" sz="1103" spc="1">
                <a:solidFill>
                  <a:srgbClr val="000000"/>
                </a:solidFill>
                <a:latin typeface="IBM Plex Sans Condensed"/>
                <a:ea typeface="IBM Plex Sans Condensed"/>
                <a:cs typeface="IBM Plex Sans Condensed"/>
                <a:sym typeface="IBM Plex Sans Condensed"/>
              </a:rPr>
              <a:t>While on the truck with two veterans, new employees should be taught: </a:t>
            </a:r>
          </a:p>
          <a:p>
            <a:pPr algn="l" marL="238354" indent="-119177" lvl="1">
              <a:lnSpc>
                <a:spcPts val="1622"/>
              </a:lnSpc>
              <a:buFont typeface="Arial"/>
              <a:buChar char="•"/>
            </a:pPr>
            <a:r>
              <a:rPr lang="en-US" sz="1103" spc="1">
                <a:solidFill>
                  <a:srgbClr val="000000"/>
                </a:solidFill>
                <a:latin typeface="IBM Plex Sans Condensed"/>
                <a:ea typeface="IBM Plex Sans Condensed"/>
                <a:cs typeface="IBM Plex Sans Condensed"/>
                <a:sym typeface="IBM Plex Sans Condensed"/>
              </a:rPr>
              <a:t>General and specific safety protocol </a:t>
            </a:r>
          </a:p>
          <a:p>
            <a:pPr algn="l" marL="238354" indent="-119177" lvl="1">
              <a:lnSpc>
                <a:spcPts val="1622"/>
              </a:lnSpc>
              <a:buFont typeface="Arial"/>
              <a:buChar char="•"/>
            </a:pPr>
            <a:r>
              <a:rPr lang="en-US" sz="1103" spc="1">
                <a:solidFill>
                  <a:srgbClr val="000000"/>
                </a:solidFill>
                <a:latin typeface="IBM Plex Sans Condensed"/>
                <a:ea typeface="IBM Plex Sans Condensed"/>
                <a:cs typeface="IBM Plex Sans Condensed"/>
                <a:sym typeface="IBM Plex Sans Condensed"/>
              </a:rPr>
              <a:t>Proper lifting and carrying techniques </a:t>
            </a:r>
          </a:p>
          <a:p>
            <a:pPr algn="l" marL="238354" indent="-119177" lvl="1">
              <a:lnSpc>
                <a:spcPts val="1622"/>
              </a:lnSpc>
              <a:buFont typeface="Arial"/>
              <a:buChar char="•"/>
            </a:pPr>
            <a:r>
              <a:rPr lang="en-US" sz="1103" spc="1">
                <a:solidFill>
                  <a:srgbClr val="000000"/>
                </a:solidFill>
                <a:latin typeface="IBM Plex Sans Condensed"/>
                <a:ea typeface="IBM Plex Sans Condensed"/>
                <a:cs typeface="IBM Plex Sans Condensed"/>
                <a:sym typeface="IBM Plex Sans Condensed"/>
              </a:rPr>
              <a:t>Proper procedure and checklist policies – make sure this one is followed from the start </a:t>
            </a:r>
          </a:p>
        </p:txBody>
      </p:sp>
      <p:sp>
        <p:nvSpPr>
          <p:cNvPr name="TextBox 3" id="3"/>
          <p:cNvSpPr txBox="true"/>
          <p:nvPr/>
        </p:nvSpPr>
        <p:spPr>
          <a:xfrm rot="0">
            <a:off x="777240" y="1100431"/>
            <a:ext cx="6217920" cy="6192896"/>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onboarding process should be started by asking the new employee to present the following Right to Work documents: </a:t>
            </a:r>
          </a:p>
          <a:p>
            <a:pPr algn="l">
              <a:lnSpc>
                <a:spcPts val="1611"/>
              </a:lnSpc>
            </a:pP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Proof of identity (Social Security card or Birth Certificate)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Federal or state photo identification card (driver’s license, military ID, etc.) </a:t>
            </a:r>
          </a:p>
          <a:p>
            <a:pPr algn="l" marL="238354" indent="-119177" lvl="1">
              <a:lnSpc>
                <a:spcPts val="1611"/>
              </a:lnSpc>
              <a:buFont typeface="Arial"/>
              <a:buChar char="•"/>
            </a:pPr>
            <a:r>
              <a:rPr lang="en-US" sz="1104" spc="1">
                <a:solidFill>
                  <a:srgbClr val="000000"/>
                </a:solidFill>
                <a:latin typeface="IBM Plex Sans Condensed"/>
                <a:ea typeface="IBM Plex Sans Condensed"/>
                <a:cs typeface="IBM Plex Sans Condensed"/>
                <a:sym typeface="IBM Plex Sans Condensed"/>
              </a:rPr>
              <a:t>Completed USCIS Form I-9 (Employment Eligibility Verification)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This form should be supplied to the new employee to fill out. Copies of these documents should be retained in secure, organized employee records storage.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Employees should then fill out the following additional forms: </a:t>
            </a:r>
          </a:p>
          <a:p>
            <a:pPr algn="r" rtl="true">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Employee Information Packet.</a:t>
            </a:r>
            <a:r>
              <a:rPr lang="en-US" sz="1103" spc="1">
                <a:solidFill>
                  <a:srgbClr val="000000"/>
                </a:solidFill>
                <a:latin typeface="IBM Plex Sans Condensed"/>
                <a:ea typeface="IBM Plex Sans Condensed"/>
                <a:cs typeface="IBM Plex Sans Condensed"/>
                <a:sym typeface="IBM Plex Sans Condensed"/>
              </a:rPr>
              <a:t> This packet should be completed by the employee and include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information such as name, date of birth, address, emergency contact information, etc. Any additional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pertinent information to your unique situation should be added. Some of this information will be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redundant, but the packet is easier to use than copies of government forms.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Employee agreement.</a:t>
            </a:r>
            <a:r>
              <a:rPr lang="en-US" sz="1103" spc="1">
                <a:solidFill>
                  <a:srgbClr val="000000"/>
                </a:solidFill>
                <a:latin typeface="IBM Plex Sans Condensed"/>
                <a:ea typeface="IBM Plex Sans Condensed"/>
                <a:cs typeface="IBM Plex Sans Condensed"/>
                <a:sym typeface="IBM Plex Sans Condensed"/>
              </a:rPr>
              <a:t> This agreement should outline the employee’s job description including pay,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expected hours, and a non-compete clause. Details of the non-compete clause vary from state to state,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but they typically prohibit your employees from starting a rival business in your area or “stealing” your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employees for a period of 6 months to 1 year after the end of their employment period.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Timekeeping registration.</a:t>
            </a:r>
            <a:r>
              <a:rPr lang="en-US" sz="1103" spc="1">
                <a:solidFill>
                  <a:srgbClr val="000000"/>
                </a:solidFill>
                <a:latin typeface="IBM Plex Sans Condensed"/>
                <a:ea typeface="IBM Plex Sans Condensed"/>
                <a:cs typeface="IBM Plex Sans Condensed"/>
                <a:sym typeface="IBM Plex Sans Condensed"/>
              </a:rPr>
              <a:t> This should be a digital form, and the employee should also download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time company’s mobile app, if applicable. Junk Raider recommends using Housecall Pro and its digital tools for these purposes. </a:t>
            </a:r>
            <a:r>
              <a:rPr lang="en-US" b="true" sz="1103" spc="1">
                <a:solidFill>
                  <a:srgbClr val="000000"/>
                </a:solidFill>
                <a:latin typeface="IBM Plex Sans Condensed Bold"/>
                <a:ea typeface="IBM Plex Sans Condensed Bold"/>
                <a:cs typeface="IBM Plex Sans Condensed Bold"/>
                <a:sym typeface="IBM Plex Sans Condensed Bold"/>
              </a:rPr>
              <a:t>Employees should then be issued: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Properly sized uniform shirts and jackets, plus any hats or other articles your company wants team members to wear Boots, if applicable (you may choose to advance employees the cost of boots at hiring and recoup the value over the next several paychecks)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Operations manuals (truck team operations (page 9) sections), which employees should be required to read in full before starting on the truck and which should also be reviewed orally </a:t>
            </a:r>
          </a:p>
        </p:txBody>
      </p:sp>
      <p:sp>
        <p:nvSpPr>
          <p:cNvPr name="TextBox 4" id="4"/>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77 </a:t>
            </a:r>
          </a:p>
        </p:txBody>
      </p:sp>
      <p:sp>
        <p:nvSpPr>
          <p:cNvPr name="TextBox 5" id="5"/>
          <p:cNvSpPr txBox="true"/>
          <p:nvPr/>
        </p:nvSpPr>
        <p:spPr>
          <a:xfrm rot="0">
            <a:off x="777240" y="7457795"/>
            <a:ext cx="817072" cy="198120"/>
          </a:xfrm>
          <a:prstGeom prst="rect">
            <a:avLst/>
          </a:prstGeom>
        </p:spPr>
        <p:txBody>
          <a:bodyPr anchor="t" rtlCol="false" tIns="0" lIns="0" bIns="0" rIns="0">
            <a:spAutoFit/>
          </a:bodyPr>
          <a:lstStyle/>
          <a:p>
            <a:pPr algn="l">
              <a:lnSpc>
                <a:spcPts val="1679"/>
              </a:lnSpc>
            </a:pPr>
            <a:r>
              <a:rPr lang="en-US" b="true" sz="1200" spc="2">
                <a:solidFill>
                  <a:srgbClr val="033971"/>
                </a:solidFill>
                <a:latin typeface="IBM Plex Sans Condensed Bold"/>
                <a:ea typeface="IBM Plex Sans Condensed Bold"/>
                <a:cs typeface="IBM Plex Sans Condensed Bold"/>
                <a:sym typeface="IBM Plex Sans Condensed Bold"/>
              </a:rPr>
              <a:t>Training </a:t>
            </a:r>
          </a:p>
        </p:txBody>
      </p:sp>
    </p:spTree>
  </p:cSld>
  <p:clrMapOvr>
    <a:masterClrMapping/>
  </p:clrMapOvr>
</p:sld>
</file>

<file path=ppt/slides/slide79.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833741" y="841486"/>
            <a:ext cx="6161419" cy="1192271"/>
          </a:xfrm>
          <a:prstGeom prst="rect">
            <a:avLst/>
          </a:prstGeom>
        </p:spPr>
        <p:txBody>
          <a:bodyPr anchor="t" rtlCol="false" tIns="0" lIns="0" bIns="0" rIns="0">
            <a:spAutoFit/>
          </a:bodyPr>
          <a:lstStyle/>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Operation of the app for Housecall Pro, if applicable (to prepare team members for promotion)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How to properly ground guide the driver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Protection of customer property including the use of boot covers, moving blankets, and the moving of items in homes.</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Light demolition techniques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Customer interaction </a:t>
            </a:r>
          </a:p>
        </p:txBody>
      </p:sp>
      <p:sp>
        <p:nvSpPr>
          <p:cNvPr name="TextBox 3" id="3"/>
          <p:cNvSpPr txBox="true"/>
          <p:nvPr/>
        </p:nvSpPr>
        <p:spPr>
          <a:xfrm rot="0">
            <a:off x="833741" y="2555672"/>
            <a:ext cx="5974585" cy="6392921"/>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Once your new employees are trained, you must ensure they continue doing the things they are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supposed to do. Do not micromanage your employees, but be sure to make the expectations,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boundaries, and consequences clear from the beginning. Use the following strategies to ensure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employee compliance without micromanaging: </a:t>
            </a:r>
          </a:p>
          <a:p>
            <a:pPr algn="r" rtl="true">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Checklists.</a:t>
            </a:r>
            <a:r>
              <a:rPr lang="en-US" sz="1103" spc="1">
                <a:solidFill>
                  <a:srgbClr val="000000"/>
                </a:solidFill>
                <a:latin typeface="IBM Plex Sans Condensed"/>
                <a:ea typeface="IBM Plex Sans Condensed"/>
                <a:cs typeface="IBM Plex Sans Condensed"/>
                <a:sym typeface="IBM Plex Sans Condensed"/>
              </a:rPr>
              <a:t> This is the most important and effective method for enforcing policy. Ensure that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your team members understand the importance of checklists from the moment they are hired.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Establishing the habit of completing checklists from the get-go will save you a lot of trouble in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long run. </a:t>
            </a: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Check behind new employees.</a:t>
            </a:r>
            <a:r>
              <a:rPr lang="en-US" sz="1103" spc="1">
                <a:solidFill>
                  <a:srgbClr val="000000"/>
                </a:solidFill>
                <a:latin typeface="IBM Plex Sans Condensed"/>
                <a:ea typeface="IBM Plex Sans Condensed"/>
                <a:cs typeface="IBM Plex Sans Condensed"/>
                <a:sym typeface="IBM Plex Sans Condensed"/>
              </a:rPr>
              <a:t> Ask your trusted veterans how new employees are performing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and walk through opening and closing procedures with your new team members. Check to make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sure items they mark as completed on the checklist are done properly. </a:t>
            </a: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Occasionally spot check your trusted employees. </a:t>
            </a:r>
            <a:r>
              <a:rPr lang="en-US" sz="1103" spc="1">
                <a:solidFill>
                  <a:srgbClr val="000000"/>
                </a:solidFill>
                <a:latin typeface="IBM Plex Sans Condensed"/>
                <a:ea typeface="IBM Plex Sans Condensed"/>
                <a:cs typeface="IBM Plex Sans Condensed"/>
                <a:sym typeface="IBM Plex Sans Condensed"/>
              </a:rPr>
              <a:t>Everybody slips up sometimes, but what you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are trying to catch here is a pattern of growing laziness. Some employees start to “burn out” or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stop caring as much as they once did and no longer comply with policy. If this occurs, it is time to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have a meeting with the employee in question. Regular meetings and training sessions can help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you prevent these problems in the first place. </a:t>
            </a: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Establish an accountability system/disciplinary action tree and stick to it.</a:t>
            </a:r>
            <a:r>
              <a:rPr lang="en-US" sz="1103" spc="1">
                <a:solidFill>
                  <a:srgbClr val="000000"/>
                </a:solidFill>
                <a:latin typeface="IBM Plex Sans Condensed"/>
                <a:ea typeface="IBM Plex Sans Condensed"/>
                <a:cs typeface="IBM Plex Sans Condensed"/>
                <a:sym typeface="IBM Plex Sans Condensed"/>
              </a:rPr>
              <a:t> When veteran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employees make mistakes, show up late to work, or commit minor infractions, this tree should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begin with a verbal warning and escalate through written warnings, demotion or decreased pay,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suspension, and firing, as necessary. Usually, verbal or written warnings are enough to change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behavior of good employees. This system should also include bonuses or random cash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rewards for employees who do the right thing. </a:t>
            </a: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Keep a careful eye on inventory and fuel/expense cards.</a:t>
            </a:r>
            <a:r>
              <a:rPr lang="en-US" sz="1103" spc="1">
                <a:solidFill>
                  <a:srgbClr val="000000"/>
                </a:solidFill>
                <a:latin typeface="IBM Plex Sans Condensed"/>
                <a:ea typeface="IBM Plex Sans Condensed"/>
                <a:cs typeface="IBM Plex Sans Condensed"/>
                <a:sym typeface="IBM Plex Sans Condensed"/>
              </a:rPr>
              <a:t> You should know the approximate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amount of supplies your company needs every month and you should know the details of every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transaction carried out on company cards. Any discrepancies should be immediately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investigated for employee inefficiency or theft. However, do not assume anything or accuse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employees of malicious behavior without proof and without asking them in a non-accusatory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manner about what happened. </a:t>
            </a: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Lead by example.</a:t>
            </a:r>
            <a:r>
              <a:rPr lang="en-US" sz="1103" spc="1">
                <a:solidFill>
                  <a:srgbClr val="000000"/>
                </a:solidFill>
                <a:latin typeface="IBM Plex Sans Condensed"/>
                <a:ea typeface="IBM Plex Sans Condensed"/>
                <a:cs typeface="IBM Plex Sans Condensed"/>
                <a:sym typeface="IBM Plex Sans Condensed"/>
              </a:rPr>
              <a:t> If you jump in and help sometimes or simply earn the respect of your team,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they will follow your lead. Show them that you are willing to do anything you would ask of them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and more, and most of your employees will willingly follow your instructions and policies. </a:t>
            </a:r>
          </a:p>
        </p:txBody>
      </p:sp>
      <p:sp>
        <p:nvSpPr>
          <p:cNvPr name="TextBox 4" id="4"/>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78 </a:t>
            </a:r>
          </a:p>
        </p:txBody>
      </p:sp>
      <p:sp>
        <p:nvSpPr>
          <p:cNvPr name="TextBox 5" id="5"/>
          <p:cNvSpPr txBox="true"/>
          <p:nvPr/>
        </p:nvSpPr>
        <p:spPr>
          <a:xfrm rot="0">
            <a:off x="833741" y="2314340"/>
            <a:ext cx="1358609" cy="198120"/>
          </a:xfrm>
          <a:prstGeom prst="rect">
            <a:avLst/>
          </a:prstGeom>
        </p:spPr>
        <p:txBody>
          <a:bodyPr anchor="t" rtlCol="false" tIns="0" lIns="0" bIns="0" rIns="0">
            <a:spAutoFit/>
          </a:bodyPr>
          <a:lstStyle/>
          <a:p>
            <a:pPr algn="l">
              <a:lnSpc>
                <a:spcPts val="1679"/>
              </a:lnSpc>
            </a:pPr>
            <a:r>
              <a:rPr lang="en-US" b="true" sz="1200" spc="1">
                <a:solidFill>
                  <a:srgbClr val="033971"/>
                </a:solidFill>
                <a:latin typeface="IBM Plex Sans Condensed Bold"/>
                <a:ea typeface="IBM Plex Sans Condensed Bold"/>
                <a:cs typeface="IBM Plex Sans Condensed Bold"/>
                <a:sym typeface="IBM Plex Sans Condensed Bold"/>
              </a:rPr>
              <a:t>Compliance </a:t>
            </a:r>
          </a:p>
        </p:txBody>
      </p:sp>
    </p:spTree>
  </p:cSld>
  <p:clrMapOvr>
    <a:masterClrMapping/>
  </p:clrMapOvr>
</p:sld>
</file>

<file path=ppt/slides/slide80.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77240" y="4191034"/>
            <a:ext cx="6217920" cy="1392296"/>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While benefits can be provided at your discretion, Junk Raider recommends offering the following perks and benefits to employees: </a:t>
            </a:r>
          </a:p>
          <a:p>
            <a:pPr algn="r" rtl="true">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Time off when requested. </a:t>
            </a:r>
            <a:r>
              <a:rPr lang="en-US" sz="1103" spc="1">
                <a:solidFill>
                  <a:srgbClr val="000000"/>
                </a:solidFill>
                <a:latin typeface="IBM Plex Sans Condensed"/>
                <a:ea typeface="IBM Plex Sans Condensed"/>
                <a:cs typeface="IBM Plex Sans Condensed"/>
                <a:sym typeface="IBM Plex Sans Condensed"/>
              </a:rPr>
              <a:t>Due to the long hours each workday, most employees only work 4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days per week. Junk Raider therefore does not recommend offering Paid Time Off, but does recommend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giving employees time off when requested (as long as staffing is not an issue) and allowing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employees to make up some of that time by picking up some overtime shifts.</a:t>
            </a:r>
            <a:r>
              <a:rPr lang="en-US" b="true" sz="1103" spc="1">
                <a:solidFill>
                  <a:srgbClr val="000000"/>
                </a:solidFill>
                <a:latin typeface="IBM Plex Sans Condensed Bold"/>
                <a:ea typeface="IBM Plex Sans Condensed Bold"/>
                <a:cs typeface="IBM Plex Sans Condensed Bold"/>
                <a:sym typeface="IBM Plex Sans Condensed Bold"/>
              </a:rPr>
              <a:t> </a:t>
            </a:r>
          </a:p>
        </p:txBody>
      </p:sp>
      <p:sp>
        <p:nvSpPr>
          <p:cNvPr name="TextBox 3" id="3"/>
          <p:cNvSpPr txBox="true"/>
          <p:nvPr/>
        </p:nvSpPr>
        <p:spPr>
          <a:xfrm rot="0">
            <a:off x="777240" y="1272738"/>
            <a:ext cx="6217920" cy="2392421"/>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As you should make clear to your employees when hiring, hours in junk removal significantly fluctuate day to day, especially when your company is small and growing. Junk Raider has found that the most efficient scheduling system involves bringing in employees for full-day shifts. Two people start on the truck in the morning and work until their schedule is cleared.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Once you have enough employees to have Team Leaders and Navigators, you should schedule one TL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and one Navigator per truck per day, unless you have a veteran team of mostly TLs, in which case you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can schedule two TLs per truck.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Since full-time team members will be working long hours, they should ideally be scheduled for 4 days per week.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This keeps overtime expenses low and team members happy. The more employees you have, the easier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it is to schedule them and to account for time off or illness. </a:t>
            </a:r>
          </a:p>
        </p:txBody>
      </p:sp>
      <p:sp>
        <p:nvSpPr>
          <p:cNvPr name="TextBox 4" id="4"/>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79 </a:t>
            </a:r>
          </a:p>
        </p:txBody>
      </p:sp>
      <p:sp>
        <p:nvSpPr>
          <p:cNvPr name="TextBox 5" id="5"/>
          <p:cNvSpPr txBox="true"/>
          <p:nvPr/>
        </p:nvSpPr>
        <p:spPr>
          <a:xfrm rot="0">
            <a:off x="777240" y="979368"/>
            <a:ext cx="2121650" cy="198120"/>
          </a:xfrm>
          <a:prstGeom prst="rect">
            <a:avLst/>
          </a:prstGeom>
        </p:spPr>
        <p:txBody>
          <a:bodyPr anchor="t" rtlCol="false" tIns="0" lIns="0" bIns="0" rIns="0">
            <a:spAutoFit/>
          </a:bodyPr>
          <a:lstStyle/>
          <a:p>
            <a:pPr algn="l">
              <a:lnSpc>
                <a:spcPts val="1679"/>
              </a:lnSpc>
            </a:pPr>
            <a:r>
              <a:rPr lang="en-US" b="true" sz="1200" spc="1">
                <a:solidFill>
                  <a:srgbClr val="033971"/>
                </a:solidFill>
                <a:latin typeface="IBM Plex Sans Condensed Bold"/>
                <a:ea typeface="IBM Plex Sans Condensed Bold"/>
                <a:cs typeface="IBM Plex Sans Condensed Bold"/>
                <a:sym typeface="IBM Plex Sans Condensed Bold"/>
              </a:rPr>
              <a:t>Weekly Work Schedule </a:t>
            </a:r>
          </a:p>
        </p:txBody>
      </p:sp>
      <p:sp>
        <p:nvSpPr>
          <p:cNvPr name="TextBox 6" id="6"/>
          <p:cNvSpPr txBox="true"/>
          <p:nvPr/>
        </p:nvSpPr>
        <p:spPr>
          <a:xfrm rot="0">
            <a:off x="777240" y="3897664"/>
            <a:ext cx="2570808" cy="198120"/>
          </a:xfrm>
          <a:prstGeom prst="rect">
            <a:avLst/>
          </a:prstGeom>
        </p:spPr>
        <p:txBody>
          <a:bodyPr anchor="t" rtlCol="false" tIns="0" lIns="0" bIns="0" rIns="0">
            <a:spAutoFit/>
          </a:bodyPr>
          <a:lstStyle/>
          <a:p>
            <a:pPr algn="l">
              <a:lnSpc>
                <a:spcPts val="1679"/>
              </a:lnSpc>
            </a:pPr>
            <a:r>
              <a:rPr lang="en-US" b="true" sz="1200" spc="1">
                <a:solidFill>
                  <a:srgbClr val="033971"/>
                </a:solidFill>
                <a:latin typeface="IBM Plex Sans Condensed Bold"/>
                <a:ea typeface="IBM Plex Sans Condensed Bold"/>
                <a:cs typeface="IBM Plex Sans Condensed Bold"/>
                <a:sym typeface="IBM Plex Sans Condensed Bold"/>
              </a:rPr>
              <a:t>Employee Perks and Benefits</a:t>
            </a:r>
          </a:p>
        </p:txBody>
      </p:sp>
    </p:spTree>
  </p:cSld>
  <p:clrMapOvr>
    <a:masterClrMapping/>
  </p:clrMapOvr>
</p:sld>
</file>

<file path=ppt/slides/slide8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77240" y="6776904"/>
            <a:ext cx="5816203" cy="592196"/>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Nobody is perfect. Expect each of your team members to occasionally sleep through an alarm or run a few minutes behind. Late arrivals and absences should typically be monitored every quarter.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Procedures for employee tardiness are as follows: </a:t>
            </a:r>
          </a:p>
        </p:txBody>
      </p:sp>
      <p:sp>
        <p:nvSpPr>
          <p:cNvPr name="TextBox 3" id="3"/>
          <p:cNvSpPr txBox="true"/>
          <p:nvPr/>
        </p:nvSpPr>
        <p:spPr>
          <a:xfrm rot="0">
            <a:off x="777240" y="944999"/>
            <a:ext cx="6217920" cy="3392546"/>
          </a:xfrm>
          <a:prstGeom prst="rect">
            <a:avLst/>
          </a:prstGeom>
        </p:spPr>
        <p:txBody>
          <a:bodyPr anchor="t" rtlCol="false" tIns="0" lIns="0" bIns="0" rIns="0">
            <a:spAutoFit/>
          </a:bodyPr>
          <a:lstStyle/>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Paid lunches. </a:t>
            </a:r>
            <a:r>
              <a:rPr lang="en-US" sz="1103" spc="1">
                <a:solidFill>
                  <a:srgbClr val="000000"/>
                </a:solidFill>
                <a:latin typeface="IBM Plex Sans Condensed"/>
                <a:ea typeface="IBM Plex Sans Condensed"/>
                <a:cs typeface="IBM Plex Sans Condensed"/>
                <a:sym typeface="IBM Plex Sans Condensed"/>
              </a:rPr>
              <a:t>Lunch on the truck depends entirely on the daily schedule. Truck teams can stop for lunch once they are ahead of schedule or when doing so would not put them behind schedule or make them late to a job. Dispatch is the final authority on when truck teams can take lunch breaks, but teams do not have to clock out during this period if they do not spend an unreasonable length of time eating or at a restaurant.</a:t>
            </a:r>
            <a:r>
              <a:rPr lang="en-US" b="true" sz="1103" spc="1">
                <a:solidFill>
                  <a:srgbClr val="000000"/>
                </a:solidFill>
                <a:latin typeface="IBM Plex Sans Condensed Bold"/>
                <a:ea typeface="IBM Plex Sans Condensed Bold"/>
                <a:cs typeface="IBM Plex Sans Condensed Bold"/>
                <a:sym typeface="IBM Plex Sans Condensed Bold"/>
              </a:rPr>
              <a:t>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Check local laws regarding lunch breaks and employee hours. Some states, like California, have regulations around both. </a:t>
            </a:r>
          </a:p>
          <a:p>
            <a:pPr algn="r" rtl="true">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Bonuses. </a:t>
            </a:r>
            <a:r>
              <a:rPr lang="en-US" sz="1103" spc="1">
                <a:solidFill>
                  <a:srgbClr val="000000"/>
                </a:solidFill>
                <a:latin typeface="IBM Plex Sans Condensed"/>
                <a:ea typeface="IBM Plex Sans Condensed"/>
                <a:cs typeface="IBM Plex Sans Condensed"/>
                <a:sym typeface="IBM Plex Sans Condensed"/>
              </a:rPr>
              <a:t>Management can hand out small bonuses when team members are observed going above and beyond. These can be small amounts like $10-$20, or $500 or more, but this positive reinforcement can really help encourage employees to do the right thing. Larger year-end bonuses can be handed out at the owner’s discretion as well. </a:t>
            </a:r>
          </a:p>
          <a:p>
            <a:pPr algn="r" rtl="true">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Advancement. </a:t>
            </a:r>
            <a:r>
              <a:rPr lang="en-US" sz="1103" spc="1">
                <a:solidFill>
                  <a:srgbClr val="000000"/>
                </a:solidFill>
                <a:latin typeface="IBM Plex Sans Condensed"/>
                <a:ea typeface="IBM Plex Sans Condensed"/>
                <a:cs typeface="IBM Plex Sans Condensed"/>
                <a:sym typeface="IBM Plex Sans Condensed"/>
              </a:rPr>
              <a:t>As your company grows, so should the opportunities for team members to advance. When you look to hire a dispatcher or Bookkeeper, keep your existing team members in mind and if you have any who are capable administrators, interview them for the new position. This helps you keep good employees and build a team of knowledgeable office staff. </a:t>
            </a:r>
          </a:p>
        </p:txBody>
      </p:sp>
      <p:sp>
        <p:nvSpPr>
          <p:cNvPr name="TextBox 4" id="4"/>
          <p:cNvSpPr txBox="true"/>
          <p:nvPr/>
        </p:nvSpPr>
        <p:spPr>
          <a:xfrm rot="0">
            <a:off x="777240" y="5000625"/>
            <a:ext cx="5975204" cy="1192271"/>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Time off is important for keeping employees happy, and with a junk removal schedule it is easy for you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to be flexible. Junk Raider generally recommends that employees be given time off when they want or need it (within reason), if they request that time off in writing, at least two weeks in advance. Creating a request form for time off and posting it in your office is a great way to handle this in an organized manner. Employees can write their requests when they need to, and you always have access to these requests when making the schedule. </a:t>
            </a:r>
          </a:p>
        </p:txBody>
      </p:sp>
      <p:sp>
        <p:nvSpPr>
          <p:cNvPr name="TextBox 5" id="5"/>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80 </a:t>
            </a:r>
          </a:p>
        </p:txBody>
      </p:sp>
      <p:sp>
        <p:nvSpPr>
          <p:cNvPr name="TextBox 6" id="6"/>
          <p:cNvSpPr txBox="true"/>
          <p:nvPr/>
        </p:nvSpPr>
        <p:spPr>
          <a:xfrm rot="0">
            <a:off x="777383" y="6500250"/>
            <a:ext cx="2487256" cy="208026"/>
          </a:xfrm>
          <a:prstGeom prst="rect">
            <a:avLst/>
          </a:prstGeom>
        </p:spPr>
        <p:txBody>
          <a:bodyPr anchor="t" rtlCol="false" tIns="0" lIns="0" bIns="0" rIns="0">
            <a:spAutoFit/>
          </a:bodyPr>
          <a:lstStyle/>
          <a:p>
            <a:pPr algn="l">
              <a:lnSpc>
                <a:spcPts val="1752"/>
              </a:lnSpc>
            </a:pPr>
            <a:r>
              <a:rPr lang="en-US" b="true" sz="1200" spc="1">
                <a:solidFill>
                  <a:srgbClr val="033971"/>
                </a:solidFill>
                <a:latin typeface="IBM Plex Sans Condensed Bold"/>
                <a:ea typeface="IBM Plex Sans Condensed Bold"/>
                <a:cs typeface="IBM Plex Sans Condensed Bold"/>
                <a:sym typeface="IBM Plex Sans Condensed Bold"/>
              </a:rPr>
              <a:t>Employee Tardiness and Absences </a:t>
            </a:r>
          </a:p>
        </p:txBody>
      </p:sp>
      <p:sp>
        <p:nvSpPr>
          <p:cNvPr name="TextBox 7" id="7"/>
          <p:cNvSpPr txBox="true"/>
          <p:nvPr/>
        </p:nvSpPr>
        <p:spPr>
          <a:xfrm rot="0">
            <a:off x="777383" y="4519860"/>
            <a:ext cx="3108817" cy="427101"/>
          </a:xfrm>
          <a:prstGeom prst="rect">
            <a:avLst/>
          </a:prstGeom>
        </p:spPr>
        <p:txBody>
          <a:bodyPr anchor="t" rtlCol="false" tIns="0" lIns="0" bIns="0" rIns="0">
            <a:spAutoFit/>
          </a:bodyPr>
          <a:lstStyle/>
          <a:p>
            <a:pPr algn="l">
              <a:lnSpc>
                <a:spcPts val="1752"/>
              </a:lnSpc>
            </a:pPr>
            <a:r>
              <a:rPr lang="en-US" b="true" sz="1200" spc="1">
                <a:solidFill>
                  <a:srgbClr val="033971"/>
                </a:solidFill>
                <a:latin typeface="IBM Plex Sans Condensed Bold"/>
                <a:ea typeface="IBM Plex Sans Condensed Bold"/>
                <a:cs typeface="IBM Plex Sans Condensed Bold"/>
                <a:sym typeface="IBM Plex Sans Condensed Bold"/>
              </a:rPr>
              <a:t> </a:t>
            </a:r>
          </a:p>
          <a:p>
            <a:pPr algn="l">
              <a:lnSpc>
                <a:spcPts val="1752"/>
              </a:lnSpc>
            </a:pPr>
            <a:r>
              <a:rPr lang="en-US" b="true" sz="1200" spc="1">
                <a:solidFill>
                  <a:srgbClr val="033971"/>
                </a:solidFill>
                <a:latin typeface="IBM Plex Sans Condensed Bold"/>
                <a:ea typeface="IBM Plex Sans Condensed Bold"/>
                <a:cs typeface="IBM Plex Sans Condensed Bold"/>
                <a:sym typeface="IBM Plex Sans Condensed Bold"/>
              </a:rPr>
              <a:t>Requested Time Off for Team Members </a:t>
            </a:r>
          </a:p>
        </p:txBody>
      </p:sp>
    </p:spTree>
  </p:cSld>
  <p:clrMapOvr>
    <a:masterClrMapping/>
  </p:clrMapOvr>
</p:sld>
</file>

<file path=ppt/slides/slide8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77240" y="7292689"/>
            <a:ext cx="5868057" cy="1992371"/>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Dispatching becomes a necessary task as soon as a junk removal business starts operating two or more trucks, or if the person booking jobs is not actively working on the truck in a one-truck operation.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dispatcher is responsible for creating – and altering, as necessary – truck schedules to ensure the timely and efficient completion of all daily jobs. A good dispatcher can reduce fuel and labor expenses by up to hundreds of dollars per day in a company with several trucks.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dispatcher should always keep in mind the following factors when routing trucks: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Current location of the truck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Location of the truck’s next job </a:t>
            </a:r>
          </a:p>
        </p:txBody>
      </p:sp>
      <p:sp>
        <p:nvSpPr>
          <p:cNvPr name="TextBox 3" id="3"/>
          <p:cNvSpPr txBox="true"/>
          <p:nvPr/>
        </p:nvSpPr>
        <p:spPr>
          <a:xfrm rot="0">
            <a:off x="777240" y="909128"/>
            <a:ext cx="6217920" cy="5792846"/>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 If an employee is tardy once, simply speak with the employee and find out why. Document the incident in the employee’s file, but do not take any other disciplinary action.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After the second occurrence, have another meeting with the employee and document the incident again. Let the employee know that if the behavior persists, they will have to be disciplined.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If an employee is tardy a third time without forewarning and a valid excuse, you will have to discipline or terminate the employee. Discipline can include demotion, reduced pay, and/or reduced hours.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If an employee is absent and calls ahead with reasonable warning, another employee should be called in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to work their shift. </a:t>
            </a:r>
            <a:r>
              <a:rPr lang="en-US" sz="1103" i="true" spc="1">
                <a:solidFill>
                  <a:srgbClr val="000000"/>
                </a:solidFill>
                <a:latin typeface="IBM Plex Sans Condensed Italics"/>
                <a:ea typeface="IBM Plex Sans Condensed Italics"/>
                <a:cs typeface="IBM Plex Sans Condensed Italics"/>
                <a:sym typeface="IBM Plex Sans Condensed Italics"/>
              </a:rPr>
              <a:t>See </a:t>
            </a:r>
            <a:r>
              <a:rPr lang="en-US" b="true" sz="1103" i="true" spc="1">
                <a:solidFill>
                  <a:srgbClr val="000000"/>
                </a:solidFill>
                <a:latin typeface="IBM Plex Sans Condensed Bold Italics"/>
                <a:ea typeface="IBM Plex Sans Condensed Bold Italics"/>
                <a:cs typeface="IBM Plex Sans Condensed Bold Italics"/>
                <a:sym typeface="IBM Plex Sans Condensed Bold Italics"/>
              </a:rPr>
              <a:t>Appendix Figure 5</a:t>
            </a:r>
            <a:r>
              <a:rPr lang="en-US" sz="1103" i="true" spc="1">
                <a:solidFill>
                  <a:srgbClr val="000000"/>
                </a:solidFill>
                <a:latin typeface="IBM Plex Sans Condensed Italics"/>
                <a:ea typeface="IBM Plex Sans Condensed Italics"/>
                <a:cs typeface="IBM Plex Sans Condensed Italics"/>
                <a:sym typeface="IBM Plex Sans Condensed Italics"/>
              </a:rPr>
              <a:t> for an example write-up form.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If no employees volunteer to work a replacement shift, it can help to offer them a bonus of $50 or something to enhance the opportunity.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Junk Raider recommends maintaining a zero-tolerance policy on “no call no shows.” Employees who exhibit this behavior should be terminated, and a replacement employee should be brought in at necessary cost on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day of the occurrence. </a:t>
            </a:r>
          </a:p>
          <a:p>
            <a:pPr algn="r" rtl="true">
              <a:lnSpc>
                <a:spcPts val="1611"/>
              </a:lnSpc>
            </a:pPr>
          </a:p>
          <a:p>
            <a:pPr algn="l">
              <a:lnSpc>
                <a:spcPts val="1611"/>
              </a:lnSpc>
            </a:pPr>
            <a:r>
              <a:rPr lang="en-US" b="true" sz="1103" spc="1">
                <a:solidFill>
                  <a:srgbClr val="033971"/>
                </a:solidFill>
                <a:latin typeface="IBM Plex Sans Condensed Bold"/>
                <a:ea typeface="IBM Plex Sans Condensed Bold"/>
                <a:cs typeface="IBM Plex Sans Condensed Bold"/>
                <a:sym typeface="IBM Plex Sans Condensed Bold"/>
              </a:rPr>
              <a:t>Key Employee Illness and Absence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Key employees such as the Dispatcher and Bookkeeper are specially trained for their positions, so it can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be difficult to fill the void left if they are sick, absent, or out of town. Having an employee who can fill in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temporarily can be a huge asset, but this is not always possible. If your operation is still small, a Dispatcher or Bookkeeper absence can mean you have to fill in for them if you do not have someone else trained to do the job.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Since dispatching is required six days a week (or seven, if your area has disposal sites open on Sundays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and you operate on Sundays), hiring two dispatchers who alternate shifts can help alleviate this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problem. If one Dispatcher is out of town or absent, the other can fill in if necessary. </a:t>
            </a:r>
          </a:p>
        </p:txBody>
      </p:sp>
      <p:sp>
        <p:nvSpPr>
          <p:cNvPr name="TextBox 4" id="4"/>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81 </a:t>
            </a:r>
          </a:p>
        </p:txBody>
      </p:sp>
      <p:sp>
        <p:nvSpPr>
          <p:cNvPr name="TextBox 5" id="5"/>
          <p:cNvSpPr txBox="true"/>
          <p:nvPr/>
        </p:nvSpPr>
        <p:spPr>
          <a:xfrm rot="0">
            <a:off x="777240" y="6932324"/>
            <a:ext cx="807730" cy="264262"/>
          </a:xfrm>
          <a:prstGeom prst="rect">
            <a:avLst/>
          </a:prstGeom>
        </p:spPr>
        <p:txBody>
          <a:bodyPr anchor="t" rtlCol="false" tIns="0" lIns="0" bIns="0" rIns="0">
            <a:spAutoFit/>
          </a:bodyPr>
          <a:lstStyle/>
          <a:p>
            <a:pPr algn="l">
              <a:lnSpc>
                <a:spcPts val="2234"/>
              </a:lnSpc>
            </a:pPr>
            <a:r>
              <a:rPr lang="en-US" b="true" sz="1596" spc="3">
                <a:solidFill>
                  <a:srgbClr val="033971"/>
                </a:solidFill>
                <a:latin typeface="IBM Plex Sans Condensed Bold"/>
                <a:ea typeface="IBM Plex Sans Condensed Bold"/>
                <a:cs typeface="IBM Plex Sans Condensed Bold"/>
                <a:sym typeface="IBM Plex Sans Condensed Bold"/>
              </a:rPr>
              <a:t>Dispatch </a:t>
            </a:r>
          </a:p>
        </p:txBody>
      </p:sp>
    </p:spTree>
  </p:cSld>
  <p:clrMapOvr>
    <a:masterClrMapping/>
  </p:clrMapOvr>
</p:sld>
</file>

<file path=ppt/slides/slide8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777240" y="539580"/>
            <a:ext cx="6217920" cy="5792846"/>
          </a:xfrm>
          <a:prstGeom prst="rect">
            <a:avLst/>
          </a:prstGeom>
        </p:spPr>
        <p:txBody>
          <a:bodyPr anchor="t" rtlCol="false" tIns="0" lIns="0" bIns="0" rIns="0">
            <a:spAutoFit/>
          </a:bodyPr>
          <a:lstStyle/>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Nearest landfill or transfer station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Nearest donation center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Size of each job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Traffic and weather conditions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Time of day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As a rule, companies with multiple trucks should attempt to keep each truck in its own geographical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area throughout the day. Ideally, these zones should be centered around, or at least contain, a reliable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disposal site so that trucks do not have to travel significant distances to dump.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dispatcher can send a truck directly from one job to another if he or she is certain that the loads can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be combined in the truck. This can be advantageous because dumps charge a small service fee in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addition to the tipping fee. Also, many dumps will have a minimum amount of weight, such as one ton.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If your landfill has a minimum, you will want to be as full as possible when you dump. In addition,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sending a truck directly from job to job saves time – and therefore fuel and labor costs. The dispatcher should factor time, traffic, and weather conditions into his or her decision-making.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Sending a truck to a job via a major highway at rush hour will likely result in the truck getting stuck in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traffic, delaying the team and wasting money. Instead, a good dispatcher should provide an alternate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route with less congestion. Alternate routes can be determined quickly and easily using Google Maps,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Waze, or similar programs that take traffic into account when calculating routes. Heavy rain can also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cause slowdowns, flooding, and increased risk of accidents, so dispatchers should advise truck teams of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alternate routes and of the decreased effectiveness of their truck brakes.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 good dispatcher should have the ability to independently gather data and use it to formulate an efficient plan involving multiple factors and moving parts. Excellent communication between trucks and dispatch and diligent monitoring of job progress by the dispatcher are essential for ensuring jobs are completed on time and in an efficient manner. </a:t>
            </a:r>
          </a:p>
        </p:txBody>
      </p:sp>
      <p:sp>
        <p:nvSpPr>
          <p:cNvPr name="TextBox 3" id="3"/>
          <p:cNvSpPr txBox="true"/>
          <p:nvPr/>
        </p:nvSpPr>
        <p:spPr>
          <a:xfrm rot="0">
            <a:off x="777240" y="8639032"/>
            <a:ext cx="6217920" cy="753008"/>
          </a:xfrm>
          <a:prstGeom prst="rect">
            <a:avLst/>
          </a:prstGeom>
        </p:spPr>
        <p:txBody>
          <a:bodyPr anchor="t" rtlCol="false" tIns="0" lIns="0" bIns="0" rIns="0">
            <a:spAutoFit/>
          </a:bodyPr>
          <a:lstStyle/>
          <a:p>
            <a:pPr algn="l">
              <a:lnSpc>
                <a:spcPts val="1545"/>
              </a:lnSpc>
            </a:pPr>
            <a:r>
              <a:rPr lang="en-US" sz="1103" spc="1">
                <a:solidFill>
                  <a:srgbClr val="000000"/>
                </a:solidFill>
                <a:latin typeface="IBM Plex Sans Condensed"/>
                <a:ea typeface="IBM Plex Sans Condensed"/>
                <a:cs typeface="IBM Plex Sans Condensed"/>
                <a:sym typeface="IBM Plex Sans Condensed"/>
              </a:rPr>
              <a:t>Having a good website is necessary if you want to compete with junk removal franchises or established, trusted businesses. People, especially young people, rarely call phone numbers they see advertised. In fact, they probably will not take the time to write down the number at all. Instead, they will Google your company – and if you do not have a website (or you have a bad website), they will not use your service. Period. </a:t>
            </a:r>
          </a:p>
        </p:txBody>
      </p:sp>
      <p:sp>
        <p:nvSpPr>
          <p:cNvPr name="TextBox 4" id="4"/>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82 </a:t>
            </a:r>
          </a:p>
        </p:txBody>
      </p:sp>
      <p:sp>
        <p:nvSpPr>
          <p:cNvPr name="TextBox 5" id="5"/>
          <p:cNvSpPr txBox="true"/>
          <p:nvPr/>
        </p:nvSpPr>
        <p:spPr>
          <a:xfrm rot="0">
            <a:off x="777240" y="6761051"/>
            <a:ext cx="2386465" cy="264262"/>
          </a:xfrm>
          <a:prstGeom prst="rect">
            <a:avLst/>
          </a:prstGeom>
        </p:spPr>
        <p:txBody>
          <a:bodyPr anchor="t" rtlCol="false" tIns="0" lIns="0" bIns="0" rIns="0">
            <a:spAutoFit/>
          </a:bodyPr>
          <a:lstStyle/>
          <a:p>
            <a:pPr algn="l">
              <a:lnSpc>
                <a:spcPts val="2234"/>
              </a:lnSpc>
            </a:pPr>
            <a:r>
              <a:rPr lang="en-US" b="true" sz="1596" spc="3">
                <a:solidFill>
                  <a:srgbClr val="033971"/>
                </a:solidFill>
                <a:latin typeface="IBM Plex Sans Condensed Bold"/>
                <a:ea typeface="IBM Plex Sans Condensed Bold"/>
                <a:cs typeface="IBM Plex Sans Condensed Bold"/>
                <a:sym typeface="IBM Plex Sans Condensed Bold"/>
              </a:rPr>
              <a:t>Sales &amp; Marketing </a:t>
            </a:r>
          </a:p>
        </p:txBody>
      </p:sp>
      <p:sp>
        <p:nvSpPr>
          <p:cNvPr name="TextBox 6" id="6"/>
          <p:cNvSpPr txBox="true"/>
          <p:nvPr/>
        </p:nvSpPr>
        <p:spPr>
          <a:xfrm rot="0">
            <a:off x="777240" y="8299180"/>
            <a:ext cx="1098736" cy="358902"/>
          </a:xfrm>
          <a:prstGeom prst="rect">
            <a:avLst/>
          </a:prstGeom>
        </p:spPr>
        <p:txBody>
          <a:bodyPr anchor="t" rtlCol="false" tIns="0" lIns="0" bIns="0" rIns="0">
            <a:spAutoFit/>
          </a:bodyPr>
          <a:lstStyle/>
          <a:p>
            <a:pPr algn="l">
              <a:lnSpc>
                <a:spcPts val="1464"/>
              </a:lnSpc>
            </a:pPr>
            <a:r>
              <a:rPr lang="en-US" b="true" sz="1200" spc="1">
                <a:solidFill>
                  <a:srgbClr val="033971"/>
                </a:solidFill>
                <a:latin typeface="IBM Plex Sans Condensed Bold"/>
                <a:ea typeface="IBM Plex Sans Condensed Bold"/>
                <a:cs typeface="IBM Plex Sans Condensed Bold"/>
                <a:sym typeface="IBM Plex Sans Condensed Bold"/>
              </a:rPr>
              <a:t> </a:t>
            </a:r>
          </a:p>
          <a:p>
            <a:pPr algn="l">
              <a:lnSpc>
                <a:spcPts val="1464"/>
              </a:lnSpc>
            </a:pPr>
            <a:r>
              <a:rPr lang="en-US" b="true" sz="1200" spc="2">
                <a:solidFill>
                  <a:srgbClr val="033971"/>
                </a:solidFill>
                <a:latin typeface="IBM Plex Sans Condensed Bold"/>
                <a:ea typeface="IBM Plex Sans Condensed Bold"/>
                <a:cs typeface="IBM Plex Sans Condensed Bold"/>
                <a:sym typeface="IBM Plex Sans Condensed Bold"/>
              </a:rPr>
              <a:t>Website </a:t>
            </a:r>
          </a:p>
        </p:txBody>
      </p:sp>
      <p:grpSp>
        <p:nvGrpSpPr>
          <p:cNvPr name="Group 7" id="7"/>
          <p:cNvGrpSpPr/>
          <p:nvPr/>
        </p:nvGrpSpPr>
        <p:grpSpPr>
          <a:xfrm rot="0">
            <a:off x="777240" y="7138708"/>
            <a:ext cx="6115364" cy="1257691"/>
            <a:chOff x="0" y="0"/>
            <a:chExt cx="8153819" cy="1676921"/>
          </a:xfrm>
        </p:grpSpPr>
        <p:sp>
          <p:nvSpPr>
            <p:cNvPr name="Freeform 8" id="8"/>
            <p:cNvSpPr/>
            <p:nvPr/>
          </p:nvSpPr>
          <p:spPr>
            <a:xfrm flipH="false" flipV="false" rot="0">
              <a:off x="142672" y="108356"/>
              <a:ext cx="7924800" cy="1482509"/>
            </a:xfrm>
            <a:custGeom>
              <a:avLst/>
              <a:gdLst/>
              <a:ahLst/>
              <a:cxnLst/>
              <a:rect r="r" b="b" t="t" l="l"/>
              <a:pathLst>
                <a:path h="1482509" w="7924800">
                  <a:moveTo>
                    <a:pt x="0" y="0"/>
                  </a:moveTo>
                  <a:lnTo>
                    <a:pt x="7924800" y="0"/>
                  </a:lnTo>
                  <a:lnTo>
                    <a:pt x="7924800" y="1482510"/>
                  </a:lnTo>
                  <a:lnTo>
                    <a:pt x="0" y="148251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9" id="9"/>
            <p:cNvGrpSpPr>
              <a:grpSpLocks noChangeAspect="true"/>
            </p:cNvGrpSpPr>
            <p:nvPr/>
          </p:nvGrpSpPr>
          <p:grpSpPr>
            <a:xfrm rot="0">
              <a:off x="0" y="0"/>
              <a:ext cx="8153819" cy="1676921"/>
              <a:chOff x="0" y="0"/>
              <a:chExt cx="6115368" cy="1257694"/>
            </a:xfrm>
          </p:grpSpPr>
          <p:sp>
            <p:nvSpPr>
              <p:cNvPr name="Freeform 10" id="10"/>
              <p:cNvSpPr/>
              <p:nvPr/>
            </p:nvSpPr>
            <p:spPr>
              <a:xfrm flipH="false" flipV="false" rot="0">
                <a:off x="63500" y="72771"/>
                <a:ext cx="358267" cy="1121537"/>
              </a:xfrm>
              <a:custGeom>
                <a:avLst/>
                <a:gdLst/>
                <a:ahLst/>
                <a:cxnLst/>
                <a:rect r="r" b="b" t="t" l="l"/>
                <a:pathLst>
                  <a:path h="1121537" w="358267">
                    <a:moveTo>
                      <a:pt x="4826" y="0"/>
                    </a:moveTo>
                    <a:lnTo>
                      <a:pt x="353441" y="0"/>
                    </a:lnTo>
                    <a:lnTo>
                      <a:pt x="358267" y="0"/>
                    </a:lnTo>
                    <a:lnTo>
                      <a:pt x="358267" y="4826"/>
                    </a:lnTo>
                    <a:lnTo>
                      <a:pt x="358267" y="1116711"/>
                    </a:lnTo>
                    <a:lnTo>
                      <a:pt x="358267" y="1121537"/>
                    </a:lnTo>
                    <a:lnTo>
                      <a:pt x="353441" y="1121537"/>
                    </a:lnTo>
                    <a:lnTo>
                      <a:pt x="4826" y="1121537"/>
                    </a:lnTo>
                    <a:lnTo>
                      <a:pt x="0" y="1121537"/>
                    </a:lnTo>
                    <a:lnTo>
                      <a:pt x="0" y="1116711"/>
                    </a:lnTo>
                    <a:lnTo>
                      <a:pt x="0" y="4826"/>
                    </a:lnTo>
                    <a:lnTo>
                      <a:pt x="0" y="0"/>
                    </a:lnTo>
                    <a:lnTo>
                      <a:pt x="4826" y="0"/>
                    </a:lnTo>
                    <a:moveTo>
                      <a:pt x="4826" y="9525"/>
                    </a:moveTo>
                    <a:lnTo>
                      <a:pt x="4826" y="4826"/>
                    </a:lnTo>
                    <a:lnTo>
                      <a:pt x="9652" y="4826"/>
                    </a:lnTo>
                    <a:lnTo>
                      <a:pt x="9652" y="1116711"/>
                    </a:lnTo>
                    <a:lnTo>
                      <a:pt x="4826" y="1116711"/>
                    </a:lnTo>
                    <a:lnTo>
                      <a:pt x="4826" y="1111885"/>
                    </a:lnTo>
                    <a:lnTo>
                      <a:pt x="353441" y="1111885"/>
                    </a:lnTo>
                    <a:lnTo>
                      <a:pt x="353441" y="1116711"/>
                    </a:lnTo>
                    <a:lnTo>
                      <a:pt x="348615" y="1116711"/>
                    </a:lnTo>
                    <a:lnTo>
                      <a:pt x="348615" y="4826"/>
                    </a:lnTo>
                    <a:lnTo>
                      <a:pt x="353441" y="4826"/>
                    </a:lnTo>
                    <a:lnTo>
                      <a:pt x="353441" y="9652"/>
                    </a:lnTo>
                    <a:lnTo>
                      <a:pt x="4826" y="9652"/>
                    </a:lnTo>
                    <a:close/>
                  </a:path>
                </a:pathLst>
              </a:custGeom>
              <a:solidFill>
                <a:srgbClr val="000000">
                  <a:alpha val="0"/>
                </a:srgbClr>
              </a:solidFill>
            </p:spPr>
          </p:sp>
          <p:sp>
            <p:nvSpPr>
              <p:cNvPr name="Freeform 11" id="11"/>
              <p:cNvSpPr/>
              <p:nvPr/>
            </p:nvSpPr>
            <p:spPr>
              <a:xfrm flipH="false" flipV="false" rot="0">
                <a:off x="108331" y="1147953"/>
                <a:ext cx="5943600" cy="38100"/>
              </a:xfrm>
              <a:custGeom>
                <a:avLst/>
                <a:gdLst/>
                <a:ahLst/>
                <a:cxnLst/>
                <a:rect r="r" b="b" t="t" l="l"/>
                <a:pathLst>
                  <a:path h="38100" w="5943600">
                    <a:moveTo>
                      <a:pt x="0" y="0"/>
                    </a:moveTo>
                    <a:lnTo>
                      <a:pt x="5943600" y="0"/>
                    </a:lnTo>
                    <a:lnTo>
                      <a:pt x="5943600" y="38100"/>
                    </a:lnTo>
                    <a:lnTo>
                      <a:pt x="0" y="38100"/>
                    </a:lnTo>
                    <a:close/>
                  </a:path>
                </a:pathLst>
              </a:custGeom>
              <a:solidFill>
                <a:srgbClr val="033971"/>
              </a:solidFill>
            </p:spPr>
          </p:sp>
          <p:sp>
            <p:nvSpPr>
              <p:cNvPr name="Freeform 12" id="12"/>
              <p:cNvSpPr/>
              <p:nvPr/>
            </p:nvSpPr>
            <p:spPr>
              <a:xfrm flipH="false" flipV="false" rot="0">
                <a:off x="108331" y="63500"/>
                <a:ext cx="5943600" cy="38100"/>
              </a:xfrm>
              <a:custGeom>
                <a:avLst/>
                <a:gdLst/>
                <a:ahLst/>
                <a:cxnLst/>
                <a:rect r="r" b="b" t="t" l="l"/>
                <a:pathLst>
                  <a:path h="38100" w="5943600">
                    <a:moveTo>
                      <a:pt x="0" y="0"/>
                    </a:moveTo>
                    <a:lnTo>
                      <a:pt x="5943600" y="0"/>
                    </a:lnTo>
                    <a:lnTo>
                      <a:pt x="5943600" y="38100"/>
                    </a:lnTo>
                    <a:lnTo>
                      <a:pt x="0" y="38100"/>
                    </a:lnTo>
                    <a:close/>
                  </a:path>
                </a:pathLst>
              </a:custGeom>
              <a:solidFill>
                <a:srgbClr val="033971"/>
              </a:solidFill>
            </p:spPr>
          </p:sp>
        </p:grpSp>
        <p:sp>
          <p:nvSpPr>
            <p:cNvPr name="TextBox 13" id="13"/>
            <p:cNvSpPr txBox="true"/>
            <p:nvPr/>
          </p:nvSpPr>
          <p:spPr>
            <a:xfrm rot="0">
              <a:off x="707542" y="40488"/>
              <a:ext cx="7305980" cy="1352537"/>
            </a:xfrm>
            <a:prstGeom prst="rect">
              <a:avLst/>
            </a:prstGeom>
          </p:spPr>
          <p:txBody>
            <a:bodyPr anchor="t" rtlCol="false" tIns="0" lIns="0" bIns="0" rIns="0">
              <a:spAutoFit/>
            </a:bodyPr>
            <a:lstStyle/>
            <a:p>
              <a:pPr algn="l">
                <a:lnSpc>
                  <a:spcPts val="1343"/>
                </a:lnSpc>
              </a:pPr>
              <a:r>
                <a:rPr lang="en-US" sz="1103" spc="1">
                  <a:solidFill>
                    <a:srgbClr val="033971"/>
                  </a:solidFill>
                  <a:latin typeface="IBM Plex Sans Condensed"/>
                  <a:ea typeface="IBM Plex Sans Condensed"/>
                  <a:cs typeface="IBM Plex Sans Condensed"/>
                  <a:sym typeface="IBM Plex Sans Condensed"/>
                </a:rPr>
                <a:t> </a:t>
              </a:r>
            </a:p>
            <a:p>
              <a:pPr algn="l" rtl="true">
                <a:lnSpc>
                  <a:spcPts val="1343"/>
                </a:lnSpc>
              </a:pPr>
            </a:p>
            <a:p>
              <a:pPr algn="l">
                <a:lnSpc>
                  <a:spcPts val="1343"/>
                </a:lnSpc>
              </a:pPr>
              <a:r>
                <a:rPr lang="en-US" sz="1103" spc="1">
                  <a:solidFill>
                    <a:srgbClr val="000000"/>
                  </a:solidFill>
                  <a:latin typeface="IBM Plex Sans Condensed"/>
                  <a:ea typeface="IBM Plex Sans Condensed"/>
                  <a:cs typeface="IBM Plex Sans Condensed"/>
                  <a:sym typeface="IBM Plex Sans Condensed"/>
                </a:rPr>
                <a:t>All companies, regardless of size, depend on marketing to survive. In the modern world, most of this is done online. However, the same principles of community engagement and personal communication still apply despite the reduced amount of face-to-face marketing interaction. </a:t>
              </a:r>
            </a:p>
          </p:txBody>
        </p:sp>
        <p:sp>
          <p:nvSpPr>
            <p:cNvPr name="TextBox 14" id="14"/>
            <p:cNvSpPr txBox="true"/>
            <p:nvPr/>
          </p:nvSpPr>
          <p:spPr>
            <a:xfrm rot="-5400000">
              <a:off x="-324142" y="560184"/>
              <a:ext cx="1298854" cy="475513"/>
            </a:xfrm>
            <a:prstGeom prst="rect">
              <a:avLst/>
            </a:prstGeom>
          </p:spPr>
          <p:txBody>
            <a:bodyPr anchor="t" rtlCol="false" tIns="0" lIns="0" bIns="0" rIns="0">
              <a:spAutoFit/>
            </a:bodyPr>
            <a:lstStyle/>
            <a:p>
              <a:pPr algn="l">
                <a:lnSpc>
                  <a:spcPts val="2234"/>
                </a:lnSpc>
              </a:pPr>
              <a:r>
                <a:rPr lang="en-US" sz="1596" spc="3">
                  <a:solidFill>
                    <a:srgbClr val="033971"/>
                  </a:solidFill>
                  <a:latin typeface="IBM Plex Sans Condensed"/>
                  <a:ea typeface="IBM Plex Sans Condensed"/>
                  <a:cs typeface="IBM Plex Sans Condensed"/>
                  <a:sym typeface="IBM Plex Sans Condensed"/>
                </a:rPr>
                <a:t>OVERVIEW </a:t>
              </a:r>
            </a:p>
          </p:txBody>
        </p:sp>
      </p:grpSp>
    </p:spTree>
  </p:cSld>
  <p:clrMapOvr>
    <a:masterClrMapping/>
  </p:clrMapOvr>
</p:sld>
</file>

<file path=ppt/slides/slide8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77240" y="748665"/>
            <a:ext cx="6217920" cy="2192396"/>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 A good website is one that is visually appealing, optimized for search engine results, informative while remaining concise, and as interactive as possible. Your phone number should be clearly visible on the site, and you should offer a number to which customers can text pictures for an estimate. Customers must have the ability to book online as well, and the link to do so should be clearly visible.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It is critical that your website be constructed to be ADA and GDPR Compliant. Attorneys throughout North America are finding companies whose websites are out of compliance and they are suing them. Generally, they will settle out of court for thousands of dollars.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Junk Raider offers a fully developed, ADA and GDPR compliant, proven website to firmly establish your online presence. </a:t>
            </a:r>
          </a:p>
        </p:txBody>
      </p:sp>
      <p:sp>
        <p:nvSpPr>
          <p:cNvPr name="TextBox 3" id="3"/>
          <p:cNvSpPr txBox="true"/>
          <p:nvPr/>
        </p:nvSpPr>
        <p:spPr>
          <a:xfrm rot="0">
            <a:off x="777240" y="3647273"/>
            <a:ext cx="6217920" cy="5392796"/>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Though most of your business will come from online advertising, which is the key to “instant” business, you should also formulate relationships in the community. This is done by reaching people who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frequently use or who work for others who need junk removal services. A great way to build some of these relationships is through food. Pick up cakes and attach your business cards to the container. Then go to property management and real estate offices dropping them off.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Most of these customers will be looking for a few things from the junk removal service they choose to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work with: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Quick Turnaround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This is extremely important for realtors and professional organizers. Realtors often have houses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that are about to close and pro organizers want to take advantage of the positive momentum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they have built while working with the customer on that day. If the organizer does not get rid of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their client’s items on the same day, momentum could be lost, and the customer might decide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to keep many of the items that they truly do not need. </a:t>
            </a:r>
          </a:p>
          <a:p>
            <a:pPr algn="r" rtl="true">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Professional Crew and Professional Work</a:t>
            </a:r>
            <a:r>
              <a:rPr lang="en-US" sz="1103" spc="1">
                <a:solidFill>
                  <a:srgbClr val="000000"/>
                </a:solidFill>
                <a:latin typeface="IBM Plex Sans Condensed"/>
                <a:ea typeface="IBM Plex Sans Condensed"/>
                <a:cs typeface="IBM Plex Sans Condensed"/>
                <a:sym typeface="IBM Plex Sans Condensed"/>
              </a:rPr>
              <a: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They are staking their reputation on your reputation. Make sure your team members are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uniformed, well trained, and have a good demeanor. Nothing will lose business for you quicker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than sending an unprofessional crew to a referral job. </a:t>
            </a:r>
          </a:p>
          <a:p>
            <a:pPr algn="r" rtl="true">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Good Communication</a:t>
            </a:r>
            <a:r>
              <a:rPr lang="en-US" sz="1103" spc="1">
                <a:solidFill>
                  <a:srgbClr val="000000"/>
                </a:solidFill>
                <a:latin typeface="IBM Plex Sans Condensed"/>
                <a:ea typeface="IBM Plex Sans Condensed"/>
                <a:cs typeface="IBM Plex Sans Condensed"/>
                <a:sym typeface="IBM Plex Sans Condensed"/>
              </a:rPr>
              <a: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Do everything possible to always be on time. If something happens that will prevent your timely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arrival, let the customer know as soon as you do that you might be late. The worst thing you can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do to a customer is leave them in the dark about what is going on. Communicate well with your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customer and even if things go wrong, you greatly improve your chances of making them happy.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Reach out to the following categories of people to establish business relationships: </a:t>
            </a: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 </a:t>
            </a:r>
          </a:p>
        </p:txBody>
      </p:sp>
      <p:sp>
        <p:nvSpPr>
          <p:cNvPr name="TextBox 4" id="4"/>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83 </a:t>
            </a:r>
          </a:p>
        </p:txBody>
      </p:sp>
      <p:sp>
        <p:nvSpPr>
          <p:cNvPr name="TextBox 5" id="5"/>
          <p:cNvSpPr txBox="true"/>
          <p:nvPr/>
        </p:nvSpPr>
        <p:spPr>
          <a:xfrm rot="0">
            <a:off x="777240" y="3403428"/>
            <a:ext cx="793394" cy="198120"/>
          </a:xfrm>
          <a:prstGeom prst="rect">
            <a:avLst/>
          </a:prstGeom>
        </p:spPr>
        <p:txBody>
          <a:bodyPr anchor="t" rtlCol="false" tIns="0" lIns="0" bIns="0" rIns="0">
            <a:spAutoFit/>
          </a:bodyPr>
          <a:lstStyle/>
          <a:p>
            <a:pPr algn="l">
              <a:lnSpc>
                <a:spcPts val="1679"/>
              </a:lnSpc>
            </a:pPr>
            <a:r>
              <a:rPr lang="en-US" b="true" sz="1200" spc="2">
                <a:solidFill>
                  <a:srgbClr val="033971"/>
                </a:solidFill>
                <a:latin typeface="IBM Plex Sans Condensed Bold"/>
                <a:ea typeface="IBM Plex Sans Condensed Bold"/>
                <a:cs typeface="IBM Plex Sans Condensed Bold"/>
                <a:sym typeface="IBM Plex Sans Condensed Bold"/>
              </a:rPr>
              <a:t>Networking </a:t>
            </a:r>
          </a:p>
        </p:txBody>
      </p:sp>
    </p:spTree>
  </p:cSld>
  <p:clrMapOvr>
    <a:masterClrMapping/>
  </p:clrMapOvr>
</p:sld>
</file>

<file path=ppt/slides/slide85.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77240" y="748665"/>
            <a:ext cx="6217920" cy="7593071"/>
          </a:xfrm>
          <a:prstGeom prst="rect">
            <a:avLst/>
          </a:prstGeom>
        </p:spPr>
        <p:txBody>
          <a:bodyPr anchor="t" rtlCol="false" tIns="0" lIns="0" bIns="0" rIns="0">
            <a:spAutoFit/>
          </a:bodyPr>
          <a:lstStyle/>
          <a:p>
            <a:pPr algn="l">
              <a:lnSpc>
                <a:spcPts val="1611"/>
              </a:lnSpc>
            </a:pPr>
            <a:r>
              <a:rPr lang="en-US" sz="1104" spc="1" b="true">
                <a:solidFill>
                  <a:srgbClr val="000000"/>
                </a:solidFill>
                <a:latin typeface="IBM Plex Sans Condensed Bold"/>
                <a:ea typeface="IBM Plex Sans Condensed Bold"/>
                <a:cs typeface="IBM Plex Sans Condensed Bold"/>
                <a:sym typeface="IBM Plex Sans Condensed Bold"/>
              </a:rPr>
              <a:t>Realtors</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Stop by real estate offices and drop off brochures with business cards paper clipped to them.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Ask to walk around the building and place them in the mailboxes for each agent. Most likely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receptionist will make you drop your materials at the door.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Find out when they are having training events and sponsor a lunch. They will let you set up a table with your info that agents can gather during lunch. Some realtors provide their clients with folders that list their recommended vendors for different tasks. Inquire at each real estate office what you need to do in order to get your business into those packets.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Join a Business Network International (BNI) group. These groups are populated heavily with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realtors and are a great way to form new business relationships.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Professional Organizers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Pro organizers are a little-known group of people both within and outside of the junk removal industry. They can provide a significant amount of business for your junk removal business. Pro organizers help homeowners and business owners organize their possessions and their lives.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Many people have trouble throwing things away. Pro organizers help people decide what items they should get rid of and what they should keep. The organizer can donate, throw away, and recycle smaller items on his or her own. However, they often use outside help for larger jobs and larger items.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When doing work for professional organizers, make sure your team members do not throw items haphazardly into the truck. Instead, team members must place them gently - even the junk items. You should donate as much as possible on the customer’s behalf. Many organizers are very careful and meticulous about donating items. Get a donation receipt for all items that were donated on the customer’s behalf and ensure they receive it. Find pro organizers using the National Association of Professional Organizers search tool. Simply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type in the name of the Association on Google and follow the instructions to find an organizer. </a:t>
            </a:r>
          </a:p>
          <a:p>
            <a:pPr algn="r" rtl="true">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Small Remodelers </a:t>
            </a:r>
          </a:p>
          <a:p>
            <a:pPr algn="l">
              <a:lnSpc>
                <a:spcPts val="1611"/>
              </a:lnSpc>
            </a:pPr>
            <a:r>
              <a:rPr lang="en-US" sz="1104" spc="1">
                <a:solidFill>
                  <a:srgbClr val="000000"/>
                </a:solidFill>
                <a:latin typeface="IBM Plex Sans Condensed"/>
                <a:ea typeface="IBM Plex Sans Condensed"/>
                <a:cs typeface="IBM Plex Sans Condensed"/>
                <a:sym typeface="IBM Plex Sans Condensed"/>
              </a:rPr>
              <a:t>Remodeling contractors who specialize in kitchen and bath remodeling are great potential customers. They normally do not have enough trash to justify a dumpster but have enough debris that they require someone to haul it away. Remodelers often have only ¼ load or so of construction debris. Make sure that the contractor has the debris properly bagged and ready to load so that your truck team can pull right up and load quickly. Reach these customers through cold calling and networking.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An example cold call script:</a:t>
            </a:r>
            <a:r>
              <a:rPr lang="en-US" sz="1103" spc="1">
                <a:solidFill>
                  <a:srgbClr val="000000"/>
                </a:solidFill>
                <a:latin typeface="IBM Plex Sans Condensed"/>
                <a:ea typeface="IBM Plex Sans Condensed"/>
                <a:cs typeface="IBM Plex Sans Condensed"/>
                <a:sym typeface="IBM Plex Sans Condensed"/>
              </a:rPr>
              <a:t> “Hello INSERT NAME. This is Davis with Junk Raider. I would like to remove your trash and construction debris. How could I go about doing that?” </a:t>
            </a:r>
          </a:p>
        </p:txBody>
      </p:sp>
      <p:sp>
        <p:nvSpPr>
          <p:cNvPr name="TextBox 3" id="3"/>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84 </a:t>
            </a:r>
          </a:p>
        </p:txBody>
      </p:sp>
    </p:spTree>
  </p:cSld>
  <p:clrMapOvr>
    <a:masterClrMapping/>
  </p:clrMapOvr>
</p:sld>
</file>

<file path=ppt/slides/slide86.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77240" y="748665"/>
            <a:ext cx="6217920" cy="592196"/>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These jobs are ideal filler jobs as they are normally ASAP arrival jobs. The customer normally is not on site, so you can just arrive whenever you can work them in. This is also a great time to market to the homeowner. Make sure to drop off some business cards and enter the homeowner into your marketing list. </a:t>
            </a:r>
          </a:p>
        </p:txBody>
      </p:sp>
      <p:sp>
        <p:nvSpPr>
          <p:cNvPr name="TextBox 3" id="3"/>
          <p:cNvSpPr txBox="true"/>
          <p:nvPr/>
        </p:nvSpPr>
        <p:spPr>
          <a:xfrm rot="0">
            <a:off x="777240" y="1718997"/>
            <a:ext cx="6217920" cy="1992371"/>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 </a:t>
            </a:r>
            <a:r>
              <a:rPr lang="en-US" b="true" sz="1103" spc="1">
                <a:solidFill>
                  <a:srgbClr val="000000"/>
                </a:solidFill>
                <a:latin typeface="IBM Plex Sans Condensed Bold"/>
                <a:ea typeface="IBM Plex Sans Condensed Bold"/>
                <a:cs typeface="IBM Plex Sans Condensed Bold"/>
                <a:sym typeface="IBM Plex Sans Condensed Bold"/>
              </a:rPr>
              <a:t>Property Management Companies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Property management companies can bring you great and consistent work. The companies that manage low income housing are normally your best customers. Tenants who live in this kind of housing often leave their items behind because it is not very valuable to begin with and they have no way to transport it.</a:t>
            </a:r>
            <a:r>
              <a:rPr lang="en-US" b="true" sz="1103" spc="1">
                <a:solidFill>
                  <a:srgbClr val="000000"/>
                </a:solidFill>
                <a:latin typeface="IBM Plex Sans Condensed Bold"/>
                <a:ea typeface="IBM Plex Sans Condensed Bold"/>
                <a:cs typeface="IBM Plex Sans Condensed Bold"/>
                <a:sym typeface="IBM Plex Sans Condensed Bold"/>
              </a:rPr>
              <a:t>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 consistent cold calling program is yet again a fantastic way to reach this group. Your script for cold calling apartments can be like the one used for calling remodelers: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“Hello Property Mgmt. person, this is Sean with Junk Raider. I would like to do trash outs for you when stuff is left in your units. How would I be able to provide that service for you?” </a:t>
            </a:r>
          </a:p>
        </p:txBody>
      </p:sp>
      <p:sp>
        <p:nvSpPr>
          <p:cNvPr name="TextBox 4" id="4"/>
          <p:cNvSpPr txBox="true"/>
          <p:nvPr/>
        </p:nvSpPr>
        <p:spPr>
          <a:xfrm rot="0">
            <a:off x="777240" y="4092368"/>
            <a:ext cx="6217920" cy="4192646"/>
          </a:xfrm>
          <a:prstGeom prst="rect">
            <a:avLst/>
          </a:prstGeom>
        </p:spPr>
        <p:txBody>
          <a:bodyPr anchor="t" rtlCol="false" tIns="0" lIns="0" bIns="0" rIns="0">
            <a:spAutoFit/>
          </a:bodyPr>
          <a:lstStyle/>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Apartment Complexes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Again, lower income apartments are your best bet.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These people can be hard to reach on the phone. Consistently dropping in and speaking with the manager is a good start. Or, if you see dumpsters that have junk around them, you could go ahead and provide the manager with a quote while you are there. Join your local apartment association as well to get in touch with apartment managers.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Storage Facilities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Just stop in and drop off a brochure and a handful of business cards. Let the manager know that you can clear out leftover trash from units or around the property, and that you can do so quickly.</a:t>
            </a:r>
            <a:r>
              <a:rPr lang="en-US" b="true" sz="1103" spc="1">
                <a:solidFill>
                  <a:srgbClr val="000000"/>
                </a:solidFill>
                <a:latin typeface="IBM Plex Sans Condensed Bold"/>
                <a:ea typeface="IBM Plex Sans Condensed Bold"/>
                <a:cs typeface="IBM Plex Sans Condensed Bold"/>
                <a:sym typeface="IBM Plex Sans Condensed Bold"/>
              </a:rPr>
              <a:t> </a:t>
            </a:r>
            <a:r>
              <a:rPr lang="en-US" sz="1103" spc="1">
                <a:solidFill>
                  <a:srgbClr val="000000"/>
                </a:solidFill>
                <a:latin typeface="IBM Plex Sans Condensed"/>
                <a:ea typeface="IBM Plex Sans Condensed"/>
                <a:cs typeface="IBM Plex Sans Condensed"/>
                <a:sym typeface="IBM Plex Sans Condensed"/>
              </a:rPr>
              <a:t>Many times, the office will hold onto your business cards and pass them out to their clients. For large chain storage facilities such as Public Storage, you should meet as many store managers as you can. After a while, they may recommend you as a corporate account for that location. It starts with the store managers.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Roofing Companies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These jobs can be hard work. You will need to charge more due to the immense weight of shingles. After a large storm or severe weather that damages roofs, roof companies and dumpster companies get backlogged. You can benefit during these times by forming relationships with roofing companies beforehand. Cold call roofers and simply introduce yourself. Let them know that with your removal service, you will go all the way around the property to collect debris and load the truck. Inform them that you also offer same day or next day service. </a:t>
            </a:r>
          </a:p>
        </p:txBody>
      </p:sp>
      <p:sp>
        <p:nvSpPr>
          <p:cNvPr name="TextBox 5" id="5"/>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85 </a:t>
            </a:r>
          </a:p>
        </p:txBody>
      </p:sp>
    </p:spTree>
  </p:cSld>
  <p:clrMapOvr>
    <a:masterClrMapping/>
  </p:clrMapOvr>
</p:sld>
</file>

<file path=ppt/slides/slide8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777240" y="911438"/>
            <a:ext cx="6217920" cy="4192646"/>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If shingles are scattered around the property, you should probably have a $100 or greater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upcharge for labor. Try to get them to place the shingles in a few piles throughout the property.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To get in touch with these sorts of potential customers, you should do a Google Maps search with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name of the group you want to reach and the name of your city. Enter their info in an Excel spreadsheet,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then start a rotation of contacting each person in each group. Log the call information on the Excel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spreadsheet. Once you have gone through everybody on the list, you get to… do it all again! If you stick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with it and remain persistent, you will gain more customers.</a:t>
            </a:r>
            <a:r>
              <a:rPr lang="en-US" b="true" sz="1103" spc="1">
                <a:solidFill>
                  <a:srgbClr val="000000"/>
                </a:solidFill>
                <a:latin typeface="IBM Plex Sans Condensed Bold"/>
                <a:ea typeface="IBM Plex Sans Condensed Bold"/>
                <a:cs typeface="IBM Plex Sans Condensed Bold"/>
                <a:sym typeface="IBM Plex Sans Condensed Bold"/>
              </a:rPr>
              <a:t>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One thing to remember about cold calls: they take repetition. An average salesperson will have to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contact a customer seven times before they agree. Keep with it so they remember who you are when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they need your service.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When networking, remember that the main goal is to meet people and see how you can help them, NOT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other way around. Provide people with useful connections and help better their business and they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will actively look for opportunities to do the same for you.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First, get your business running on all cylinders so it no longer relies on you every minute to get jobs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done. Then focus on additional sales. If you are slow, make sure you are pounding the pavement and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picking up the phone to reach these people. Your success is determined by what you do on your slow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days, not on your busy days. </a:t>
            </a:r>
          </a:p>
        </p:txBody>
      </p:sp>
      <p:sp>
        <p:nvSpPr>
          <p:cNvPr name="TextBox 3" id="3"/>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86 </a:t>
            </a:r>
          </a:p>
        </p:txBody>
      </p:sp>
      <p:sp>
        <p:nvSpPr>
          <p:cNvPr name="TextBox 4" id="4"/>
          <p:cNvSpPr txBox="true"/>
          <p:nvPr/>
        </p:nvSpPr>
        <p:spPr>
          <a:xfrm rot="0">
            <a:off x="913543" y="5445945"/>
            <a:ext cx="1637690" cy="198120"/>
          </a:xfrm>
          <a:prstGeom prst="rect">
            <a:avLst/>
          </a:prstGeom>
        </p:spPr>
        <p:txBody>
          <a:bodyPr anchor="t" rtlCol="false" tIns="0" lIns="0" bIns="0" rIns="0">
            <a:spAutoFit/>
          </a:bodyPr>
          <a:lstStyle/>
          <a:p>
            <a:pPr algn="l">
              <a:lnSpc>
                <a:spcPts val="1679"/>
              </a:lnSpc>
            </a:pPr>
            <a:r>
              <a:rPr lang="en-US" b="true" sz="1200" spc="1">
                <a:solidFill>
                  <a:srgbClr val="1F3763"/>
                </a:solidFill>
                <a:latin typeface="IBM Plex Sans Condensed Bold"/>
                <a:ea typeface="IBM Plex Sans Condensed Bold"/>
                <a:cs typeface="IBM Plex Sans Condensed Bold"/>
                <a:sym typeface="IBM Plex Sans Condensed Bold"/>
              </a:rPr>
              <a:t>Google Ads Management</a:t>
            </a:r>
            <a:r>
              <a:rPr lang="en-US" b="true" sz="1200" spc="1">
                <a:solidFill>
                  <a:srgbClr val="033971"/>
                </a:solidFill>
                <a:latin typeface="IBM Plex Sans Condensed Bold"/>
                <a:ea typeface="IBM Plex Sans Condensed Bold"/>
                <a:cs typeface="IBM Plex Sans Condensed Bold"/>
                <a:sym typeface="IBM Plex Sans Condensed Bold"/>
              </a:rPr>
              <a:t> </a:t>
            </a:r>
          </a:p>
        </p:txBody>
      </p:sp>
      <p:grpSp>
        <p:nvGrpSpPr>
          <p:cNvPr name="Group 5" id="5"/>
          <p:cNvGrpSpPr/>
          <p:nvPr/>
        </p:nvGrpSpPr>
        <p:grpSpPr>
          <a:xfrm rot="0">
            <a:off x="777240" y="5859883"/>
            <a:ext cx="6077264" cy="1335738"/>
            <a:chOff x="0" y="0"/>
            <a:chExt cx="8103019" cy="1780985"/>
          </a:xfrm>
        </p:grpSpPr>
        <p:sp>
          <p:nvSpPr>
            <p:cNvPr name="Freeform 6" id="6"/>
            <p:cNvSpPr/>
            <p:nvPr/>
          </p:nvSpPr>
          <p:spPr>
            <a:xfrm flipH="false" flipV="false" rot="0">
              <a:off x="0" y="0"/>
              <a:ext cx="8103019" cy="1664551"/>
            </a:xfrm>
            <a:custGeom>
              <a:avLst/>
              <a:gdLst/>
              <a:ahLst/>
              <a:cxnLst/>
              <a:rect r="r" b="b" t="t" l="l"/>
              <a:pathLst>
                <a:path h="1664551" w="8103019">
                  <a:moveTo>
                    <a:pt x="0" y="0"/>
                  </a:moveTo>
                  <a:lnTo>
                    <a:pt x="8103019" y="0"/>
                  </a:lnTo>
                  <a:lnTo>
                    <a:pt x="8103019" y="1664551"/>
                  </a:lnTo>
                  <a:lnTo>
                    <a:pt x="0" y="166455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7" id="7"/>
            <p:cNvSpPr txBox="true"/>
            <p:nvPr/>
          </p:nvSpPr>
          <p:spPr>
            <a:xfrm rot="0">
              <a:off x="709168" y="-3645"/>
              <a:ext cx="7075589" cy="1784629"/>
            </a:xfrm>
            <a:prstGeom prst="rect">
              <a:avLst/>
            </a:prstGeom>
          </p:spPr>
          <p:txBody>
            <a:bodyPr anchor="t" rtlCol="false" tIns="0" lIns="0" bIns="0" rIns="0">
              <a:spAutoFit/>
            </a:bodyPr>
            <a:lstStyle/>
            <a:p>
              <a:pPr algn="l">
                <a:lnSpc>
                  <a:spcPts val="2759"/>
                </a:lnSpc>
              </a:pPr>
              <a:r>
                <a:rPr lang="en-US" sz="1103" spc="1">
                  <a:solidFill>
                    <a:srgbClr val="000000"/>
                  </a:solidFill>
                  <a:latin typeface="IBM Plex Sans Condensed"/>
                  <a:ea typeface="IBM Plex Sans Condensed"/>
                  <a:cs typeface="IBM Plex Sans Condensed"/>
                  <a:sym typeface="IBM Plex Sans Condensed"/>
                </a:rPr>
                <a:t> </a:t>
              </a:r>
            </a:p>
            <a:p>
              <a:pPr algn="l">
                <a:lnSpc>
                  <a:spcPts val="2759"/>
                </a:lnSpc>
              </a:pPr>
              <a:r>
                <a:rPr lang="en-US" sz="1103" spc="1">
                  <a:solidFill>
                    <a:srgbClr val="000000"/>
                  </a:solidFill>
                  <a:latin typeface="IBM Plex Sans Condensed"/>
                  <a:ea typeface="IBM Plex Sans Condensed"/>
                  <a:cs typeface="IBM Plex Sans Condensed"/>
                  <a:sym typeface="IBM Plex Sans Condensed"/>
                </a:rPr>
                <a:t>Google Ads can be a critical component of driving additional traffic and business to your Junk </a:t>
              </a:r>
            </a:p>
            <a:p>
              <a:pPr algn="l">
                <a:lnSpc>
                  <a:spcPts val="551"/>
                </a:lnSpc>
              </a:pPr>
              <a:r>
                <a:rPr lang="en-US" sz="1103" spc="1">
                  <a:solidFill>
                    <a:srgbClr val="000000"/>
                  </a:solidFill>
                  <a:latin typeface="IBM Plex Sans Condensed"/>
                  <a:ea typeface="IBM Plex Sans Condensed"/>
                  <a:cs typeface="IBM Plex Sans Condensed"/>
                  <a:sym typeface="IBM Plex Sans Condensed"/>
                </a:rPr>
                <a:t>Removal company. Here is a brief overview of how they work: </a:t>
              </a:r>
            </a:p>
          </p:txBody>
        </p:sp>
        <p:sp>
          <p:nvSpPr>
            <p:cNvPr name="TextBox 8" id="8"/>
            <p:cNvSpPr txBox="true"/>
            <p:nvPr/>
          </p:nvSpPr>
          <p:spPr>
            <a:xfrm rot="-5400000">
              <a:off x="-325666" y="550938"/>
              <a:ext cx="1298854" cy="475513"/>
            </a:xfrm>
            <a:prstGeom prst="rect">
              <a:avLst/>
            </a:prstGeom>
          </p:spPr>
          <p:txBody>
            <a:bodyPr anchor="t" rtlCol="false" tIns="0" lIns="0" bIns="0" rIns="0">
              <a:spAutoFit/>
            </a:bodyPr>
            <a:lstStyle/>
            <a:p>
              <a:pPr algn="l">
                <a:lnSpc>
                  <a:spcPts val="2234"/>
                </a:lnSpc>
              </a:pPr>
              <a:r>
                <a:rPr lang="en-US" sz="1596" spc="3">
                  <a:solidFill>
                    <a:srgbClr val="033971"/>
                  </a:solidFill>
                  <a:latin typeface="IBM Plex Sans Condensed"/>
                  <a:ea typeface="IBM Plex Sans Condensed"/>
                  <a:cs typeface="IBM Plex Sans Condensed"/>
                  <a:sym typeface="IBM Plex Sans Condensed"/>
                </a:rPr>
                <a:t>OVERVIEW </a:t>
              </a:r>
            </a:p>
          </p:txBody>
        </p:sp>
      </p:grpSp>
    </p:spTree>
  </p:cSld>
  <p:clrMapOvr>
    <a:masterClrMapping/>
  </p:clrMapOvr>
</p:sld>
</file>

<file path=ppt/slides/slide88.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914124" y="911438"/>
            <a:ext cx="5904633" cy="4392671"/>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Most of the world’s population uses Google when in need of any type of service or product, so having your service appear well in the results is critical. Generally, the top three or four results are paid ads. In order to get into those spots, you must pay for the keywords that you are wanting to show for. Further, you need a good quality ad and a good quality landing page to show better on Google, for less money. We will teach you how to do this.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Google Ads are set up in a Pay Per Click (PPC) format, which means that you are charged whenever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someone clicks on your ad (simply displaying the ad does not cost anything). The cost per click varies by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keyword, market, and time of day, but we typically see an average of $10 per click in the Junk Removal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Industry.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Ads - How You Present Your Business</a:t>
            </a:r>
            <a:r>
              <a:rPr lang="en-US" sz="1103" spc="1">
                <a:solidFill>
                  <a:srgbClr val="000000"/>
                </a:solidFill>
                <a:latin typeface="IBM Plex Sans Condensed"/>
                <a:ea typeface="IBM Plex Sans Condensed"/>
                <a:cs typeface="IBM Plex Sans Condensed"/>
                <a:sym typeface="IBM Plex Sans Condensed"/>
              </a:rPr>
              <a: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Your ad is the first thing a visitor sees when they search for something in Google. Because of this, you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will want to create an ad for your business that features proper wording and style, that leads to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conversions for junk removal related searches.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Junk Raider’s standard practice is to create three different Ads and run them against each other to see which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one has the highest click percentage (called click through rate - CTR). These ads, of course, appear at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different times. Next, you will analyze the conversions rate, which is the percentage of visitors who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contact you after clicking on your Ad. Each market is different, and the campaign needs to be tested,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monitored, and tracked in order to determine which ads perform and which do not.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An example Google Ad for Junk Raider: </a:t>
            </a:r>
          </a:p>
        </p:txBody>
      </p:sp>
      <p:sp>
        <p:nvSpPr>
          <p:cNvPr name="TextBox 3" id="3"/>
          <p:cNvSpPr txBox="true"/>
          <p:nvPr/>
        </p:nvSpPr>
        <p:spPr>
          <a:xfrm rot="0">
            <a:off x="914124" y="5592327"/>
            <a:ext cx="5964231" cy="3067111"/>
          </a:xfrm>
          <a:prstGeom prst="rect">
            <a:avLst/>
          </a:prstGeom>
        </p:spPr>
        <p:txBody>
          <a:bodyPr anchor="t" rtlCol="false" tIns="0" lIns="0" bIns="0" rIns="0">
            <a:spAutoFit/>
          </a:bodyPr>
          <a:lstStyle/>
          <a:p>
            <a:pPr algn="l">
              <a:lnSpc>
                <a:spcPts val="1752"/>
              </a:lnSpc>
            </a:pPr>
            <a:r>
              <a:rPr lang="en-US" sz="1200">
                <a:solidFill>
                  <a:srgbClr val="000000"/>
                </a:solidFill>
                <a:latin typeface="Montserrat"/>
                <a:ea typeface="Montserrat"/>
                <a:cs typeface="Montserrat"/>
                <a:sym typeface="Montserrat"/>
              </a:rPr>
              <a:t> </a:t>
            </a: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Types of Ads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Google offers multiple types of ads to help drive relevant traffic to your business. </a:t>
            </a:r>
          </a:p>
          <a:p>
            <a:pPr algn="r" rtl="true">
              <a:lnSpc>
                <a:spcPts val="1611"/>
              </a:lnSpc>
            </a:pPr>
          </a:p>
          <a:p>
            <a:pPr algn="l">
              <a:lnSpc>
                <a:spcPts val="1752"/>
              </a:lnSpc>
            </a:pPr>
            <a:r>
              <a:rPr lang="en-US" sz="1200" spc="2">
                <a:solidFill>
                  <a:srgbClr val="000000"/>
                </a:solidFill>
                <a:latin typeface="IBM Plex Sans Condensed"/>
                <a:ea typeface="IBM Plex Sans Condensed"/>
                <a:cs typeface="IBM Plex Sans Condensed"/>
                <a:sym typeface="IBM Plex Sans Condensed"/>
              </a:rPr>
              <a:t>1.) Expanded Text Ads: These ads include three headlines and two 90-character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descriptions of your business. These ads are written as a complete unit and are the most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common type of Google ad. </a:t>
            </a:r>
          </a:p>
          <a:p>
            <a:pPr algn="l">
              <a:lnSpc>
                <a:spcPts val="1752"/>
              </a:lnSpc>
            </a:pPr>
            <a:r>
              <a:rPr lang="en-US" sz="1200" spc="1">
                <a:solidFill>
                  <a:srgbClr val="000000"/>
                </a:solidFill>
                <a:latin typeface="IBM Plex Sans Condensed"/>
                <a:ea typeface="IBM Plex Sans Condensed"/>
                <a:cs typeface="IBM Plex Sans Condensed"/>
                <a:sym typeface="IBM Plex Sans Condensed"/>
              </a:rPr>
              <a:t>2.) Responsive Search Ads: With Responsive Search Ads, you will create between 10-30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different headlines. Google will then automatically choose a combination of those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headlines to put together a complete ad. Google’s AI chooses the combination it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believes will lead to the highest number of conversions based on the search the user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used. </a:t>
            </a:r>
          </a:p>
          <a:p>
            <a:pPr algn="l">
              <a:lnSpc>
                <a:spcPts val="1752"/>
              </a:lnSpc>
            </a:pPr>
            <a:r>
              <a:rPr lang="en-US" sz="1200" spc="1">
                <a:solidFill>
                  <a:srgbClr val="000000"/>
                </a:solidFill>
                <a:latin typeface="IBM Plex Sans Condensed"/>
                <a:ea typeface="IBM Plex Sans Condensed"/>
                <a:cs typeface="IBM Plex Sans Condensed"/>
                <a:sym typeface="IBM Plex Sans Condensed"/>
              </a:rPr>
              <a:t>3.) Dynamic Search Ads: These Ads give a lot of control to the ad copy to Google. Google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will pull content from your landing page to create an ad. The ad that shows will be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based on the search term the user used, as well as the user’s search history. </a:t>
            </a:r>
          </a:p>
        </p:txBody>
      </p:sp>
      <p:sp>
        <p:nvSpPr>
          <p:cNvPr name="TextBox 4" id="4"/>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87 </a:t>
            </a:r>
          </a:p>
        </p:txBody>
      </p:sp>
    </p:spTree>
  </p:cSld>
  <p:clrMapOvr>
    <a:masterClrMapping/>
  </p:clrMapOvr>
</p:sld>
</file>

<file path=ppt/slides/slide89.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967343" y="909091"/>
            <a:ext cx="5962269" cy="8629711"/>
          </a:xfrm>
          <a:prstGeom prst="rect">
            <a:avLst/>
          </a:prstGeom>
        </p:spPr>
        <p:txBody>
          <a:bodyPr anchor="t" rtlCol="false" tIns="0" lIns="0" bIns="0" rIns="0">
            <a:spAutoFit/>
          </a:bodyPr>
          <a:lstStyle/>
          <a:p>
            <a:pPr algn="l">
              <a:lnSpc>
                <a:spcPts val="1752"/>
              </a:lnSpc>
            </a:pPr>
            <a:r>
              <a:rPr lang="en-US" sz="1200" spc="1">
                <a:solidFill>
                  <a:srgbClr val="000000"/>
                </a:solidFill>
                <a:latin typeface="IBM Plex Sans Condensed"/>
                <a:ea typeface="IBM Plex Sans Condensed"/>
                <a:cs typeface="IBM Plex Sans Condensed"/>
                <a:sym typeface="IBM Plex Sans Condensed"/>
              </a:rPr>
              <a:t>4.) Call Only Ads: These ads provide the user with your business name and phone number.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Clicking on these will prompt the user to call. The user will not visit your website using a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call only ad. </a:t>
            </a:r>
          </a:p>
          <a:p>
            <a:pPr algn="l">
              <a:lnSpc>
                <a:spcPts val="1752"/>
              </a:lnSpc>
            </a:pPr>
            <a:r>
              <a:rPr lang="en-US" sz="1200" spc="1">
                <a:solidFill>
                  <a:srgbClr val="000000"/>
                </a:solidFill>
                <a:latin typeface="IBM Plex Sans Condensed"/>
                <a:ea typeface="IBM Plex Sans Condensed"/>
                <a:cs typeface="IBM Plex Sans Condensed"/>
                <a:sym typeface="IBM Plex Sans Condensed"/>
              </a:rPr>
              <a:t>5.) Location Ads: These ads show at the top of the Google Map Pack. Customers commonly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confuse these ads as an organic listing. This is good because a large percentage of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population wants to skip ads to get the organic results. A location ad is a great way to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“cheat” your way into the map pack. </a:t>
            </a:r>
          </a:p>
          <a:p>
            <a:pPr algn="r" rtl="true">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Targeted Location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Google gives you great control with choosing what geographical area you want your ad to display in.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Most companies will set up a radius around their home base as their service area. By setting that as your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service area, an individual that is within the area you have set can see your ad.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In addition to ensuring you ads are set up to show in your service area, it is also extremely important to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make sure they are not showing in areas outside of your service area. For example, take the Town of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Wilmington, NC. Wilmington, NC is a popular area for junk removal. However, there is also a Wilmington, DE. It is important that we exclude searches from Wilmington, DE. Otherwise, if an individual types “Junk Removal Wilmington”, and they are looking for service in DE vs NC, our ad would populate. It is critical when a campaign is new, that you monitor the location of your searchers, otherwise you could waste big money in areas that will not lead to business.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To ensure your ad does not show in the wrong area, you can go to your settings, then locations, then target, and select “People in or regularly in your targeted locations.” The downside to this is your ads will not show for property owners or relatives that live outside of your service area but need service within it. Junk Raider typically chooses to exclude all areas outside of the service area. However, an aggressive business owner may choose to show it for people who are out of the area but show interest.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Excluding locations that are lower income tends to be a smart move. Many searchers in lower income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areas expect junk removal to be free, or that </a:t>
            </a:r>
            <a:r>
              <a:rPr lang="en-US" sz="1103" i="true" spc="1">
                <a:solidFill>
                  <a:srgbClr val="000000"/>
                </a:solidFill>
                <a:latin typeface="IBM Plex Sans Condensed Italics"/>
                <a:ea typeface="IBM Plex Sans Condensed Italics"/>
                <a:cs typeface="IBM Plex Sans Condensed Italics"/>
                <a:sym typeface="IBM Plex Sans Condensed Italics"/>
              </a:rPr>
              <a:t>you will pay them for their junk.</a:t>
            </a:r>
            <a:r>
              <a:rPr lang="en-US" sz="1103" spc="1">
                <a:solidFill>
                  <a:srgbClr val="000000"/>
                </a:solidFill>
                <a:latin typeface="IBM Plex Sans Condensed"/>
                <a:ea typeface="IBM Plex Sans Condensed"/>
                <a:cs typeface="IBM Plex Sans Condensed"/>
                <a:sym typeface="IBM Plex Sans Condensed"/>
              </a:rPr>
              <a:t> What we see in these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areas is quite a few clicks, but truly little business. You will want to exclude these areas, as the income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from the jobs will be lower than the advertising expense for that area.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Furthermore, you can target the locations within your service area that you believe to be ideal. An ideal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area would be a part of your service area that features customers who do not negotiate on price and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have easier jobs. If you have a limited budget it would be smart to only show in the zip codes, you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believe contain your ideal customers.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Although it can be time consuming it can be worthwhile to test different locations to determine which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location brings the highest ROI. This is an experiment to run once your campaign has become very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optimized. Instead of excluding certain locations, you can do a bid percentage decrease for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areas that are less profitable. Alternatively, you can do a percentage bid increase for the areas that are most profitable. </a:t>
            </a:r>
          </a:p>
          <a:p>
            <a:pPr algn="l">
              <a:lnSpc>
                <a:spcPts val="1611"/>
              </a:lnSpc>
            </a:pPr>
          </a:p>
        </p:txBody>
      </p:sp>
      <p:sp>
        <p:nvSpPr>
          <p:cNvPr name="TextBox 3" id="3"/>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88 </a:t>
            </a:r>
          </a:p>
        </p:txBody>
      </p:sp>
    </p:spTree>
  </p:cSld>
  <p:clrMapOvr>
    <a:masterClrMapping/>
  </p:clrMapOvr>
</p:sld>
</file>

<file path=ppt/slides/slide90.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77240" y="777240"/>
            <a:ext cx="6217920" cy="8705481"/>
          </a:xfrm>
          <a:prstGeom prst="rect">
            <a:avLst/>
          </a:prstGeom>
        </p:spPr>
        <p:txBody>
          <a:bodyPr anchor="t" rtlCol="false" tIns="0" lIns="0" bIns="0" rIns="0">
            <a:spAutoFit/>
          </a:bodyPr>
          <a:lstStyle/>
          <a:p>
            <a:pPr algn="l">
              <a:lnSpc>
                <a:spcPts val="1343"/>
              </a:lnSpc>
            </a:pPr>
            <a:r>
              <a:rPr lang="en-US" sz="1104" spc="1" b="true">
                <a:solidFill>
                  <a:srgbClr val="000000"/>
                </a:solidFill>
                <a:latin typeface="IBM Plex Sans Condensed Bold"/>
                <a:ea typeface="IBM Plex Sans Condensed Bold"/>
                <a:cs typeface="IBM Plex Sans Condensed Bold"/>
                <a:sym typeface="IBM Plex Sans Condensed Bold"/>
              </a:rPr>
              <a:t>Tracking Conversions</a:t>
            </a:r>
            <a:r>
              <a:rPr lang="en-US" sz="1104" spc="1">
                <a:solidFill>
                  <a:srgbClr val="000000"/>
                </a:solidFill>
                <a:latin typeface="IBM Plex Sans Condensed"/>
                <a:ea typeface="IBM Plex Sans Condensed"/>
                <a:cs typeface="IBM Plex Sans Condensed"/>
                <a:sym typeface="IBM Plex Sans Condensed"/>
              </a:rPr>
              <a:t> </a:t>
            </a:r>
          </a:p>
          <a:p>
            <a:pPr algn="l">
              <a:lnSpc>
                <a:spcPts val="1343"/>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It is wonderful to drive traffic to your site and get phone calls. But ultimately the success and failure of Ads hinges on how much money does the Ads platform make you? Properly tracking conversions is key to understanding what is, and is not, working with your campaign.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Step one to track conversions is to set up Google Conversion Tracking on your website. Following that,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you will want to specify what is considered a conversion. At Junk Raider we track the following conversions: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1. Phone call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2. Contact Form Submission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3. Online Booking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Generally, you will need to have a confirmation page that your site re-directs too after your online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booking has been completed. Then you will set a visit to that confirmation page as a conversion.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best way to track phone calls is using software such as our Junk Raider dashboard. Our Dashboard will automatically change the phone number that is displayed on the website. It changes it to the number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that is assigned for that advertising source. </a:t>
            </a:r>
            <a:r>
              <a:rPr lang="en-US" b="true" sz="1103" spc="1">
                <a:solidFill>
                  <a:srgbClr val="000000"/>
                </a:solidFill>
                <a:latin typeface="IBM Plex Sans Condensed Bold"/>
                <a:ea typeface="IBM Plex Sans Condensed Bold"/>
                <a:cs typeface="IBM Plex Sans Condensed Bold"/>
                <a:sym typeface="IBM Plex Sans Condensed Bold"/>
              </a:rPr>
              <a:t>For example</a:t>
            </a:r>
            <a:r>
              <a:rPr lang="en-US" sz="1103" spc="1">
                <a:solidFill>
                  <a:srgbClr val="000000"/>
                </a:solidFill>
                <a:latin typeface="IBM Plex Sans Condensed"/>
                <a:ea typeface="IBM Plex Sans Condensed"/>
                <a:cs typeface="IBM Plex Sans Condensed"/>
                <a:sym typeface="IBM Plex Sans Condensed"/>
              </a:rPr>
              <a:t>: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1.) Google Organic: 919-800-1234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2.) Google Ads: 919-800-4321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3.) Direct: 919-800-3214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4.) Yelp: 919-451-4132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5.) Postcard: 919-123-4567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number will forward to your real phone number. You will never notice the difference. Further, when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number swaps it happens quickly. Your customers will not realize it even happened.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Accurate Data Gives You A Real ROI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Gone are the days of guesswork on how much money your advertising campaign is making. If you are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using software like our Dashboard you now can know exactly where that phone call came from. But our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dashboard takes it even further. In addition to knowing where the job came from, you can also: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1. Listen to the call recording and mark if it booked.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2. List the income that the call brought you.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3. Import your Google Ad spend. Because you know the income you received from your Google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Ads calls, and you know what you spent on Google, you can quickly get a real time ROI.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Bidding Strategy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Google provides you with multiple bidding strategies. Although we anticipate Google’s AI will get better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over time; now we strictly use Manual PPC. Google does have multiple automated bidding strategies,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which are supposed to test your campaign to determine and calculate the best bidding strategy for you.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However, we have found that automated strategies tend to have much lower ROI, because Google is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unable to listen to calls, and has no way to know the number of jobs being booked and the revenue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amount from those jobs. Stick with Manual CPC until the machine gets better. </a:t>
            </a:r>
          </a:p>
        </p:txBody>
      </p:sp>
      <p:sp>
        <p:nvSpPr>
          <p:cNvPr name="TextBox 3" id="3"/>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89 </a:t>
            </a:r>
          </a:p>
        </p:txBody>
      </p:sp>
    </p:spTree>
  </p:cSld>
  <p:clrMapOvr>
    <a:masterClrMapping/>
  </p:clrMapOvr>
</p:sld>
</file>

<file path=ppt/slides/slide9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914400" y="940013"/>
            <a:ext cx="5914053" cy="673141"/>
          </a:xfrm>
          <a:prstGeom prst="rect">
            <a:avLst/>
          </a:prstGeom>
        </p:spPr>
        <p:txBody>
          <a:bodyPr anchor="t" rtlCol="false" tIns="0" lIns="0" bIns="0" rIns="0">
            <a:spAutoFit/>
          </a:bodyPr>
          <a:lstStyle/>
          <a:p>
            <a:pPr algn="l">
              <a:lnSpc>
                <a:spcPts val="1343"/>
              </a:lnSpc>
            </a:pPr>
            <a:r>
              <a:rPr lang="en-US" sz="1103" spc="1">
                <a:solidFill>
                  <a:srgbClr val="000000"/>
                </a:solidFill>
                <a:latin typeface="IBM Plex Sans Condensed"/>
                <a:ea typeface="IBM Plex Sans Condensed"/>
                <a:cs typeface="IBM Plex Sans Condensed"/>
                <a:sym typeface="IBM Plex Sans Condensed"/>
              </a:rPr>
              <a:t>When you use a bidding strategy of Manual CPC you need to experiment on your own. Run two-week experiments on ad positioning. Do you get a better conversion rate at position one, two, or three? Are there certain times of day you get better conversions, so you should raise your bids during those times? Those are some questions that should be asked when doing Manual CPC. </a:t>
            </a:r>
          </a:p>
        </p:txBody>
      </p:sp>
      <p:sp>
        <p:nvSpPr>
          <p:cNvPr name="TextBox 3" id="3"/>
          <p:cNvSpPr txBox="true"/>
          <p:nvPr/>
        </p:nvSpPr>
        <p:spPr>
          <a:xfrm rot="0">
            <a:off x="914400" y="1744255"/>
            <a:ext cx="5968584" cy="7993121"/>
          </a:xfrm>
          <a:prstGeom prst="rect">
            <a:avLst/>
          </a:prstGeom>
        </p:spPr>
        <p:txBody>
          <a:bodyPr anchor="t" rtlCol="false" tIns="0" lIns="0" bIns="0" rIns="0">
            <a:spAutoFit/>
          </a:bodyPr>
          <a:lstStyle/>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Keywords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Keywords are the words you tell Google to show your ad for. Junk Removal has a wide range of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keywords you will want to show for. Further, the success rate of different keywords varies from area to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area. We can provide a great basis for a strong campaign, but proper ongoing management will be </a:t>
            </a:r>
          </a:p>
          <a:p>
            <a:pPr algn="l">
              <a:lnSpc>
                <a:spcPts val="1611"/>
              </a:lnSpc>
            </a:pPr>
            <a:r>
              <a:rPr lang="en-US" sz="1104" spc="1">
                <a:solidFill>
                  <a:srgbClr val="000000"/>
                </a:solidFill>
                <a:latin typeface="IBM Plex Sans Condensed"/>
                <a:ea typeface="IBM Plex Sans Condensed"/>
                <a:cs typeface="IBM Plex Sans Condensed"/>
                <a:sym typeface="IBM Plex Sans Condensed"/>
              </a:rPr>
              <a:t>required for maximum results. Here are some of the keywords use as part of our campaign:</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1. Junk Removal 10. Junk Clean Out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2. Junk Hauling 11. Construction Debris Removal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3. Hot Tub Removal 12. Yard Waste Removal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4. Jacuzzi Removal 13. Junk Pickup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5. Spa Removal 14. Junk Trash Removal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6. Rubbish Removal 15. Junk Garbage Removal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7. Hoarder Clean Out 16. Deck Demolition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8. 1-800 Got Junk 17. Couch Removal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9. Junk King 18. Appliances Removal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This list is certainly not comprehensive. You would also add your city name to each of those keywords.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Further, you will have long tail keywords such as “how to get rid of furniture that has been infested by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bed bugs in Raleigh, NC”. This is something else that will take testing to do correctly.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Keyword Types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There are three categories of keyword types: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1. Exact Match: A user must search for an exact match of this keyword for your ad to show. For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example, if you have a keyword that is “Construction Debris Removal” but the user searches for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“Yard Debris Removal” your ad will not show. It is not close enough. However, if the user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searches for “Construction Debris Removal”, it will show because Google detects it is simply a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minor misspelling. An established campaign should typically be set up with mainly exact match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keywords. You will specify exact match by placing brackets around your keyword, such as: [Exact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Match].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2. Phrase Match: Using this keyword type, your ad will show anytime your user includes your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search term within their search, even if they add other words before or after. For example, if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keyword is “Junk Removal” and the user types in, “I need Junk Removal in Poughkeepsie, NY”,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your ad would show. To specify phrase match, you will simply put quotations around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keyword. Like this: “Junk Removal”.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3. Broad Match: With this keyword strategy, your ad will show at any point that Google believes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user is showing intent to purchase your service. For example, if a user types in “When is my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trash schedule”, your ad would show. Obviously, this customer is likely not looking for junk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removal, but Google perceives it to be a close match and shows your ad anyway. Although Junk Raider </a:t>
            </a:r>
          </a:p>
        </p:txBody>
      </p:sp>
      <p:sp>
        <p:nvSpPr>
          <p:cNvPr name="TextBox 4" id="4"/>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90 </a:t>
            </a:r>
          </a:p>
        </p:txBody>
      </p:sp>
    </p:spTree>
  </p:cSld>
  <p:clrMapOvr>
    <a:masterClrMapping/>
  </p:clrMapOvr>
</p:sld>
</file>

<file path=ppt/slides/slide9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77240" y="878373"/>
            <a:ext cx="6217920" cy="1392296"/>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will use this strategy from time to time, it should only be used if you can monitor your results throughout the day. To show for broad match simply type in the keyword.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When Junk Raider evaluates Google Ads campaigns, one of the most common faults we see in campaigns, especially those that are self-managed, is that the keyword type is set to broad match. Broad match keywords have probably resulted in more junk removal business owners giving up on Google Ads than any other setting. </a:t>
            </a:r>
          </a:p>
        </p:txBody>
      </p:sp>
      <p:sp>
        <p:nvSpPr>
          <p:cNvPr name="TextBox 3" id="3"/>
          <p:cNvSpPr txBox="true"/>
          <p:nvPr/>
        </p:nvSpPr>
        <p:spPr>
          <a:xfrm rot="0">
            <a:off x="777240" y="2486968"/>
            <a:ext cx="6082017" cy="6943356"/>
          </a:xfrm>
          <a:prstGeom prst="rect">
            <a:avLst/>
          </a:prstGeom>
        </p:spPr>
        <p:txBody>
          <a:bodyPr anchor="t" rtlCol="false" tIns="0" lIns="0" bIns="0" rIns="0">
            <a:spAutoFit/>
          </a:bodyPr>
          <a:lstStyle/>
          <a:p>
            <a:pPr algn="l">
              <a:lnSpc>
                <a:spcPts val="1343"/>
              </a:lnSpc>
            </a:pPr>
            <a:r>
              <a:rPr lang="en-US" sz="1103" spc="1">
                <a:solidFill>
                  <a:srgbClr val="000000"/>
                </a:solidFill>
                <a:latin typeface="IBM Plex Sans Condensed"/>
                <a:ea typeface="IBM Plex Sans Condensed"/>
                <a:cs typeface="IBM Plex Sans Condensed"/>
                <a:sym typeface="IBM Plex Sans Condensed"/>
              </a:rPr>
              <a:t> </a:t>
            </a: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Negative Keywords – Prevent Your Ad from Appearing Under the Wrong Circumstances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We get questions all the time on what keywords we use with our ads campaign. The questions that we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should be getting is “What are the negative keywords that you use with your campaign?” Negative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keywords will tell Google when </a:t>
            </a:r>
            <a:r>
              <a:rPr lang="en-US" b="true" sz="1103" spc="1">
                <a:solidFill>
                  <a:srgbClr val="000000"/>
                </a:solidFill>
                <a:latin typeface="IBM Plex Sans Condensed Bold"/>
                <a:ea typeface="IBM Plex Sans Condensed Bold"/>
                <a:cs typeface="IBM Plex Sans Condensed Bold"/>
                <a:sym typeface="IBM Plex Sans Condensed Bold"/>
              </a:rPr>
              <a:t>NOT</a:t>
            </a:r>
            <a:r>
              <a:rPr lang="en-US" sz="1103" spc="1">
                <a:solidFill>
                  <a:srgbClr val="000000"/>
                </a:solidFill>
                <a:latin typeface="IBM Plex Sans Condensed"/>
                <a:ea typeface="IBM Plex Sans Condensed"/>
                <a:cs typeface="IBM Plex Sans Condensed"/>
                <a:sym typeface="IBM Plex Sans Condensed"/>
              </a:rPr>
              <a:t> to show your ads for certain search terms. This is especially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important because bad search terms are double edged swords. You waste money on clicks that will not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lead to business, and you will hit your budget, which means you will not show when people are wanting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your services. Not having the proper keywords and negative keywords implemented on your campaign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can make Google ads an extremely expensive experiment that you will surely quit. </a:t>
            </a: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Here are common negative keywords that should be used on junk removal campaigns: </a:t>
            </a:r>
          </a:p>
          <a:p>
            <a:pPr algn="l" marL="238354" indent="-119177" lvl="1">
              <a:lnSpc>
                <a:spcPts val="1611"/>
              </a:lnSpc>
              <a:buFont typeface="Arial"/>
              <a:buChar char="•"/>
            </a:pPr>
            <a:r>
              <a:rPr lang="en-US" sz="1104" spc="1">
                <a:solidFill>
                  <a:srgbClr val="000000"/>
                </a:solidFill>
                <a:latin typeface="IBM Plex Sans Condensed"/>
                <a:ea typeface="IBM Plex Sans Condensed"/>
                <a:cs typeface="IBM Plex Sans Condensed"/>
                <a:sym typeface="IBM Plex Sans Condensed"/>
              </a:rPr>
              <a:t>Trash Removal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Junk Food </a:t>
            </a:r>
          </a:p>
          <a:p>
            <a:pPr algn="l" marL="238354" indent="-119177" lvl="1">
              <a:lnSpc>
                <a:spcPts val="1611"/>
              </a:lnSpc>
              <a:buFont typeface="Arial"/>
              <a:buChar char="•"/>
            </a:pPr>
            <a:r>
              <a:rPr lang="en-US" sz="1104" spc="1">
                <a:solidFill>
                  <a:srgbClr val="000000"/>
                </a:solidFill>
                <a:latin typeface="IBM Plex Sans Condensed"/>
                <a:ea typeface="IBM Plex Sans Condensed"/>
                <a:cs typeface="IBM Plex Sans Condensed"/>
                <a:sym typeface="IBM Plex Sans Condensed"/>
              </a:rPr>
              <a:t>Junk Car Removal</a:t>
            </a:r>
          </a:p>
          <a:p>
            <a:pPr algn="l" marL="238354" indent="-119177" lvl="1">
              <a:lnSpc>
                <a:spcPts val="1611"/>
              </a:lnSpc>
              <a:buFont typeface="Arial"/>
              <a:buChar char="•"/>
            </a:pPr>
            <a:r>
              <a:rPr lang="en-US" sz="1104" spc="1">
                <a:solidFill>
                  <a:srgbClr val="000000"/>
                </a:solidFill>
                <a:latin typeface="IBM Plex Sans Condensed"/>
                <a:ea typeface="IBM Plex Sans Condensed"/>
                <a:cs typeface="IBM Plex Sans Condensed"/>
                <a:sym typeface="IBM Plex Sans Condensed"/>
              </a:rPr>
              <a:t>Free Scrap metal </a:t>
            </a:r>
          </a:p>
          <a:p>
            <a:pPr algn="l" marL="238354" indent="-119177" lvl="1">
              <a:lnSpc>
                <a:spcPts val="1611"/>
              </a:lnSpc>
              <a:buFont typeface="Arial"/>
              <a:buChar char="•"/>
            </a:pPr>
            <a:r>
              <a:rPr lang="en-US" sz="1104" spc="1">
                <a:solidFill>
                  <a:srgbClr val="000000"/>
                </a:solidFill>
                <a:latin typeface="IBM Plex Sans Condensed"/>
                <a:ea typeface="IBM Plex Sans Condensed"/>
                <a:cs typeface="IBM Plex Sans Condensed"/>
                <a:sym typeface="IBM Plex Sans Condensed"/>
              </a:rPr>
              <a:t>Schedule Garbage Removal </a:t>
            </a:r>
          </a:p>
          <a:p>
            <a:pPr algn="l" marL="238354" indent="-119177" lvl="1">
              <a:lnSpc>
                <a:spcPts val="1611"/>
              </a:lnSpc>
              <a:buFont typeface="Arial"/>
              <a:buChar char="•"/>
            </a:pPr>
            <a:r>
              <a:rPr lang="en-US" sz="1104" spc="1">
                <a:solidFill>
                  <a:srgbClr val="000000"/>
                </a:solidFill>
                <a:latin typeface="IBM Plex Sans Condensed"/>
                <a:ea typeface="IBM Plex Sans Condensed"/>
                <a:cs typeface="IBM Plex Sans Condensed"/>
                <a:sym typeface="IBM Plex Sans Condensed"/>
              </a:rPr>
              <a:t>Holiday Metal Prices </a:t>
            </a:r>
          </a:p>
          <a:p>
            <a:pPr algn="l" marL="238354" indent="-119177" lvl="1">
              <a:lnSpc>
                <a:spcPts val="1611"/>
              </a:lnSpc>
              <a:buFont typeface="Arial"/>
              <a:buChar char="•"/>
            </a:pPr>
            <a:r>
              <a:rPr lang="en-US" sz="1104" spc="1">
                <a:solidFill>
                  <a:srgbClr val="000000"/>
                </a:solidFill>
                <a:latin typeface="IBM Plex Sans Condensed"/>
                <a:ea typeface="IBM Plex Sans Condensed"/>
                <a:cs typeface="IBM Plex Sans Condensed"/>
                <a:sym typeface="IBM Plex Sans Condensed"/>
              </a:rPr>
              <a:t>Cash Car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Bulk pickup day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Junk Parts </a:t>
            </a:r>
          </a:p>
          <a:p>
            <a:pPr algn="l">
              <a:lnSpc>
                <a:spcPts val="1611"/>
              </a:lnSpc>
            </a:pPr>
            <a:r>
              <a:rPr lang="en-US" sz="1104" spc="1">
                <a:solidFill>
                  <a:srgbClr val="000000"/>
                </a:solidFill>
                <a:latin typeface="IBM Plex Sans Condensed"/>
                <a:ea typeface="IBM Plex Sans Condensed"/>
                <a:cs typeface="IBM Plex Sans Condensed"/>
                <a:sym typeface="IBM Plex Sans Condensed"/>
              </a:rPr>
              <a:t>Many junk removal companies get burned by letting these and other keywords slip into their search terms without being eliminated.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Targeting Competitors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It is quite common for junk removal companies to include the keywords of their competitors within an </a:t>
            </a:r>
          </a:p>
          <a:p>
            <a:pPr algn="l">
              <a:lnSpc>
                <a:spcPts val="1611"/>
              </a:lnSpc>
            </a:pPr>
            <a:r>
              <a:rPr lang="en-US" sz="1104" spc="1">
                <a:solidFill>
                  <a:srgbClr val="000000"/>
                </a:solidFill>
                <a:latin typeface="IBM Plex Sans Condensed"/>
                <a:ea typeface="IBM Plex Sans Condensed"/>
                <a:cs typeface="IBM Plex Sans Condensed"/>
                <a:sym typeface="IBM Plex Sans Condensed"/>
              </a:rPr>
              <a:t>ad campaign. Junk Raider will do this with some companies; especially 1-800-Got-Junk. The important </a:t>
            </a:r>
          </a:p>
          <a:p>
            <a:pPr algn="l">
              <a:lnSpc>
                <a:spcPts val="1611"/>
              </a:lnSpc>
            </a:pPr>
            <a:r>
              <a:rPr lang="en-US" sz="1104" spc="1">
                <a:solidFill>
                  <a:srgbClr val="000000"/>
                </a:solidFill>
                <a:latin typeface="IBM Plex Sans Condensed"/>
                <a:ea typeface="IBM Plex Sans Condensed"/>
                <a:cs typeface="IBM Plex Sans Condensed"/>
                <a:sym typeface="IBM Plex Sans Condensed"/>
              </a:rPr>
              <a:t>thing to note here is that if you are running a competitor campaign you should try one of two things; </a:t>
            </a:r>
          </a:p>
          <a:p>
            <a:pPr algn="l">
              <a:lnSpc>
                <a:spcPts val="1611"/>
              </a:lnSpc>
            </a:pPr>
          </a:p>
          <a:p>
            <a:pPr algn="l">
              <a:lnSpc>
                <a:spcPts val="1611"/>
              </a:lnSpc>
            </a:pPr>
            <a:r>
              <a:rPr lang="en-US" sz="1104" spc="1">
                <a:solidFill>
                  <a:srgbClr val="000000"/>
                </a:solidFill>
                <a:latin typeface="IBM Plex Sans Condensed"/>
                <a:ea typeface="IBM Plex Sans Condensed"/>
                <a:cs typeface="IBM Plex Sans Condensed"/>
                <a:sym typeface="IBM Plex Sans Condensed"/>
              </a:rPr>
              <a:t>a click to call ad or a landing page aimed at comparing you with the competitor.  The negatives of targeting competitors are they typically convert at a lower percentage. It also costs you more because you have a low-quality score since you are not the competitor. Many of the calls you get will be for customers that have already scheduled with the competitor. The positive is that you will flip some customers. </a:t>
            </a:r>
          </a:p>
          <a:p>
            <a:pPr algn="l">
              <a:lnSpc>
                <a:spcPts val="1611"/>
              </a:lnSpc>
            </a:pPr>
          </a:p>
          <a:p>
            <a:pPr algn="l">
              <a:lnSpc>
                <a:spcPts val="1611"/>
              </a:lnSpc>
            </a:pPr>
            <a:r>
              <a:rPr lang="en-US" sz="1104" spc="1">
                <a:solidFill>
                  <a:srgbClr val="000000"/>
                </a:solidFill>
                <a:latin typeface="IBM Plex Sans Condensed"/>
                <a:ea typeface="IBM Plex Sans Condensed"/>
                <a:cs typeface="IBM Plex Sans Condensed"/>
                <a:sym typeface="IBM Plex Sans Condensed"/>
              </a:rPr>
              <a:t>A competitor campaign is something that is great to run for Ad positioning.</a:t>
            </a:r>
          </a:p>
          <a:p>
            <a:pPr algn="l">
              <a:lnSpc>
                <a:spcPts val="1611"/>
              </a:lnSpc>
            </a:pPr>
          </a:p>
        </p:txBody>
      </p:sp>
      <p:sp>
        <p:nvSpPr>
          <p:cNvPr name="TextBox 4" id="4"/>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91 </a:t>
            </a:r>
          </a:p>
        </p:txBody>
      </p:sp>
    </p:spTree>
  </p:cSld>
  <p:clrMapOvr>
    <a:masterClrMapping/>
  </p:clrMapOvr>
</p:sld>
</file>

<file path=ppt/slides/slide93.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77240" y="1351728"/>
            <a:ext cx="6217920" cy="7193021"/>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The position that your ad shows is largely determined by two facts: quality score and the maximum bid you have set for your Cost Per Click (CPC). </a:t>
            </a:r>
          </a:p>
          <a:p>
            <a:pPr algn="r" rtl="true">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Quality Score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Google rates your ad with a Quality Score on a scale from 1-10, with 1 being the highest, and 10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lowest. The Quality Score is determined by the ad copy, as well as the quality of the landing page. Make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sure that your ad copy features the keyword and ensure that the landing page focuses on the keyword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as well.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Bids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You can set your Max CPC on both the campaign level as well as on each individual keyword. Bids can be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as low as $1 and go as high as you choose. Higher CPC bids will result in a higher ad ranking with all else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being equal. Even with a top ad ranking you can increase your bids even higher and Google could add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additional extensions; essentially making your ad physically larger. By taking up more real estate on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Search Engine Results Page (SERP) you increase ad visibility and the possibility of your ad getting clicked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on.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Google does allow you to make percentage bid adjustments for certain geographical locations or during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certain times. This again, allows you to really specify the areas and times that you would like your ad to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be positioned best. These determinations can again be made by testing. All markets are different. One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thing to keep in mind is if you have a low daily budget, your competitors might run out of money by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around 2:00 in the afternoon. There is always a good number of calls when people get off work. If you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are also on a limited budget, you might consider pausing your campaign after the morning rush for a few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hours and turning it back on around 3:00. By doing so, your competitor’s ad might not be showing, and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yours will be. Because of this, you can bid a lower amount to obtain the desired position. That makes for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 much better ROI!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Ad Positioning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In late 2019, Google eliminated the average position metric. After doing so, they implemented the Top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Impression Share and Absolute Top Impression Share. This is shown as a percentage. Top impression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share shows the percentage of time your ad showed amongst the top of page results. Absolute top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shows the percentage of time your ad showed in the number one position.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Here is the simplest way to explain how Google choose the position your ad will show in. Quality Score X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Max CPC=Ad Ranking Power. For example, if Company A has a Quality Score of 7 and a Max CPC of 7,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then his Ad Ranking Power is 49. If Company B has a Quality Score of 8 and a Max CPC of 7, his Ad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Ranking Power is 56. Company B wins. This is a bit oversimplified but is the simplest explanation </a:t>
            </a:r>
          </a:p>
        </p:txBody>
      </p:sp>
      <p:sp>
        <p:nvSpPr>
          <p:cNvPr name="TextBox 3" id="3"/>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92 </a:t>
            </a:r>
          </a:p>
        </p:txBody>
      </p:sp>
      <p:sp>
        <p:nvSpPr>
          <p:cNvPr name="TextBox 4" id="4"/>
          <p:cNvSpPr txBox="true"/>
          <p:nvPr/>
        </p:nvSpPr>
        <p:spPr>
          <a:xfrm rot="0">
            <a:off x="777240" y="1040578"/>
            <a:ext cx="1355051" cy="198120"/>
          </a:xfrm>
          <a:prstGeom prst="rect">
            <a:avLst/>
          </a:prstGeom>
        </p:spPr>
        <p:txBody>
          <a:bodyPr anchor="t" rtlCol="false" tIns="0" lIns="0" bIns="0" rIns="0">
            <a:spAutoFit/>
          </a:bodyPr>
          <a:lstStyle/>
          <a:p>
            <a:pPr algn="l">
              <a:lnSpc>
                <a:spcPts val="1679"/>
              </a:lnSpc>
            </a:pPr>
            <a:r>
              <a:rPr lang="en-US" b="true" sz="1200" spc="1">
                <a:solidFill>
                  <a:srgbClr val="000000"/>
                </a:solidFill>
                <a:latin typeface="IBM Plex Sans Bold"/>
                <a:ea typeface="IBM Plex Sans Bold"/>
                <a:cs typeface="IBM Plex Sans Bold"/>
                <a:sym typeface="IBM Plex Sans Bold"/>
              </a:rPr>
              <a:t>Ad Positioning </a:t>
            </a:r>
          </a:p>
        </p:txBody>
      </p:sp>
    </p:spTree>
  </p:cSld>
  <p:clrMapOvr>
    <a:masterClrMapping/>
  </p:clrMapOvr>
</p:sld>
</file>

<file path=ppt/slides/slide9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914400" y="8197187"/>
            <a:ext cx="5872677" cy="838581"/>
          </a:xfrm>
          <a:prstGeom prst="rect">
            <a:avLst/>
          </a:prstGeom>
        </p:spPr>
        <p:txBody>
          <a:bodyPr anchor="t" rtlCol="false" tIns="0" lIns="0" bIns="0" rIns="0">
            <a:spAutoFit/>
          </a:bodyPr>
          <a:lstStyle/>
          <a:p>
            <a:pPr algn="l">
              <a:lnSpc>
                <a:spcPts val="1343"/>
              </a:lnSpc>
            </a:pPr>
            <a:r>
              <a:rPr lang="en-US" b="true" sz="1103" spc="1">
                <a:solidFill>
                  <a:srgbClr val="000000"/>
                </a:solidFill>
                <a:latin typeface="IBM Plex Sans Condensed Bold"/>
                <a:ea typeface="IBM Plex Sans Condensed Bold"/>
                <a:cs typeface="IBM Plex Sans Condensed Bold"/>
                <a:sym typeface="IBM Plex Sans Condensed Bold"/>
              </a:rPr>
              <a:t>Click Fraud </a:t>
            </a:r>
          </a:p>
          <a:p>
            <a:pPr algn="l" rtl="true">
              <a:lnSpc>
                <a:spcPts val="1343"/>
              </a:lnSpc>
            </a:pPr>
          </a:p>
          <a:p>
            <a:pPr algn="l">
              <a:lnSpc>
                <a:spcPts val="1343"/>
              </a:lnSpc>
            </a:pPr>
            <a:r>
              <a:rPr lang="en-US" sz="1103" spc="1">
                <a:solidFill>
                  <a:srgbClr val="000000"/>
                </a:solidFill>
                <a:latin typeface="IBM Plex Sans Condensed"/>
                <a:ea typeface="IBM Plex Sans Condensed"/>
                <a:cs typeface="IBM Plex Sans Condensed"/>
                <a:sym typeface="IBM Plex Sans Condensed"/>
              </a:rPr>
              <a:t>Click Fraud is a common way to waste a lot of money with Google Ads. This is particularly the case with new ad campaigns. The reason for this is competitors will click on a new campaign a ton over the first few weeks, with the hope that you believe Google Ads does not work and stop advertising on the </a:t>
            </a:r>
          </a:p>
        </p:txBody>
      </p:sp>
      <p:sp>
        <p:nvSpPr>
          <p:cNvPr name="TextBox 3" id="3"/>
          <p:cNvSpPr txBox="true"/>
          <p:nvPr/>
        </p:nvSpPr>
        <p:spPr>
          <a:xfrm rot="0">
            <a:off x="914400" y="996301"/>
            <a:ext cx="5908672" cy="874919"/>
          </a:xfrm>
          <a:prstGeom prst="rect">
            <a:avLst/>
          </a:prstGeom>
        </p:spPr>
        <p:txBody>
          <a:bodyPr anchor="t" rtlCol="false" tIns="0" lIns="0" bIns="0" rIns="0">
            <a:spAutoFit/>
          </a:bodyPr>
          <a:lstStyle/>
          <a:p>
            <a:pPr algn="just">
              <a:lnSpc>
                <a:spcPts val="1343"/>
              </a:lnSpc>
            </a:pPr>
            <a:r>
              <a:rPr lang="en-US" sz="1103" spc="1">
                <a:solidFill>
                  <a:srgbClr val="000000"/>
                </a:solidFill>
                <a:latin typeface="IBM Plex Sans Condensed"/>
                <a:ea typeface="IBM Plex Sans Condensed"/>
                <a:cs typeface="IBM Plex Sans Condensed"/>
                <a:sym typeface="IBM Plex Sans Condensed"/>
              </a:rPr>
              <a:t>possible. You can clearly see how important this is. By raising your quality score, you will get a better ad position at a lower cost. </a:t>
            </a:r>
          </a:p>
          <a:p>
            <a:pPr algn="just" rtl="true">
              <a:lnSpc>
                <a:spcPts val="1343"/>
              </a:lnSpc>
            </a:pPr>
          </a:p>
          <a:p>
            <a:pPr algn="l">
              <a:lnSpc>
                <a:spcPts val="1343"/>
              </a:lnSpc>
            </a:pPr>
            <a:r>
              <a:rPr lang="en-US" sz="1103" spc="1">
                <a:solidFill>
                  <a:srgbClr val="000000"/>
                </a:solidFill>
                <a:latin typeface="IBM Plex Sans Condensed"/>
                <a:ea typeface="IBM Plex Sans Condensed"/>
                <a:cs typeface="IBM Plex Sans Condensed"/>
                <a:sym typeface="IBM Plex Sans Condensed"/>
              </a:rPr>
              <a:t>“By raising your quality score, you will get a better ad position at a lower cost.” </a:t>
            </a:r>
          </a:p>
        </p:txBody>
      </p:sp>
      <p:sp>
        <p:nvSpPr>
          <p:cNvPr name="TextBox 4" id="4"/>
          <p:cNvSpPr txBox="true"/>
          <p:nvPr/>
        </p:nvSpPr>
        <p:spPr>
          <a:xfrm rot="0">
            <a:off x="914400" y="1968661"/>
            <a:ext cx="5972289" cy="5991469"/>
          </a:xfrm>
          <a:prstGeom prst="rect">
            <a:avLst/>
          </a:prstGeom>
        </p:spPr>
        <p:txBody>
          <a:bodyPr anchor="t" rtlCol="false" tIns="0" lIns="0" bIns="0" rIns="0">
            <a:spAutoFit/>
          </a:bodyPr>
          <a:lstStyle/>
          <a:p>
            <a:pPr algn="l">
              <a:lnSpc>
                <a:spcPts val="1622"/>
              </a:lnSpc>
            </a:pPr>
            <a:r>
              <a:rPr lang="en-US" b="true" sz="1103" spc="1">
                <a:solidFill>
                  <a:srgbClr val="000000"/>
                </a:solidFill>
                <a:latin typeface="IBM Plex Sans Condensed Bold"/>
                <a:ea typeface="IBM Plex Sans Condensed Bold"/>
                <a:cs typeface="IBM Plex Sans Condensed Bold"/>
                <a:sym typeface="IBM Plex Sans Condensed Bold"/>
              </a:rPr>
              <a:t>Search Impression Share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Maximum visibility is an extremely important factor with Google Ads. You measure your visibility with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your Search Impression Share. Your Search Impression Share is the percentage of time your ad showed, </a:t>
            </a:r>
          </a:p>
          <a:p>
            <a:pPr algn="l">
              <a:lnSpc>
                <a:spcPts val="1622"/>
              </a:lnSpc>
            </a:pPr>
            <a:r>
              <a:rPr lang="en-US" sz="1104" spc="1">
                <a:solidFill>
                  <a:srgbClr val="000000"/>
                </a:solidFill>
                <a:latin typeface="IBM Plex Sans Condensed"/>
                <a:ea typeface="IBM Plex Sans Condensed"/>
                <a:cs typeface="IBM Plex Sans Condensed"/>
                <a:sym typeface="IBM Plex Sans Condensed"/>
              </a:rPr>
              <a:t>compared to how often it was searched for. </a:t>
            </a:r>
          </a:p>
          <a:p>
            <a:pPr algn="l">
              <a:lnSpc>
                <a:spcPts val="1622"/>
              </a:lnSpc>
            </a:pPr>
          </a:p>
          <a:p>
            <a:pPr algn="l">
              <a:lnSpc>
                <a:spcPts val="1622"/>
              </a:lnSpc>
            </a:pPr>
            <a:r>
              <a:rPr lang="en-US" b="true" sz="1103" spc="1">
                <a:solidFill>
                  <a:srgbClr val="000000"/>
                </a:solidFill>
                <a:latin typeface="IBM Plex Sans Condensed Bold"/>
                <a:ea typeface="IBM Plex Sans Condensed Bold"/>
                <a:cs typeface="IBM Plex Sans Condensed Bold"/>
                <a:sym typeface="IBM Plex Sans Condensed Bold"/>
              </a:rPr>
              <a:t>There are several factors that affect this. They are: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1. Daily Budget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2. Quality Score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3. Max CPC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4. Your Competitors </a:t>
            </a:r>
          </a:p>
          <a:p>
            <a:pPr algn="l">
              <a:lnSpc>
                <a:spcPts val="1622"/>
              </a:lnSpc>
            </a:pPr>
          </a:p>
          <a:p>
            <a:pPr algn="l">
              <a:lnSpc>
                <a:spcPts val="1622"/>
              </a:lnSpc>
            </a:pPr>
            <a:r>
              <a:rPr lang="en-US" sz="1103" spc="1">
                <a:solidFill>
                  <a:srgbClr val="000000"/>
                </a:solidFill>
                <a:latin typeface="IBM Plex Sans Condensed"/>
                <a:ea typeface="IBM Plex Sans Condensed"/>
                <a:cs typeface="IBM Plex Sans Condensed"/>
                <a:sym typeface="IBM Plex Sans Condensed"/>
              </a:rPr>
              <a:t>A lower daily budget means your ad will be shown less than a higher one. Your ad position is also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important here. If you have lower bids, with lower quality scores than your competition, you might not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show at all. You will not have reached the minimum threshold to show. </a:t>
            </a:r>
          </a:p>
          <a:p>
            <a:pPr algn="l">
              <a:lnSpc>
                <a:spcPts val="1622"/>
              </a:lnSpc>
            </a:pPr>
          </a:p>
          <a:p>
            <a:pPr algn="l">
              <a:lnSpc>
                <a:spcPts val="1622"/>
              </a:lnSpc>
            </a:pPr>
            <a:r>
              <a:rPr lang="en-US" sz="1103" spc="1">
                <a:solidFill>
                  <a:srgbClr val="000000"/>
                </a:solidFill>
                <a:latin typeface="IBM Plex Sans Condensed"/>
                <a:ea typeface="IBM Plex Sans Condensed"/>
                <a:cs typeface="IBM Plex Sans Condensed"/>
                <a:sym typeface="IBM Plex Sans Condensed"/>
              </a:rPr>
              <a:t>O</a:t>
            </a:r>
            <a:r>
              <a:rPr lang="en-US" sz="1103" spc="1">
                <a:solidFill>
                  <a:srgbClr val="000000"/>
                </a:solidFill>
                <a:latin typeface="IBM Plex Sans Condensed"/>
                <a:ea typeface="IBM Plex Sans Condensed"/>
                <a:cs typeface="IBM Plex Sans Condensed"/>
                <a:sym typeface="IBM Plex Sans Condensed"/>
              </a:rPr>
              <a:t>n the other end of the spectrum is someone who has a low daily budget paired with a high Max CPC.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Your ad position will be excellent, but your search impression share will be low because you will run out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of budget. </a:t>
            </a:r>
          </a:p>
          <a:p>
            <a:pPr algn="l">
              <a:lnSpc>
                <a:spcPts val="1622"/>
              </a:lnSpc>
            </a:pPr>
          </a:p>
          <a:p>
            <a:pPr algn="l">
              <a:lnSpc>
                <a:spcPts val="1622"/>
              </a:lnSpc>
            </a:pPr>
            <a:r>
              <a:rPr lang="en-US" sz="1103" spc="1">
                <a:solidFill>
                  <a:srgbClr val="000000"/>
                </a:solidFill>
                <a:latin typeface="IBM Plex Sans Condensed"/>
                <a:ea typeface="IBM Plex Sans Condensed"/>
                <a:cs typeface="IBM Plex Sans Condensed"/>
                <a:sym typeface="IBM Plex Sans Condensed"/>
              </a:rPr>
              <a:t>As a rule, if your search impression share is less than 80 percent try to lower your Max CPCs and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increase your quality scores to get a higher impression share. Because you will likely show farther down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the page, you will spend less money which means your budget will go farther. You will get more clicks on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the same budget. </a:t>
            </a:r>
          </a:p>
          <a:p>
            <a:pPr algn="l">
              <a:lnSpc>
                <a:spcPts val="1622"/>
              </a:lnSpc>
            </a:pPr>
          </a:p>
          <a:p>
            <a:pPr algn="l">
              <a:lnSpc>
                <a:spcPts val="1622"/>
              </a:lnSpc>
            </a:pPr>
            <a:r>
              <a:rPr lang="en-US" sz="1103" spc="1">
                <a:solidFill>
                  <a:srgbClr val="000000"/>
                </a:solidFill>
                <a:latin typeface="IBM Plex Sans Condensed"/>
                <a:ea typeface="IBM Plex Sans Condensed"/>
                <a:cs typeface="IBM Plex Sans Condensed"/>
                <a:sym typeface="IBM Plex Sans Condensed"/>
              </a:rPr>
              <a:t>Managing your search impression share, average position, and your daily budget is kind of like walking a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tight rope. Run experiments and get actual data that tells you what works and what does not. </a:t>
            </a:r>
          </a:p>
          <a:p>
            <a:pPr algn="r" rtl="true">
              <a:lnSpc>
                <a:spcPts val="1622"/>
              </a:lnSpc>
            </a:pPr>
          </a:p>
          <a:p>
            <a:pPr algn="l">
              <a:lnSpc>
                <a:spcPts val="1622"/>
              </a:lnSpc>
            </a:pPr>
            <a:r>
              <a:rPr lang="en-US" sz="1103" spc="1">
                <a:solidFill>
                  <a:srgbClr val="000000"/>
                </a:solidFill>
                <a:latin typeface="IBM Plex Sans Condensed"/>
                <a:ea typeface="IBM Plex Sans Condensed"/>
                <a:cs typeface="IBM Plex Sans Condensed"/>
                <a:sym typeface="IBM Plex Sans Condensed"/>
              </a:rPr>
              <a:t>If you have a low daily budget, lower your bids and get as high a quality score as possible. This will allow your ad to get more clicks for less money. Hopefully, the work you get will be profitable and you can take your increased profits to raise your daily budget. </a:t>
            </a:r>
          </a:p>
        </p:txBody>
      </p:sp>
      <p:sp>
        <p:nvSpPr>
          <p:cNvPr name="TextBox 5" id="5"/>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93 </a:t>
            </a:r>
          </a:p>
        </p:txBody>
      </p:sp>
    </p:spTree>
  </p:cSld>
  <p:clrMapOvr>
    <a:masterClrMapping/>
  </p:clrMapOvr>
</p:sld>
</file>

<file path=ppt/slides/slide95.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77240" y="919222"/>
            <a:ext cx="6217920" cy="3992621"/>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platform. Google has click fraud detection, but we have found it to be severely lacking. For this reason, we use Click Cease.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Click Cease is included for all Junk Raider ad campaigns. It tracks the IP address of the searcher. With that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information, you can set the maximum number of clicks per visitor in each time frame, before it blocks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IP address from clicking on the ad. Furthermore, it will request a refund from Google.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If you tell Click Cease to not show your ads to anyone that clicks on your ad three times in a week, or five times in thirty days, it will stop showing the ad. You then specify, up to 90 days, how long you would like the ban to stay in place.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You should keep an eye on Click Cease at least once a week to ensure Click Fraud is not running rampant. Keep in mind, when business gets slow, Click Fraud picks up. You are more likely to get high levels of Click Fraud during the Winter than the Summer. The reason for this is your competitors simply have more time on their hands. Click Fraud is much like having your ad show for search terms that it should not show for. It is a double-edged sword. It is a guarantee your competitor will not be buying your services and it can max out your budget, so your ad no longer shows.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Quick Tip: Find out the home address and/or office address of your competitor. Program your ads not to show within ½ mile of their home or office. This will help reduce Click Fraud. </a:t>
            </a:r>
          </a:p>
        </p:txBody>
      </p:sp>
      <p:sp>
        <p:nvSpPr>
          <p:cNvPr name="TextBox 3" id="3"/>
          <p:cNvSpPr txBox="true"/>
          <p:nvPr/>
        </p:nvSpPr>
        <p:spPr>
          <a:xfrm rot="0">
            <a:off x="777240" y="5196325"/>
            <a:ext cx="6217920" cy="2796927"/>
          </a:xfrm>
          <a:prstGeom prst="rect">
            <a:avLst/>
          </a:prstGeom>
        </p:spPr>
        <p:txBody>
          <a:bodyPr anchor="t" rtlCol="false" tIns="0" lIns="0" bIns="0" rIns="0">
            <a:spAutoFit/>
          </a:bodyPr>
          <a:lstStyle/>
          <a:p>
            <a:pPr algn="l">
              <a:lnSpc>
                <a:spcPts val="2687"/>
              </a:lnSpc>
            </a:pPr>
            <a:r>
              <a:rPr lang="en-US" b="true" sz="1103" spc="1">
                <a:solidFill>
                  <a:srgbClr val="000000"/>
                </a:solidFill>
                <a:latin typeface="IBM Plex Sans Condensed Bold"/>
                <a:ea typeface="IBM Plex Sans Condensed Bold"/>
                <a:cs typeface="IBM Plex Sans Condensed Bold"/>
                <a:sym typeface="IBM Plex Sans Condensed Bold"/>
              </a:rPr>
              <a:t>Ad Extensions – Make Your Ad Larger </a:t>
            </a:r>
          </a:p>
          <a:p>
            <a:pPr algn="l">
              <a:lnSpc>
                <a:spcPts val="2687"/>
              </a:lnSpc>
            </a:pPr>
            <a:r>
              <a:rPr lang="en-US" sz="1103" spc="1">
                <a:solidFill>
                  <a:srgbClr val="000000"/>
                </a:solidFill>
                <a:latin typeface="IBM Plex Sans Condensed"/>
                <a:ea typeface="IBM Plex Sans Condensed"/>
                <a:cs typeface="IBM Plex Sans Condensed"/>
                <a:sym typeface="IBM Plex Sans Condensed"/>
              </a:rPr>
              <a:t>Ad Extensions give your Ads the greatest amount of screen space, which increases clicks and gives the </a:t>
            </a:r>
          </a:p>
          <a:p>
            <a:pPr algn="l">
              <a:lnSpc>
                <a:spcPts val="551"/>
              </a:lnSpc>
            </a:pPr>
            <a:r>
              <a:rPr lang="en-US" sz="1103" spc="1">
                <a:solidFill>
                  <a:srgbClr val="000000"/>
                </a:solidFill>
                <a:latin typeface="IBM Plex Sans Condensed"/>
                <a:ea typeface="IBM Plex Sans Condensed"/>
                <a:cs typeface="IBM Plex Sans Condensed"/>
                <a:sym typeface="IBM Plex Sans Condensed"/>
              </a:rPr>
              <a:t>user the most information about your business. Ad extensions typically display phone numbers, website </a:t>
            </a:r>
          </a:p>
          <a:p>
            <a:pPr algn="l">
              <a:lnSpc>
                <a:spcPts val="2114"/>
              </a:lnSpc>
            </a:pPr>
            <a:r>
              <a:rPr lang="en-US" sz="1103" spc="1">
                <a:solidFill>
                  <a:srgbClr val="000000"/>
                </a:solidFill>
                <a:latin typeface="IBM Plex Sans Condensed"/>
                <a:ea typeface="IBM Plex Sans Condensed"/>
                <a:cs typeface="IBM Plex Sans Condensed"/>
                <a:sym typeface="IBM Plex Sans Condensed"/>
              </a:rPr>
              <a:t>links, or promotions. </a:t>
            </a:r>
          </a:p>
          <a:p>
            <a:pPr algn="l">
              <a:lnSpc>
                <a:spcPts val="2759"/>
              </a:lnSpc>
            </a:pPr>
            <a:r>
              <a:rPr lang="en-US" sz="1103" spc="1">
                <a:solidFill>
                  <a:srgbClr val="000000"/>
                </a:solidFill>
                <a:latin typeface="IBM Plex Sans Condensed"/>
                <a:ea typeface="IBM Plex Sans Condensed"/>
                <a:cs typeface="IBM Plex Sans Condensed"/>
                <a:sym typeface="IBM Plex Sans Condensed"/>
              </a:rPr>
              <a:t>Ad Extensions include everything that will display beneath the Ad. You should add numerous types of Ad </a:t>
            </a:r>
          </a:p>
          <a:p>
            <a:pPr algn="l">
              <a:lnSpc>
                <a:spcPts val="551"/>
              </a:lnSpc>
            </a:pPr>
            <a:r>
              <a:rPr lang="en-US" sz="1103" spc="1">
                <a:solidFill>
                  <a:srgbClr val="000000"/>
                </a:solidFill>
                <a:latin typeface="IBM Plex Sans Condensed"/>
                <a:ea typeface="IBM Plex Sans Condensed"/>
                <a:cs typeface="IBM Plex Sans Condensed"/>
                <a:sym typeface="IBM Plex Sans Condensed"/>
              </a:rPr>
              <a:t>Extensions in order to give viewers the highest chance of clicking your ad and converting to a customer. </a:t>
            </a:r>
          </a:p>
          <a:p>
            <a:pPr algn="l" rtl="true">
              <a:lnSpc>
                <a:spcPts val="553"/>
              </a:lnSpc>
            </a:pPr>
          </a:p>
          <a:p>
            <a:pPr algn="l">
              <a:lnSpc>
                <a:spcPts val="2687"/>
              </a:lnSpc>
            </a:pPr>
            <a:r>
              <a:rPr lang="en-US" b="true" sz="1103" spc="1">
                <a:solidFill>
                  <a:srgbClr val="000000"/>
                </a:solidFill>
                <a:latin typeface="IBM Plex Sans Condensed Bold"/>
                <a:ea typeface="IBM Plex Sans Condensed Bold"/>
                <a:cs typeface="IBM Plex Sans Condensed Bold"/>
                <a:sym typeface="IBM Plex Sans Condensed Bold"/>
              </a:rPr>
              <a:t>Remarketing – Another Way to Interact with Your Prospects </a:t>
            </a:r>
          </a:p>
          <a:p>
            <a:pPr algn="l">
              <a:lnSpc>
                <a:spcPts val="2687"/>
              </a:lnSpc>
            </a:pPr>
            <a:r>
              <a:rPr lang="en-US" sz="1103" spc="1">
                <a:solidFill>
                  <a:srgbClr val="000000"/>
                </a:solidFill>
                <a:latin typeface="IBM Plex Sans Condensed"/>
                <a:ea typeface="IBM Plex Sans Condensed"/>
                <a:cs typeface="IBM Plex Sans Condensed"/>
                <a:sym typeface="IBM Plex Sans Condensed"/>
              </a:rPr>
              <a:t>When a user clicks on your Ad and lands on your website, but does not book a pickup, Google can </a:t>
            </a:r>
          </a:p>
          <a:p>
            <a:pPr algn="l">
              <a:lnSpc>
                <a:spcPts val="551"/>
              </a:lnSpc>
            </a:pPr>
            <a:r>
              <a:rPr lang="en-US" sz="1103" spc="1">
                <a:solidFill>
                  <a:srgbClr val="000000"/>
                </a:solidFill>
                <a:latin typeface="IBM Plex Sans Condensed"/>
                <a:ea typeface="IBM Plex Sans Condensed"/>
                <a:cs typeface="IBM Plex Sans Condensed"/>
                <a:sym typeface="IBM Plex Sans Condensed"/>
              </a:rPr>
              <a:t>display an Ad later for that exact same visitor. This is known as “remarketing” and is another option the </a:t>
            </a:r>
          </a:p>
          <a:p>
            <a:pPr algn="l">
              <a:lnSpc>
                <a:spcPts val="2135"/>
              </a:lnSpc>
            </a:pPr>
            <a:r>
              <a:rPr lang="en-US" sz="1103" spc="1">
                <a:solidFill>
                  <a:srgbClr val="000000"/>
                </a:solidFill>
                <a:latin typeface="IBM Plex Sans Condensed"/>
                <a:ea typeface="IBM Plex Sans Condensed"/>
                <a:cs typeface="IBM Plex Sans Condensed"/>
                <a:sym typeface="IBM Plex Sans Condensed"/>
              </a:rPr>
              <a:t>business owner can use to reach their audience. Remarketing ads are typically inexpensive as well, and </a:t>
            </a:r>
          </a:p>
          <a:p>
            <a:pPr algn="l">
              <a:lnSpc>
                <a:spcPts val="551"/>
              </a:lnSpc>
            </a:pPr>
            <a:r>
              <a:rPr lang="en-US" sz="1103" spc="1">
                <a:solidFill>
                  <a:srgbClr val="000000"/>
                </a:solidFill>
                <a:latin typeface="IBM Plex Sans Condensed"/>
                <a:ea typeface="IBM Plex Sans Condensed"/>
                <a:cs typeface="IBM Plex Sans Condensed"/>
                <a:sym typeface="IBM Plex Sans Condensed"/>
              </a:rPr>
              <a:t>can be a great source of additional business, especially for owners who have a budget high enough that </a:t>
            </a:r>
          </a:p>
          <a:p>
            <a:pPr algn="l">
              <a:lnSpc>
                <a:spcPts val="2116"/>
              </a:lnSpc>
            </a:pPr>
            <a:r>
              <a:rPr lang="en-US" sz="1103" spc="1">
                <a:solidFill>
                  <a:srgbClr val="000000"/>
                </a:solidFill>
                <a:latin typeface="IBM Plex Sans Condensed"/>
                <a:ea typeface="IBM Plex Sans Condensed"/>
                <a:cs typeface="IBM Plex Sans Condensed"/>
                <a:sym typeface="IBM Plex Sans Condensed"/>
              </a:rPr>
              <a:t>it is rarely reached. </a:t>
            </a:r>
          </a:p>
        </p:txBody>
      </p:sp>
      <p:sp>
        <p:nvSpPr>
          <p:cNvPr name="TextBox 4" id="4"/>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94 </a:t>
            </a:r>
          </a:p>
        </p:txBody>
      </p:sp>
    </p:spTree>
  </p:cSld>
  <p:clrMapOvr>
    <a:masterClrMapping/>
  </p:clrMapOvr>
</p:sld>
</file>

<file path=ppt/slides/slide96.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77240" y="710864"/>
            <a:ext cx="6071235" cy="846006"/>
          </a:xfrm>
          <a:prstGeom prst="rect">
            <a:avLst/>
          </a:prstGeom>
        </p:spPr>
        <p:txBody>
          <a:bodyPr anchor="t" rtlCol="false" tIns="0" lIns="0" bIns="0" rIns="0">
            <a:spAutoFit/>
          </a:bodyPr>
          <a:lstStyle/>
          <a:p>
            <a:pPr algn="l">
              <a:lnSpc>
                <a:spcPts val="2724"/>
              </a:lnSpc>
            </a:pPr>
            <a:r>
              <a:rPr lang="en-US" b="true" sz="1103" spc="1">
                <a:solidFill>
                  <a:srgbClr val="000000"/>
                </a:solidFill>
                <a:latin typeface="IBM Plex Sans Condensed Bold"/>
                <a:ea typeface="IBM Plex Sans Condensed Bold"/>
                <a:cs typeface="IBM Plex Sans Condensed Bold"/>
                <a:sym typeface="IBM Plex Sans Condensed Bold"/>
              </a:rPr>
              <a:t>Billing </a:t>
            </a:r>
          </a:p>
          <a:p>
            <a:pPr algn="l">
              <a:lnSpc>
                <a:spcPts val="2724"/>
              </a:lnSpc>
            </a:pPr>
            <a:r>
              <a:rPr lang="en-US" sz="1103" spc="1">
                <a:solidFill>
                  <a:srgbClr val="000000"/>
                </a:solidFill>
                <a:latin typeface="IBM Plex Sans Condensed"/>
                <a:ea typeface="IBM Plex Sans Condensed"/>
                <a:cs typeface="IBM Plex Sans Condensed"/>
                <a:sym typeface="IBM Plex Sans Condensed"/>
              </a:rPr>
              <a:t>Ad Spend is billed automatically onto a credit/debit card. Google bills you in $500 increments paid in </a:t>
            </a:r>
          </a:p>
          <a:p>
            <a:pPr algn="l">
              <a:lnSpc>
                <a:spcPts val="551"/>
              </a:lnSpc>
            </a:pPr>
            <a:r>
              <a:rPr lang="en-US" sz="1103" spc="1">
                <a:solidFill>
                  <a:srgbClr val="000000"/>
                </a:solidFill>
                <a:latin typeface="IBM Plex Sans Condensed"/>
                <a:ea typeface="IBM Plex Sans Condensed"/>
                <a:cs typeface="IBM Plex Sans Condensed"/>
                <a:sym typeface="IBM Plex Sans Condensed"/>
              </a:rPr>
              <a:t>arrears. </a:t>
            </a:r>
          </a:p>
        </p:txBody>
      </p:sp>
      <p:sp>
        <p:nvSpPr>
          <p:cNvPr name="TextBox 3" id="3"/>
          <p:cNvSpPr txBox="true"/>
          <p:nvPr/>
        </p:nvSpPr>
        <p:spPr>
          <a:xfrm rot="0">
            <a:off x="777240" y="2295895"/>
            <a:ext cx="6217920" cy="1992371"/>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Google Ads are critical to the success of hundreds of thousands of businesses, and Junk Raider has a team dedicated to the success of our Ads clients. There are a tremendous number of possible campaign configurations, which makes it difficult for novices to manage their own campaigns effectively. Additionally, Google constantly changes the way Ads work. These factors mean that typical self- managed campaigns can waste up to 50% or more of their investment.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Eliminating Ad Spend waste and making sure your Ad displays at the right time for the right person will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make your Ad campaign profitable. Junk Raider actively manages and monitors all campaigns to ensure that they are optimized to yield the most customers and generate maximum profit. As a business package customer, you get the first month free. </a:t>
            </a:r>
          </a:p>
        </p:txBody>
      </p:sp>
      <p:sp>
        <p:nvSpPr>
          <p:cNvPr name="TextBox 4" id="4"/>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95 </a:t>
            </a:r>
          </a:p>
        </p:txBody>
      </p:sp>
      <p:sp>
        <p:nvSpPr>
          <p:cNvPr name="TextBox 5" id="5"/>
          <p:cNvSpPr txBox="true"/>
          <p:nvPr/>
        </p:nvSpPr>
        <p:spPr>
          <a:xfrm rot="0">
            <a:off x="777240" y="1901588"/>
            <a:ext cx="1197863" cy="198120"/>
          </a:xfrm>
          <a:prstGeom prst="rect">
            <a:avLst/>
          </a:prstGeom>
        </p:spPr>
        <p:txBody>
          <a:bodyPr anchor="t" rtlCol="false" tIns="0" lIns="0" bIns="0" rIns="0">
            <a:spAutoFit/>
          </a:bodyPr>
          <a:lstStyle/>
          <a:p>
            <a:pPr algn="l">
              <a:lnSpc>
                <a:spcPts val="1679"/>
              </a:lnSpc>
            </a:pPr>
            <a:r>
              <a:rPr lang="en-US" b="true" sz="1200" spc="1">
                <a:solidFill>
                  <a:srgbClr val="000000"/>
                </a:solidFill>
                <a:latin typeface="IBM Plex Sans Bold"/>
                <a:ea typeface="IBM Plex Sans Bold"/>
                <a:cs typeface="IBM Plex Sans Bold"/>
                <a:sym typeface="IBM Plex Sans Bold"/>
              </a:rPr>
              <a:t>Junk Raider </a:t>
            </a:r>
          </a:p>
        </p:txBody>
      </p:sp>
    </p:spTree>
  </p:cSld>
  <p:clrMapOvr>
    <a:masterClrMapping/>
  </p:clrMapOvr>
</p:sld>
</file>

<file path=ppt/slides/slide97.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837886" y="846134"/>
            <a:ext cx="6083618" cy="1248413"/>
            <a:chOff x="0" y="0"/>
            <a:chExt cx="6083618" cy="1248410"/>
          </a:xfrm>
        </p:grpSpPr>
        <p:sp>
          <p:nvSpPr>
            <p:cNvPr name="Freeform 3" id="3"/>
            <p:cNvSpPr/>
            <p:nvPr/>
          </p:nvSpPr>
          <p:spPr>
            <a:xfrm flipH="false" flipV="false" rot="0">
              <a:off x="63500" y="63500"/>
              <a:ext cx="358267" cy="1121410"/>
            </a:xfrm>
            <a:custGeom>
              <a:avLst/>
              <a:gdLst/>
              <a:ahLst/>
              <a:cxnLst/>
              <a:rect r="r" b="b" t="t" l="l"/>
              <a:pathLst>
                <a:path h="1121410" w="358267">
                  <a:moveTo>
                    <a:pt x="4826" y="0"/>
                  </a:moveTo>
                  <a:lnTo>
                    <a:pt x="353441" y="0"/>
                  </a:lnTo>
                  <a:lnTo>
                    <a:pt x="358267" y="0"/>
                  </a:lnTo>
                  <a:lnTo>
                    <a:pt x="358267" y="4826"/>
                  </a:lnTo>
                  <a:lnTo>
                    <a:pt x="358267" y="1116584"/>
                  </a:lnTo>
                  <a:lnTo>
                    <a:pt x="358267" y="1121410"/>
                  </a:lnTo>
                  <a:lnTo>
                    <a:pt x="353441" y="1121410"/>
                  </a:lnTo>
                  <a:lnTo>
                    <a:pt x="4826" y="1121410"/>
                  </a:lnTo>
                  <a:lnTo>
                    <a:pt x="0" y="1121410"/>
                  </a:lnTo>
                  <a:lnTo>
                    <a:pt x="0" y="1116584"/>
                  </a:lnTo>
                  <a:lnTo>
                    <a:pt x="0" y="4826"/>
                  </a:lnTo>
                  <a:lnTo>
                    <a:pt x="0" y="0"/>
                  </a:lnTo>
                  <a:lnTo>
                    <a:pt x="4826" y="0"/>
                  </a:lnTo>
                  <a:moveTo>
                    <a:pt x="4826" y="9525"/>
                  </a:moveTo>
                  <a:lnTo>
                    <a:pt x="4826" y="4826"/>
                  </a:lnTo>
                  <a:lnTo>
                    <a:pt x="9652" y="4826"/>
                  </a:lnTo>
                  <a:lnTo>
                    <a:pt x="9652" y="1116584"/>
                  </a:lnTo>
                  <a:lnTo>
                    <a:pt x="4826" y="1116584"/>
                  </a:lnTo>
                  <a:lnTo>
                    <a:pt x="4826" y="1111758"/>
                  </a:lnTo>
                  <a:lnTo>
                    <a:pt x="353441" y="1111758"/>
                  </a:lnTo>
                  <a:lnTo>
                    <a:pt x="353441" y="1116584"/>
                  </a:lnTo>
                  <a:lnTo>
                    <a:pt x="348615" y="1116584"/>
                  </a:lnTo>
                  <a:lnTo>
                    <a:pt x="348615" y="4826"/>
                  </a:lnTo>
                  <a:lnTo>
                    <a:pt x="353441" y="4826"/>
                  </a:lnTo>
                  <a:lnTo>
                    <a:pt x="353441" y="9652"/>
                  </a:lnTo>
                  <a:lnTo>
                    <a:pt x="4826" y="9652"/>
                  </a:lnTo>
                  <a:close/>
                </a:path>
              </a:pathLst>
            </a:custGeom>
            <a:solidFill>
              <a:srgbClr val="000000">
                <a:alpha val="0"/>
              </a:srgbClr>
            </a:solidFill>
          </p:spPr>
        </p:sp>
        <p:sp>
          <p:nvSpPr>
            <p:cNvPr name="Freeform 4" id="4"/>
            <p:cNvSpPr/>
            <p:nvPr/>
          </p:nvSpPr>
          <p:spPr>
            <a:xfrm flipH="false" flipV="false" rot="0">
              <a:off x="76581" y="1003681"/>
              <a:ext cx="5943600" cy="38100"/>
            </a:xfrm>
            <a:custGeom>
              <a:avLst/>
              <a:gdLst/>
              <a:ahLst/>
              <a:cxnLst/>
              <a:rect r="r" b="b" t="t" l="l"/>
              <a:pathLst>
                <a:path h="38100" w="5943600">
                  <a:moveTo>
                    <a:pt x="0" y="0"/>
                  </a:moveTo>
                  <a:lnTo>
                    <a:pt x="5943600" y="0"/>
                  </a:lnTo>
                  <a:lnTo>
                    <a:pt x="5943600" y="38100"/>
                  </a:lnTo>
                  <a:lnTo>
                    <a:pt x="0" y="38100"/>
                  </a:lnTo>
                  <a:close/>
                </a:path>
              </a:pathLst>
            </a:custGeom>
            <a:solidFill>
              <a:srgbClr val="033971"/>
            </a:solidFill>
          </p:spPr>
        </p:sp>
      </p:grpSp>
      <p:sp>
        <p:nvSpPr>
          <p:cNvPr name="TextBox 5" id="5"/>
          <p:cNvSpPr txBox="true"/>
          <p:nvPr/>
        </p:nvSpPr>
        <p:spPr>
          <a:xfrm rot="0">
            <a:off x="911542" y="817559"/>
            <a:ext cx="6083618" cy="7993121"/>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While pay-per-click advertising (done correctly) is extremely profitable and can drive a high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business volume, a large percentage (anywhere between 30 and 80 percent, depending on your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market) of customers intentionally skip ads and look at organic search results. To achieve a high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organic position on search engines’ results pages, you will need to use Search Engine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Optimization (SEO).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SEO is a long-term process that involves creating a high volume of online content that web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crawlers, also known as search engine spiders, search for when ranking potential results. This content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can be articles, videos, website subpages, podcasts, photos, and anything else you might find online.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Written Content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Not all written content is created equal. Quality content includes search keyword density of 1-3%. In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junk removal, these keywords are things like “junk removal,” “junk pickup,” “junk hauling,” and similar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phrases. Your city name and company name can also be useful keywords to include in your content.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Creating individual pages for your main keywords, cities, and items that you pick up is a winning strategy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for good junk removal SEO. Create area pages for each of the cities and towns in your service area. Do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not leave out the small areas. Often, many companies overlook these small towns, meaning there might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be little to no competition. Therefore, if you target them, the chances of ranking high organically are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particularly good. It might only be a few jobs a month but a few jobs a month for a few hours of work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online is a great trade off.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City pages do not have to be complicated. Designate the H1 tag for your page something simple, such as,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“Junk Removal </a:t>
            </a:r>
            <a:r>
              <a:rPr lang="en-US" sz="1103" i="true" spc="1">
                <a:solidFill>
                  <a:srgbClr val="000000"/>
                </a:solidFill>
                <a:latin typeface="IBM Plex Sans Condensed Italics"/>
                <a:ea typeface="IBM Plex Sans Condensed Italics"/>
                <a:cs typeface="IBM Plex Sans Condensed Italics"/>
                <a:sym typeface="IBM Plex Sans Condensed Italics"/>
              </a:rPr>
              <a:t>Town Keyword</a:t>
            </a:r>
            <a:r>
              <a:rPr lang="en-US" sz="1103" spc="1">
                <a:solidFill>
                  <a:srgbClr val="000000"/>
                </a:solidFill>
                <a:latin typeface="IBM Plex Sans Condensed"/>
                <a:ea typeface="IBM Plex Sans Condensed"/>
                <a:cs typeface="IBM Plex Sans Condensed"/>
                <a:sym typeface="IBM Plex Sans Condensed"/>
              </a:rPr>
              <a:t>.” Include at least one image with an alt tag that describes what is in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picture, including your keywords only when appropriate, such as “a full junk hauling truck in aurora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Colorado.” Once the page has been completed, link to it off the core service areas page on your website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and submit it to Google Search Console so Google can crawl and index the page.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Some common pages to create for item removal are: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1.) Hot Tub Removal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2.) Deck Removal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3.) Mattress Removal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4.) TV and Electronics Removal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5.) Hoarder Cleanout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Think of any item that you remove. Complete pages for services that are most profitable and that have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high search volume first. </a:t>
            </a:r>
          </a:p>
          <a:p>
            <a:pPr algn="r" rtl="true">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SEO Best Practices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We will not go into a thorough course on SEO in this section. However, we will cover some best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practices. </a:t>
            </a:r>
          </a:p>
        </p:txBody>
      </p:sp>
      <p:sp>
        <p:nvSpPr>
          <p:cNvPr name="TextBox 6" id="6"/>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96 </a:t>
            </a:r>
          </a:p>
        </p:txBody>
      </p:sp>
      <p:sp>
        <p:nvSpPr>
          <p:cNvPr name="TextBox 7" id="7"/>
          <p:cNvSpPr txBox="true"/>
          <p:nvPr/>
        </p:nvSpPr>
        <p:spPr>
          <a:xfrm rot="-5400000">
            <a:off x="168926" y="1151316"/>
            <a:ext cx="974141" cy="363779"/>
          </a:xfrm>
          <a:prstGeom prst="rect">
            <a:avLst/>
          </a:prstGeom>
        </p:spPr>
        <p:txBody>
          <a:bodyPr anchor="t" rtlCol="false" tIns="0" lIns="0" bIns="0" rIns="0">
            <a:spAutoFit/>
          </a:bodyPr>
          <a:lstStyle/>
          <a:p>
            <a:pPr algn="l">
              <a:lnSpc>
                <a:spcPts val="2234"/>
              </a:lnSpc>
            </a:pPr>
            <a:r>
              <a:rPr lang="en-US" sz="1596" spc="3">
                <a:solidFill>
                  <a:srgbClr val="033971"/>
                </a:solidFill>
                <a:latin typeface="IBM Plex Sans Condensed"/>
                <a:ea typeface="IBM Plex Sans Condensed"/>
                <a:cs typeface="IBM Plex Sans Condensed"/>
                <a:sym typeface="IBM Plex Sans Condensed"/>
              </a:rPr>
              <a:t>OVERVIEW </a:t>
            </a:r>
          </a:p>
        </p:txBody>
      </p:sp>
      <p:grpSp>
        <p:nvGrpSpPr>
          <p:cNvPr name="Group 8" id="8"/>
          <p:cNvGrpSpPr>
            <a:grpSpLocks noChangeAspect="true"/>
          </p:cNvGrpSpPr>
          <p:nvPr/>
        </p:nvGrpSpPr>
        <p:grpSpPr>
          <a:xfrm rot="0">
            <a:off x="904875" y="759487"/>
            <a:ext cx="5943600" cy="38100"/>
            <a:chOff x="0" y="0"/>
            <a:chExt cx="5943600" cy="38100"/>
          </a:xfrm>
        </p:grpSpPr>
        <p:sp>
          <p:nvSpPr>
            <p:cNvPr name="Freeform 9" id="9"/>
            <p:cNvSpPr/>
            <p:nvPr/>
          </p:nvSpPr>
          <p:spPr>
            <a:xfrm flipH="false" flipV="false" rot="0">
              <a:off x="0" y="0"/>
              <a:ext cx="5943600" cy="38100"/>
            </a:xfrm>
            <a:custGeom>
              <a:avLst/>
              <a:gdLst/>
              <a:ahLst/>
              <a:cxnLst/>
              <a:rect r="r" b="b" t="t" l="l"/>
              <a:pathLst>
                <a:path h="38100" w="5943600">
                  <a:moveTo>
                    <a:pt x="0" y="0"/>
                  </a:moveTo>
                  <a:lnTo>
                    <a:pt x="5943600" y="0"/>
                  </a:lnTo>
                  <a:lnTo>
                    <a:pt x="5943600" y="38100"/>
                  </a:lnTo>
                  <a:lnTo>
                    <a:pt x="0" y="38100"/>
                  </a:lnTo>
                  <a:close/>
                </a:path>
              </a:pathLst>
            </a:custGeom>
            <a:solidFill>
              <a:srgbClr val="033971"/>
            </a:solidFill>
          </p:spPr>
        </p:sp>
      </p:grpSp>
      <p:sp>
        <p:nvSpPr>
          <p:cNvPr name="TextBox 10" id="10"/>
          <p:cNvSpPr txBox="true"/>
          <p:nvPr/>
        </p:nvSpPr>
        <p:spPr>
          <a:xfrm rot="0">
            <a:off x="914400" y="408377"/>
            <a:ext cx="1774850" cy="364246"/>
          </a:xfrm>
          <a:prstGeom prst="rect">
            <a:avLst/>
          </a:prstGeom>
        </p:spPr>
        <p:txBody>
          <a:bodyPr anchor="t" rtlCol="false" tIns="0" lIns="0" bIns="0" rIns="0">
            <a:spAutoFit/>
          </a:bodyPr>
          <a:lstStyle/>
          <a:p>
            <a:pPr algn="l">
              <a:lnSpc>
                <a:spcPts val="1679"/>
              </a:lnSpc>
            </a:pPr>
            <a:r>
              <a:rPr lang="en-US" sz="1200" spc="1">
                <a:solidFill>
                  <a:srgbClr val="1F3763"/>
                </a:solidFill>
                <a:latin typeface="IBM Plex Sans Condensed"/>
                <a:ea typeface="IBM Plex Sans Condensed"/>
                <a:cs typeface="IBM Plex Sans Condensed"/>
                <a:sym typeface="IBM Plex Sans Condensed"/>
              </a:rPr>
              <a:t>Search Engine Optimization </a:t>
            </a:r>
          </a:p>
        </p:txBody>
      </p:sp>
    </p:spTree>
  </p:cSld>
  <p:clrMapOvr>
    <a:masterClrMapping/>
  </p:clrMapOvr>
</p:sld>
</file>

<file path=ppt/slides/slide98.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915019" y="896826"/>
            <a:ext cx="5940190" cy="8393171"/>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1. Ensure you have a Google My Business properly set up.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2. Ensure your NAP (Name, Address, Phone Number) matches across the internet. That means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info is the same on your website, Facebook profile, online directories, Yelp, Home Advisor, etc.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Note: If you are using a number swapping service, such as the dashboard Junk Raider uses with Google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Ads, you do not need to worry about Google reading inconsistent phone numbers. Search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engine crawlers read the pre-swapped phone number in your page’s code, not the display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number.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3. Ensure Meta descriptions mention the keyword you are targeting for that page.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4. Use a Plugin like Yoast to help you stay within SEO best practices. It will read your page, meta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descriptions, and content to determine proper structure, keyword density, etc.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5. Use H1 tags only once on the page and have it contained your keyword. Make sure to practice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proper H Tag structure.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6. Compress images into smaller files in order to increase page speeds.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7. Work to keep page load times fast. This is a major factor in organic search ranking.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8. Do not solicit garbage link building sites. Links are important for SEO ranking, but an organic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type link building initiative should be in effect for this. Submitting your website to bogus sites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simply meant to boost SEO is a good way to be penalized by Google.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Link Building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Link building is an important part of SEO. Remember, one link from a site like your local news agency is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much more powerful than “spammy” links. Your outbound link building efforts should focus around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legitimate stories such as: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1. Local low-income housing residents were forced to leave their home after their gas stoves were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leaking carbon monoxide. Your junk removal company volunteers to remove the stoves for free.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2. A local resident is getting their house re-done by HGTV. You volunteer to remove the debris at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no charge.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3. You partner with a local animal shelter or charity you are passionate about. Tell the news what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you are doing and work to get covered.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4. You provide bulk removal of items from apartment complexes. Ask to be listed as a resource on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their website.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Google wants the links to your site to provide real value for people. Their algorithm is sophisticated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enough to tell when a link does not add value to your target customers. Spend your time pursuing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quality links instead of quantity for the best results.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Social Media and SEO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We have seen evidence that being consistently active on your social media profiles leads to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improvements with organic ranking. SEO is most affected when followers of your profile </a:t>
            </a:r>
            <a:r>
              <a:rPr lang="en-US" sz="1103" i="true" spc="1">
                <a:solidFill>
                  <a:srgbClr val="000000"/>
                </a:solidFill>
                <a:latin typeface="IBM Plex Sans Condensed Italics"/>
                <a:ea typeface="IBM Plex Sans Condensed Italics"/>
                <a:cs typeface="IBM Plex Sans Condensed Italics"/>
                <a:sym typeface="IBM Plex Sans Condensed Italics"/>
              </a:rPr>
              <a:t>engage</a:t>
            </a:r>
            <a:r>
              <a:rPr lang="en-US" sz="1103" spc="1">
                <a:solidFill>
                  <a:srgbClr val="000000"/>
                </a:solidFill>
                <a:latin typeface="IBM Plex Sans Condensed"/>
                <a:ea typeface="IBM Plex Sans Condensed"/>
                <a:cs typeface="IBM Plex Sans Condensed"/>
                <a:sym typeface="IBM Plex Sans Condensed"/>
              </a:rPr>
              <a:t> with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your posts. Although pictures and posts about your junk removal jobs can be important to land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customers, they often are not engaged with heavily. For that reason, we recommend a large percentage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of your posts be non-junk removal related. Refer to the section on social media for more info on posts. </a:t>
            </a:r>
          </a:p>
          <a:p>
            <a:pPr algn="l">
              <a:lnSpc>
                <a:spcPts val="1611"/>
              </a:lnSpc>
            </a:pPr>
          </a:p>
          <a:p>
            <a:pPr algn="l">
              <a:lnSpc>
                <a:spcPts val="1611"/>
              </a:lnSpc>
            </a:pPr>
          </a:p>
        </p:txBody>
      </p:sp>
      <p:sp>
        <p:nvSpPr>
          <p:cNvPr name="TextBox 3" id="3"/>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97 </a:t>
            </a:r>
          </a:p>
        </p:txBody>
      </p:sp>
    </p:spTree>
  </p:cSld>
  <p:clrMapOvr>
    <a:masterClrMapping/>
  </p:clrMapOvr>
</p:sld>
</file>

<file path=ppt/slides/slide99.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77240" y="468153"/>
            <a:ext cx="6217920" cy="9191869"/>
          </a:xfrm>
          <a:prstGeom prst="rect">
            <a:avLst/>
          </a:prstGeom>
        </p:spPr>
        <p:txBody>
          <a:bodyPr anchor="t" rtlCol="false" tIns="0" lIns="0" bIns="0" rIns="0">
            <a:spAutoFit/>
          </a:bodyPr>
          <a:lstStyle/>
          <a:p>
            <a:pPr algn="l">
              <a:lnSpc>
                <a:spcPts val="1622"/>
              </a:lnSpc>
            </a:pPr>
            <a:r>
              <a:rPr lang="en-US" sz="1104" spc="1" b="true">
                <a:solidFill>
                  <a:srgbClr val="000000"/>
                </a:solidFill>
                <a:latin typeface="IBM Plex Sans Condensed Bold"/>
                <a:ea typeface="IBM Plex Sans Condensed Bold"/>
                <a:cs typeface="IBM Plex Sans Condensed Bold"/>
                <a:sym typeface="IBM Plex Sans Condensed Bold"/>
              </a:rPr>
              <a:t>Multimedia Content</a:t>
            </a:r>
            <a:r>
              <a:rPr lang="en-US" sz="1104" spc="1" b="true">
                <a:solidFill>
                  <a:srgbClr val="000000"/>
                </a:solidFill>
                <a:latin typeface="IBM Plex Sans Condensed Bold"/>
                <a:ea typeface="IBM Plex Sans Condensed Bold"/>
                <a:cs typeface="IBM Plex Sans Condensed Bold"/>
                <a:sym typeface="IBM Plex Sans Condensed Bold"/>
              </a:rPr>
              <a:t>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In addition to written landing pages, you can create video, photo, or audio content to boost your search rankings as well. Use sites like YouTube, Flickr, and social media pages to host this content, and link or embed it in your website and articles. </a:t>
            </a:r>
          </a:p>
          <a:p>
            <a:pPr algn="r" rtl="true">
              <a:lnSpc>
                <a:spcPts val="1622"/>
              </a:lnSpc>
            </a:pPr>
          </a:p>
          <a:p>
            <a:pPr algn="l">
              <a:lnSpc>
                <a:spcPts val="1622"/>
              </a:lnSpc>
            </a:pPr>
            <a:r>
              <a:rPr lang="en-US" sz="1103" spc="1">
                <a:solidFill>
                  <a:srgbClr val="000000"/>
                </a:solidFill>
                <a:latin typeface="IBM Plex Sans Condensed"/>
                <a:ea typeface="IBM Plex Sans Condensed"/>
                <a:cs typeface="IBM Plex Sans Condensed"/>
                <a:sym typeface="IBM Plex Sans Condensed"/>
              </a:rPr>
              <a:t>Give your multimedia content names that customers might type as common search terms and be sure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to include descriptions and tags. See the Instagram tag reference list for tag ideas and include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descriptions that accurately describe your content while also creating an appropriate keyword density. </a:t>
            </a:r>
          </a:p>
          <a:p>
            <a:pPr algn="l">
              <a:lnSpc>
                <a:spcPts val="1622"/>
              </a:lnSpc>
            </a:pPr>
          </a:p>
          <a:p>
            <a:pPr algn="l">
              <a:lnSpc>
                <a:spcPts val="1622"/>
              </a:lnSpc>
            </a:pPr>
            <a:r>
              <a:rPr lang="en-US" b="true" sz="1103" spc="1">
                <a:solidFill>
                  <a:srgbClr val="000000"/>
                </a:solidFill>
                <a:latin typeface="IBM Plex Sans Condensed Bold"/>
                <a:ea typeface="IBM Plex Sans Condensed Bold"/>
                <a:cs typeface="IBM Plex Sans Condensed Bold"/>
                <a:sym typeface="IBM Plex Sans Condensed Bold"/>
              </a:rPr>
              <a:t>Conversions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Getting people to your website is the first of three steps to book a job. The second is having a website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that gives people the info they want, builds trust, and gets them to call or book online. The third step is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having someone answer the phone and guide the customer through the sales process to the booking. All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three steps must be done well in order to get work. </a:t>
            </a:r>
          </a:p>
          <a:p>
            <a:pPr algn="l">
              <a:lnSpc>
                <a:spcPts val="1622"/>
              </a:lnSpc>
            </a:pPr>
          </a:p>
          <a:p>
            <a:pPr algn="l">
              <a:lnSpc>
                <a:spcPts val="1622"/>
              </a:lnSpc>
            </a:pPr>
            <a:r>
              <a:rPr lang="en-US" b="true" sz="1103" spc="1">
                <a:solidFill>
                  <a:srgbClr val="000000"/>
                </a:solidFill>
                <a:latin typeface="IBM Plex Sans Condensed Bold"/>
                <a:ea typeface="IBM Plex Sans Condensed Bold"/>
                <a:cs typeface="IBM Plex Sans Condensed Bold"/>
                <a:sym typeface="IBM Plex Sans Condensed Bold"/>
              </a:rPr>
              <a:t>SEO and Time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The bottom line is that ranking extremely well organically on Search Engine Results Pages (SERPs) can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take months or even a year or more. Good SEO requires persistence, consistency, and quality content.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There are few secrets to SEO and absolutely no shortcuts. This can make it difficult to keep up with while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running your business. If you find yourself struggling to produce enough content for SEO, Junk Raider offers SEO management services to assist you. </a:t>
            </a:r>
          </a:p>
          <a:p>
            <a:pPr algn="l">
              <a:lnSpc>
                <a:spcPts val="1622"/>
              </a:lnSpc>
            </a:pPr>
          </a:p>
          <a:p>
            <a:pPr algn="l">
              <a:lnSpc>
                <a:spcPts val="1622"/>
              </a:lnSpc>
            </a:pPr>
            <a:r>
              <a:rPr lang="en-US" b="true" sz="1103" spc="1">
                <a:solidFill>
                  <a:srgbClr val="033971"/>
                </a:solidFill>
                <a:latin typeface="IBM Plex Sans Condensed Bold"/>
                <a:ea typeface="IBM Plex Sans Condensed Bold"/>
                <a:cs typeface="IBM Plex Sans Condensed Bold"/>
                <a:sym typeface="IBM Plex Sans Condensed Bold"/>
              </a:rPr>
              <a:t>Online Booking Software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If your company does not yet use an advanced application like Housecall Pro, free software such as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youcanbook.me should be used to allow customers to schedule jobs online. Youcanbook.me simply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presents customers with a calendar interface in which they can choose among your available time slots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to schedule a job. Once a customer books, that slot will no longer be available for anyone else trying to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book a job during the same period, unless you specify that you can take multiple jobs per time slot. You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will be notified of the booking, and you will see the job appear on your personal calendar that is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integrated with youcanbook.me. This is Junk Raider’s recommended scheduling system for business owners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who cannot yet invest in a more advanced system like Housecall Pro. </a:t>
            </a:r>
          </a:p>
          <a:p>
            <a:pPr algn="l">
              <a:lnSpc>
                <a:spcPts val="1622"/>
              </a:lnSpc>
            </a:pPr>
          </a:p>
          <a:p>
            <a:pPr algn="l">
              <a:lnSpc>
                <a:spcPts val="1622"/>
              </a:lnSpc>
            </a:pPr>
            <a:r>
              <a:rPr lang="en-US" sz="1103" spc="1">
                <a:solidFill>
                  <a:srgbClr val="000000"/>
                </a:solidFill>
                <a:latin typeface="IBM Plex Sans Condensed"/>
                <a:ea typeface="IBM Plex Sans Condensed"/>
                <a:cs typeface="IBM Plex Sans Condensed"/>
                <a:sym typeface="IBM Plex Sans Condensed"/>
              </a:rPr>
              <a:t>This kind of online booking software not only benefits the customer, it also increases your chances of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securing bookings and decreases the number of phone calls you must take. </a:t>
            </a:r>
          </a:p>
          <a:p>
            <a:pPr algn="l">
              <a:lnSpc>
                <a:spcPts val="1622"/>
              </a:lnSpc>
            </a:pPr>
          </a:p>
          <a:p>
            <a:pPr algn="l">
              <a:lnSpc>
                <a:spcPts val="1622"/>
              </a:lnSpc>
            </a:pPr>
            <a:r>
              <a:rPr lang="en-US" b="true" sz="1103" spc="1">
                <a:solidFill>
                  <a:srgbClr val="033971"/>
                </a:solidFill>
                <a:latin typeface="IBM Plex Sans Condensed Bold"/>
                <a:ea typeface="IBM Plex Sans Condensed Bold"/>
                <a:cs typeface="IBM Plex Sans Condensed Bold"/>
                <a:sym typeface="IBM Plex Sans Condensed Bold"/>
              </a:rPr>
              <a:t>Reviews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Reviews are the unsung heroes of your business’ growth. Good reviews make your company stand out in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Google search results, lend credibility to your website, and encourage people to trust you. Using a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service like Best Local Reviews can help you control which reviews get posted by filtering out negative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outlier reviews of your company. Additionally, these types of services include an interface through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which your truck teams can send email or text requests for reviews. You should register with Yelp and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Google Maps and be sure to direct reviews to both services, as they will help your online presence grow.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Team members should ask every customer to complete one of these reviews. Your manager should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check to make sure all customers were sent a review request if you know there were not issues that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would compromise the quality of your review. If there was an issue that is going to be corrected, wait to </a:t>
            </a:r>
          </a:p>
          <a:p>
            <a:pPr algn="l">
              <a:lnSpc>
                <a:spcPts val="1622"/>
              </a:lnSpc>
            </a:pPr>
            <a:r>
              <a:rPr lang="en-US" sz="1103" spc="1">
                <a:solidFill>
                  <a:srgbClr val="000000"/>
                </a:solidFill>
                <a:latin typeface="IBM Plex Sans Condensed"/>
                <a:ea typeface="IBM Plex Sans Condensed"/>
                <a:cs typeface="IBM Plex Sans Condensed"/>
                <a:sym typeface="IBM Plex Sans Condensed"/>
              </a:rPr>
              <a:t>send the review request until after the issue has been resolved. </a:t>
            </a:r>
          </a:p>
        </p:txBody>
      </p:sp>
      <p:sp>
        <p:nvSpPr>
          <p:cNvPr name="TextBox 3" id="3"/>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98 </a:t>
            </a:r>
          </a:p>
        </p:txBody>
      </p:sp>
    </p:spTree>
  </p:cSld>
  <p:clrMapOvr>
    <a:masterClrMapping/>
  </p:clrMapOvr>
</p:sld>
</file>

<file path=ppt/slides/slide100.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77240" y="7303249"/>
            <a:ext cx="6217920" cy="1131091"/>
          </a:xfrm>
          <a:prstGeom prst="rect">
            <a:avLst/>
          </a:prstGeom>
        </p:spPr>
        <p:txBody>
          <a:bodyPr anchor="t" rtlCol="false" tIns="0" lIns="0" bIns="0" rIns="0">
            <a:spAutoFit/>
          </a:bodyPr>
          <a:lstStyle/>
          <a:p>
            <a:pPr algn="l">
              <a:lnSpc>
                <a:spcPts val="1343"/>
              </a:lnSpc>
            </a:pPr>
            <a:r>
              <a:rPr lang="en-US" sz="1103" spc="1">
                <a:solidFill>
                  <a:srgbClr val="000000"/>
                </a:solidFill>
                <a:latin typeface="IBM Plex Sans Condensed"/>
                <a:ea typeface="IBM Plex Sans Condensed"/>
                <a:cs typeface="IBM Plex Sans Condensed"/>
                <a:sym typeface="IBM Plex Sans Condensed"/>
              </a:rPr>
              <a:t>This response will work for most inquiries. From time to time, you will get a unique inquiry where you should create a custom response. A hoarding job is a good example. For a hoarding job you will need to do an on-site estimate. If they want to provide pictures you could give them a minimum price, such as $2,000. If they are not willing to pay that, do not waste your time to estimate the job on-site. But if they are okay with the range or minimum you have provided, go ahead and set up the appointment. As always, try to schedule the estimate and job at the same time. That way if the customer is okay with the price, they are less likely to seek another estimate if you can go ahead and start at that very moment. </a:t>
            </a:r>
          </a:p>
        </p:txBody>
      </p:sp>
      <p:sp>
        <p:nvSpPr>
          <p:cNvPr name="TextBox 3" id="3"/>
          <p:cNvSpPr txBox="true"/>
          <p:nvPr/>
        </p:nvSpPr>
        <p:spPr>
          <a:xfrm rot="0">
            <a:off x="777240" y="9001829"/>
            <a:ext cx="5955078" cy="331870"/>
          </a:xfrm>
          <a:prstGeom prst="rect">
            <a:avLst/>
          </a:prstGeom>
        </p:spPr>
        <p:txBody>
          <a:bodyPr anchor="t" rtlCol="false" tIns="0" lIns="0" bIns="0" rIns="0">
            <a:spAutoFit/>
          </a:bodyPr>
          <a:lstStyle/>
          <a:p>
            <a:pPr algn="l">
              <a:lnSpc>
                <a:spcPts val="1343"/>
              </a:lnSpc>
            </a:pPr>
            <a:r>
              <a:rPr lang="en-US" sz="1103" spc="1">
                <a:solidFill>
                  <a:srgbClr val="000000"/>
                </a:solidFill>
                <a:latin typeface="IBM Plex Sans Condensed"/>
                <a:ea typeface="IBM Plex Sans Condensed"/>
                <a:cs typeface="IBM Plex Sans Condensed"/>
                <a:sym typeface="IBM Plex Sans Condensed"/>
              </a:rPr>
              <a:t>Simply put, social media marketing is the way of the future. Even linear television, the longtime juggernaut of advertising, is not as effective a platform as it once was – at least not by itself. Most young </a:t>
            </a:r>
          </a:p>
        </p:txBody>
      </p:sp>
      <p:sp>
        <p:nvSpPr>
          <p:cNvPr name="TextBox 4" id="4"/>
          <p:cNvSpPr txBox="true"/>
          <p:nvPr/>
        </p:nvSpPr>
        <p:spPr>
          <a:xfrm rot="0">
            <a:off x="777240" y="310253"/>
            <a:ext cx="6217920" cy="6992996"/>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 </a:t>
            </a:r>
          </a:p>
          <a:p>
            <a:pPr algn="l">
              <a:lnSpc>
                <a:spcPts val="1611"/>
              </a:lnSpc>
            </a:pPr>
            <a:r>
              <a:rPr lang="en-US" b="true" sz="1103" spc="1">
                <a:solidFill>
                  <a:srgbClr val="033971"/>
                </a:solidFill>
                <a:latin typeface="IBM Plex Sans Condensed Bold"/>
                <a:ea typeface="IBM Plex Sans Condensed Bold"/>
                <a:cs typeface="IBM Plex Sans Condensed Bold"/>
                <a:sym typeface="IBM Plex Sans Condensed Bold"/>
              </a:rPr>
              <a:t>Yelp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Yelp is another review platform that is a source for jobs. In certain parts of the country, such as the West Coast, Yelp can be a </a:t>
            </a:r>
            <a:r>
              <a:rPr lang="en-US" sz="1103" i="true" spc="1">
                <a:solidFill>
                  <a:srgbClr val="000000"/>
                </a:solidFill>
                <a:latin typeface="IBM Plex Sans Condensed Italics"/>
                <a:ea typeface="IBM Plex Sans Condensed Italics"/>
                <a:cs typeface="IBM Plex Sans Condensed Italics"/>
                <a:sym typeface="IBM Plex Sans Condensed Italics"/>
              </a:rPr>
              <a:t>major</a:t>
            </a:r>
            <a:r>
              <a:rPr lang="en-US" sz="1103" spc="1">
                <a:solidFill>
                  <a:srgbClr val="000000"/>
                </a:solidFill>
                <a:latin typeface="IBM Plex Sans Condensed"/>
                <a:ea typeface="IBM Plex Sans Condensed"/>
                <a:cs typeface="IBM Plex Sans Condensed"/>
                <a:sym typeface="IBM Plex Sans Condensed"/>
              </a:rPr>
              <a:t> source for jobs. In those areas, Yelp can sometimes be almost as good of a source as Google Ads for new customers.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Yelp does have an algorithm that will disallow a lot of reviews from customers who typically do not leave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Yelp reviews as well.</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Make sure to enter as much info and pictures as you possibly can into your Yelp profile. On the West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Coast you should advertise with Yelp. In major cities where Yelp is popular it is not a bad idea to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advertise with them as well. If you agree to a yearly contract, they will often come to location and create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 promotional video for you for no extra charge. A paid Yelp campaign will also allow provide your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customers with more information and it will likely help you display higher on the SERP and on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competitors’ pages.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For areas where Yelp is not as popular, we do not recommend paying for advertising as we have seen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virtually no increase in business. Yelp is negotiable on contracts, so make sure to negotiate cost with </a:t>
            </a:r>
          </a:p>
          <a:p>
            <a:pPr algn="l">
              <a:lnSpc>
                <a:spcPts val="1611"/>
              </a:lnSpc>
            </a:pPr>
            <a:r>
              <a:rPr lang="en-US" sz="1103" spc="3">
                <a:solidFill>
                  <a:srgbClr val="000000"/>
                </a:solidFill>
                <a:latin typeface="IBM Plex Sans Condensed"/>
                <a:ea typeface="IBM Plex Sans Condensed"/>
                <a:cs typeface="IBM Plex Sans Condensed"/>
                <a:sym typeface="IBM Plex Sans Condensed"/>
              </a:rPr>
              <a:t>them.</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Even if you do not pay for advertising on the Yelp platform, you can offer a Yelp deal. Yelp deals are like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 Groupon offering in which you advertise a discount, such as $150 for $200 worth of junk removal. You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discount the job and Yelp takes a percentage of the revenue as well. When you first open, we do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recommend you create these offers to keep the truck on the road and strive to gain market share.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You will get customers who send you estimate requests through the Yelp messenger. Try to respond to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these quickly for the greatest chance of landing the job. They could be sending the same message to a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competitor.</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Here is our recommended response to an estimate request, whether they have provided pictures:</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 </a:t>
            </a:r>
            <a:r>
              <a:rPr lang="en-US" b="true" sz="1103" spc="1">
                <a:solidFill>
                  <a:srgbClr val="000000"/>
                </a:solidFill>
                <a:latin typeface="IBM Plex Sans Condensed Bold"/>
                <a:ea typeface="IBM Plex Sans Condensed Bold"/>
                <a:cs typeface="IBM Plex Sans Condensed Bold"/>
                <a:sym typeface="IBM Plex Sans Condensed Bold"/>
              </a:rPr>
              <a:t>Hello INSERT NAME. Thank you so much for contacting us about your junk removal needs. We charge based on the amount of space your items take up in our truck. We provide all labor. Based off the </a:t>
            </a: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pictures/description you provided you are looking around $200 or so for the pickup. Once we get on-</a:t>
            </a: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site and can see everything in person, we can give you a firm price. If given the go-ahead, we would </a:t>
            </a: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do the job right then and there. Would you like to schedule?</a:t>
            </a:r>
          </a:p>
          <a:p>
            <a:pPr algn="l">
              <a:lnSpc>
                <a:spcPts val="1611"/>
              </a:lnSpc>
            </a:pPr>
            <a:r>
              <a:rPr lang="en-US" sz="1103">
                <a:solidFill>
                  <a:srgbClr val="000000"/>
                </a:solidFill>
                <a:latin typeface="Arimo"/>
                <a:ea typeface="Arimo"/>
                <a:cs typeface="Arimo"/>
                <a:sym typeface="Arimo"/>
              </a:rPr>
              <a:t> </a:t>
            </a:r>
          </a:p>
        </p:txBody>
      </p:sp>
      <p:sp>
        <p:nvSpPr>
          <p:cNvPr name="TextBox 5" id="5"/>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99 </a:t>
            </a:r>
          </a:p>
        </p:txBody>
      </p:sp>
      <p:sp>
        <p:nvSpPr>
          <p:cNvPr name="TextBox 6" id="6"/>
          <p:cNvSpPr txBox="true"/>
          <p:nvPr/>
        </p:nvSpPr>
        <p:spPr>
          <a:xfrm rot="0">
            <a:off x="777240" y="8668103"/>
            <a:ext cx="1529458" cy="198120"/>
          </a:xfrm>
          <a:prstGeom prst="rect">
            <a:avLst/>
          </a:prstGeom>
        </p:spPr>
        <p:txBody>
          <a:bodyPr anchor="t" rtlCol="false" tIns="0" lIns="0" bIns="0" rIns="0">
            <a:spAutoFit/>
          </a:bodyPr>
          <a:lstStyle/>
          <a:p>
            <a:pPr algn="l">
              <a:lnSpc>
                <a:spcPts val="1679"/>
              </a:lnSpc>
            </a:pPr>
            <a:r>
              <a:rPr lang="en-US" b="true" sz="1200" spc="1">
                <a:solidFill>
                  <a:srgbClr val="033971"/>
                </a:solidFill>
                <a:latin typeface="IBM Plex Sans Condensed Bold"/>
                <a:ea typeface="IBM Plex Sans Condensed Bold"/>
                <a:cs typeface="IBM Plex Sans Condensed Bold"/>
                <a:sym typeface="IBM Plex Sans Condensed Bold"/>
              </a:rPr>
              <a:t>Social Media Marketing </a:t>
            </a:r>
          </a:p>
        </p:txBody>
      </p:sp>
    </p:spTree>
  </p:cSld>
  <p:clrMapOvr>
    <a:masterClrMapping/>
  </p:clrMapOvr>
</p:sld>
</file>

<file path=ppt/slides/slide10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838146" y="748665"/>
            <a:ext cx="6157014" cy="8993246"/>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viewers – a whopping 92%, according to Adweek – are active on their mobile devices while watching TV, mostly on social media. Leveraging these powerful, highly utilized social media platforms is both a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science and an art, but it is essential for successful business growth.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keys to successful social media marketing campaigns are: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Lots of quality content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Community engagement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Strategic use of tags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Promotions </a:t>
            </a:r>
          </a:p>
          <a:p>
            <a:pPr algn="l" marL="238354" indent="-119177" lvl="1">
              <a:lnSpc>
                <a:spcPts val="1611"/>
              </a:lnSpc>
              <a:buFont typeface="Arial"/>
              <a:buChar char="•"/>
            </a:pPr>
            <a:r>
              <a:rPr lang="en-US" sz="1103" spc="1">
                <a:solidFill>
                  <a:srgbClr val="000000"/>
                </a:solidFill>
                <a:latin typeface="IBM Plex Sans Condensed"/>
                <a:ea typeface="IBM Plex Sans Condensed"/>
                <a:cs typeface="IBM Plex Sans Condensed"/>
                <a:sym typeface="IBM Plex Sans Condensed"/>
              </a:rPr>
              <a:t>Consistency </a:t>
            </a:r>
          </a:p>
          <a:p>
            <a:pPr algn="r" rtl="true">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Quality Content</a:t>
            </a:r>
            <a:r>
              <a:rPr lang="en-US" sz="1103" spc="1">
                <a:solidFill>
                  <a:srgbClr val="000000"/>
                </a:solidFill>
                <a:latin typeface="IBM Plex Sans Condensed"/>
                <a:ea typeface="IBM Plex Sans Condensed"/>
                <a:cs typeface="IBM Plex Sans Condensed"/>
                <a:sym typeface="IBM Plex Sans Condensed"/>
              </a:rPr>
              <a: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Quality content in the junk removal industry includes high-quality pictures of truck teams in action, well-</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edited videos of demolition work, re-posts of motivational, funny, or junk removal-related content, or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witty posts involving junk removal jokes. Content should be posted around three times or more weekly,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if possible, but not in bursts to avoid “flooding” followers’ content feeds. Social media management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software, such as Hootsuite and Buffer.com, can be used to create and schedule multiple social media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posts at one time, and these services offer a free option for small businesses.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Community Engagement</a:t>
            </a:r>
            <a:r>
              <a:rPr lang="en-US" sz="1103" spc="1">
                <a:solidFill>
                  <a:srgbClr val="000000"/>
                </a:solidFill>
                <a:latin typeface="IBM Plex Sans Condensed"/>
                <a:ea typeface="IBM Plex Sans Condensed"/>
                <a:cs typeface="IBM Plex Sans Condensed"/>
                <a:sym typeface="IBM Plex Sans Condensed"/>
              </a:rPr>
              <a: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Good engagement will take some time and involves following other business’ pages, responding to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every message, question, and comment your customers send you on social media, and actively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promoting or commenting on others’ content. Effective community engagement is by far the best way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to grow a social media following, and establishing a consistent, genuine personality and style is crucial to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community engagement. Development of an online personality is covered later in this section.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Strategic Use of Tags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“big three” social media platforms (Facebook, Instagram, and Twitter) all use tags or “hashtags” to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associate tagged terms with posts. Tags are added to posts on social media by including the “#” symbol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followed by a keyword. For example, including the term “#cats” at the end of a post would associate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post with the search term “cats.”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Social media platforms store information about these tags, including their popularity and best-</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performing related posts, and use this data to help users find posts that interest them. When users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search for terms like “junk removal,” for example, they will automatically be shown results for the top-</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performing posts that included the tag “#junkremoval.”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Using tags is vital for growing your social media presence – and your visibility to potential customers.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Users are not punished for utilizing the maximum number of tags per post. Instagram sets its maximum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number of tags to 30 per post, Facebook has no limit, and Twitter is limited by its 140-character limit, so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users typically do not use more than two or three hashtags at most.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best practice for choosing hashtags is to brainstorm as many potentially related tags as you can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think of. Try to write down at least 50-60 potential tags. From these, research the popularity of each tag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by searching for it on Instagram. Instagram will show you the number of posts on which users have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included that hashtag. Choose the top 25-30 most popular tags from your list and include one to five </a:t>
            </a:r>
          </a:p>
        </p:txBody>
      </p:sp>
      <p:sp>
        <p:nvSpPr>
          <p:cNvPr name="TextBox 3" id="3"/>
          <p:cNvSpPr txBox="true"/>
          <p:nvPr/>
        </p:nvSpPr>
        <p:spPr>
          <a:xfrm rot="0">
            <a:off x="7476744" y="9792167"/>
            <a:ext cx="243526"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100 </a:t>
            </a:r>
          </a:p>
        </p:txBody>
      </p:sp>
    </p:spTree>
  </p:cSld>
  <p:clrMapOvr>
    <a:masterClrMapping/>
  </p:clrMapOvr>
</p:sld>
</file>

<file path=ppt/slides/slide10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906185" y="887989"/>
            <a:ext cx="5960031" cy="8393171"/>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personalized tags (such as your business name) as well. Use all 30 of these hashtags in the description of </a:t>
            </a:r>
            <a:r>
              <a:rPr lang="en-US" sz="1103" i="true" spc="1">
                <a:solidFill>
                  <a:srgbClr val="000000"/>
                </a:solidFill>
                <a:latin typeface="IBM Plex Sans Condensed Italics"/>
                <a:ea typeface="IBM Plex Sans Condensed Italics"/>
                <a:cs typeface="IBM Plex Sans Condensed Italics"/>
                <a:sym typeface="IBM Plex Sans Condensed Italics"/>
              </a:rPr>
              <a:t>every </a:t>
            </a:r>
            <a:r>
              <a:rPr lang="en-US" sz="1103" spc="1">
                <a:solidFill>
                  <a:srgbClr val="000000"/>
                </a:solidFill>
                <a:latin typeface="IBM Plex Sans Condensed"/>
                <a:ea typeface="IBM Plex Sans Condensed"/>
                <a:cs typeface="IBM Plex Sans Condensed"/>
                <a:sym typeface="IBM Plex Sans Condensed"/>
              </a:rPr>
              <a:t>Instagram and Facebook post you make.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For the junk removal industry, which does not have a large or established social media presence, many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of the following tags can be extremely useful: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#junk #springcleaning #localbusiness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#junkremoval #beforeandafter #shoplocal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#junkremovalservice #demolition #stressrelief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#junkhauling #service #hardwork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#clutter #fullservice #workhard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#declutter #professional #toprated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#debris #recycle #callus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#removal #donate #callustoday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#hauling #ecofriendly #CharlotteNC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#clean #customerservice #JunkRaider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#cleanup #local #RaidTheJunk </a:t>
            </a:r>
          </a:p>
          <a:p>
            <a:pPr algn="r" rtl="true">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Promotions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Social media promotions are a great way to grow your following very quickly at a small cost to you.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Promotions involve offering a reward (or chance at a reward) in exchange for small actions by your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followers to boost your visibility. For example, a junk removal company could offer its followers the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chance to win one free truckload of junk removal service if they a) like the post, b) tag at least 3 friends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in the comments, and c) share the post. </a:t>
            </a:r>
          </a:p>
          <a:p>
            <a:pPr algn="l">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 post that might get even more engagement would be a give-a-way. You could do a give-a-way drawing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of a Yeti Tumbler with your logo on it and a $100 bill in exchange for a like and share of the post. Inform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your followers of whoever wins once the drawing is done. Another great post would be to get a picture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of you presenting the item to the person who won. They could share that on their feed as well and all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their friends and family members will see it.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While promotions of this nature obviously involve a trade of value, they can be extremely effective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because they prompt people to advertise for you for free. Since your existing followers are also likely </a:t>
            </a:r>
          </a:p>
          <a:p>
            <a:pPr algn="l">
              <a:lnSpc>
                <a:spcPts val="1611"/>
              </a:lnSpc>
            </a:pPr>
            <a:r>
              <a:rPr lang="en-US" sz="1104" spc="1">
                <a:solidFill>
                  <a:srgbClr val="000000"/>
                </a:solidFill>
                <a:latin typeface="IBM Plex Sans Condensed"/>
                <a:ea typeface="IBM Plex Sans Condensed"/>
                <a:cs typeface="IBM Plex Sans Condensed"/>
                <a:sym typeface="IBM Plex Sans Condensed"/>
              </a:rPr>
              <a:t>your previous clients, this is like getting a lot of free, widespread word-of-mouth advertising fast. </a:t>
            </a:r>
          </a:p>
          <a:p>
            <a:pPr algn="l">
              <a:lnSpc>
                <a:spcPts val="1611"/>
              </a:lnSpc>
            </a:pPr>
          </a:p>
          <a:p>
            <a:pPr algn="l">
              <a:lnSpc>
                <a:spcPts val="1611"/>
              </a:lnSpc>
            </a:pPr>
            <a:r>
              <a:rPr lang="en-US" b="true" sz="1103" spc="1">
                <a:solidFill>
                  <a:srgbClr val="000000"/>
                </a:solidFill>
                <a:latin typeface="IBM Plex Sans Condensed Bold"/>
                <a:ea typeface="IBM Plex Sans Condensed Bold"/>
                <a:cs typeface="IBM Plex Sans Condensed Bold"/>
                <a:sym typeface="IBM Plex Sans Condensed Bold"/>
              </a:rPr>
              <a:t>Consistency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The key to growing and maintaining a good social media presence (and therefore creating a great free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advertising channel) is consistency. This means frequently posting content that is always of high quality,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that advertises your business well, and that your followers like. You can measure the performance of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your posts by using the “Insights” tool on your Instagram Business profile or by using the “Analytics”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tools on your business’ Facebook page. These data tools will show you your posts’ reach and where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viewers are coming across your content. This can clue you in to adjustments you need to make in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posting frequency, post types (video/photo, funny vs. serious, etc.), and hashtags. </a:t>
            </a:r>
          </a:p>
          <a:p>
            <a:pPr algn="l">
              <a:lnSpc>
                <a:spcPts val="1611"/>
              </a:lnSpc>
            </a:pPr>
          </a:p>
        </p:txBody>
      </p:sp>
      <p:sp>
        <p:nvSpPr>
          <p:cNvPr name="TextBox 3" id="3"/>
          <p:cNvSpPr txBox="true"/>
          <p:nvPr/>
        </p:nvSpPr>
        <p:spPr>
          <a:xfrm rot="0">
            <a:off x="7476744" y="9792167"/>
            <a:ext cx="243526"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101 </a:t>
            </a:r>
          </a:p>
        </p:txBody>
      </p:sp>
    </p:spTree>
  </p:cSld>
  <p:clrMapOvr>
    <a:masterClrMapping/>
  </p:clrMapOvr>
</p:sld>
</file>

<file path=ppt/slides/slide103.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914067" y="3489163"/>
            <a:ext cx="5912053" cy="3592571"/>
          </a:xfrm>
          <a:prstGeom prst="rect">
            <a:avLst/>
          </a:prstGeom>
        </p:spPr>
        <p:txBody>
          <a:bodyPr anchor="t" rtlCol="false" tIns="0" lIns="0" bIns="0" rIns="0">
            <a:spAutoFit/>
          </a:bodyPr>
          <a:lstStyle/>
          <a:p>
            <a:pPr algn="l">
              <a:lnSpc>
                <a:spcPts val="1611"/>
              </a:lnSpc>
            </a:pPr>
            <a:r>
              <a:rPr lang="en-US" sz="1103" spc="1">
                <a:solidFill>
                  <a:srgbClr val="000000"/>
                </a:solidFill>
                <a:latin typeface="IBM Plex Sans Condensed"/>
                <a:ea typeface="IBM Plex Sans Condensed"/>
                <a:cs typeface="IBM Plex Sans Condensed"/>
                <a:sym typeface="IBM Plex Sans Condensed"/>
              </a:rPr>
              <a:t> This description tells customers exactly what Junk Raider does (junk removal), associates this service with a positive feeling (stress relief), and briefly tells customers why they should choose this business (it’s North Carolina’s top-rated junk removal company, after all). The description then closes with a call to action (give us a call today) and includes a telephone emoji as a visual reminder and more human touch.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Once you create a description, it is time to add a profile picture that clearly reinforces your brand, such as your logo. This picture should be centered in the circular profile picture slot on social media, and you may need to use a program like Gimp (free download), Preview, or Paint to crop the image perfectly. Begin posting content.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Once you have created about 12 to 15 posts, visitors to your page will be able to see what you are all about. You should now begin to follow similar businesses and related services, as well as other local businesses. Like and comment thoughtfully on their posts to help increase your visibility and establish your personality. If you want to gain followers very quickly, follow your local competitors’ followers and expect a small margin of them to follow you back. Be careful with this method, however. You want to keep your Follower count high and your “Following” count low, so be sure to go back and unfollow any non-key profiles after a week or two. </a:t>
            </a:r>
          </a:p>
        </p:txBody>
      </p:sp>
      <p:sp>
        <p:nvSpPr>
          <p:cNvPr name="TextBox 3" id="3"/>
          <p:cNvSpPr txBox="true"/>
          <p:nvPr/>
        </p:nvSpPr>
        <p:spPr>
          <a:xfrm rot="0">
            <a:off x="914067" y="1018338"/>
            <a:ext cx="5963974" cy="2392421"/>
          </a:xfrm>
          <a:prstGeom prst="rect">
            <a:avLst/>
          </a:prstGeom>
        </p:spPr>
        <p:txBody>
          <a:bodyPr anchor="t" rtlCol="false" tIns="0" lIns="0" bIns="0" rIns="0">
            <a:spAutoFit/>
          </a:bodyPr>
          <a:lstStyle/>
          <a:p>
            <a:pPr algn="l">
              <a:lnSpc>
                <a:spcPts val="1611"/>
              </a:lnSpc>
            </a:pPr>
            <a:r>
              <a:rPr lang="en-US" sz="1104" spc="1" b="true">
                <a:solidFill>
                  <a:srgbClr val="000000"/>
                </a:solidFill>
                <a:latin typeface="IBM Plex Sans Condensed Bold"/>
                <a:ea typeface="IBM Plex Sans Condensed Bold"/>
                <a:cs typeface="IBM Plex Sans Condensed Bold"/>
                <a:sym typeface="IBM Plex Sans Condensed Bold"/>
              </a:rPr>
              <a:t>Social Media Profiles and Online Personality</a:t>
            </a:r>
            <a:r>
              <a:rPr lang="en-US" sz="1104" spc="1" b="true">
                <a:solidFill>
                  <a:srgbClr val="000000"/>
                </a:solidFill>
                <a:latin typeface="IBM Plex Sans Condensed Bold"/>
                <a:ea typeface="IBM Plex Sans Condensed Bold"/>
                <a:cs typeface="IBM Plex Sans Condensed Bold"/>
                <a:sym typeface="IBM Plex Sans Condensed Bold"/>
              </a:rPr>
              <a:t>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Your online personality is the “vibe” you create with your online profiles. The key to creating a good online persona is to stop thinking of the digital world as a separate realm from the “real world.” Instead, think of social media as a continuation of the rest of your life and business, treating online encounters just like you would treat face to face interactions. Your bios, responses, and posts should all have a consistent “voice” – that is, someone who doesn’t know you should be able to get a feel for who you are and be able to recognize your posts out of context based on your style. </a:t>
            </a:r>
          </a:p>
          <a:p>
            <a:pPr algn="r" rtl="true">
              <a:lnSpc>
                <a:spcPts val="1611"/>
              </a:lnSpc>
            </a:pPr>
          </a:p>
          <a:p>
            <a:pPr algn="l">
              <a:lnSpc>
                <a:spcPts val="1611"/>
              </a:lnSpc>
            </a:pPr>
            <a:r>
              <a:rPr lang="en-US" sz="1103" spc="1">
                <a:solidFill>
                  <a:srgbClr val="000000"/>
                </a:solidFill>
                <a:latin typeface="IBM Plex Sans Condensed"/>
                <a:ea typeface="IBM Plex Sans Condensed"/>
                <a:cs typeface="IBM Plex Sans Condensed"/>
                <a:sym typeface="IBM Plex Sans Condensed"/>
              </a:rPr>
              <a:t>Start building your “online personality” from the moment you create your social media accounts. Begin by completing the “bio,” “description,” or “about” section on each of your social media profiles. Keep your description concise and catchy, ensuring that your customers can tell what your business does, </a:t>
            </a:r>
          </a:p>
          <a:p>
            <a:pPr algn="l">
              <a:lnSpc>
                <a:spcPts val="1611"/>
              </a:lnSpc>
            </a:pPr>
            <a:r>
              <a:rPr lang="en-US" sz="1103" spc="1">
                <a:solidFill>
                  <a:srgbClr val="000000"/>
                </a:solidFill>
                <a:latin typeface="IBM Plex Sans Condensed"/>
                <a:ea typeface="IBM Plex Sans Condensed"/>
                <a:cs typeface="IBM Plex Sans Condensed"/>
                <a:sym typeface="IBM Plex Sans Condensed"/>
              </a:rPr>
              <a:t>what makes it stand apart, and how to contact you for service. </a:t>
            </a:r>
          </a:p>
        </p:txBody>
      </p:sp>
      <p:sp>
        <p:nvSpPr>
          <p:cNvPr name="TextBox 4" id="4"/>
          <p:cNvSpPr txBox="true"/>
          <p:nvPr/>
        </p:nvSpPr>
        <p:spPr>
          <a:xfrm rot="0">
            <a:off x="7546848" y="9792167"/>
            <a:ext cx="101794"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102 </a:t>
            </a:r>
          </a:p>
        </p:txBody>
      </p:sp>
    </p:spTree>
  </p:cSld>
  <p:clrMapOvr>
    <a:masterClrMapping/>
  </p:clrMapOvr>
</p:sld>
</file>

<file path=ppt/slides/slide10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546848" y="9792167"/>
            <a:ext cx="101794"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103 </a:t>
            </a:r>
          </a:p>
        </p:txBody>
      </p:sp>
      <p:sp>
        <p:nvSpPr>
          <p:cNvPr name="TextBox 3" id="3"/>
          <p:cNvSpPr txBox="true"/>
          <p:nvPr/>
        </p:nvSpPr>
        <p:spPr>
          <a:xfrm rot="0">
            <a:off x="3136392" y="4576877"/>
            <a:ext cx="2127207" cy="622935"/>
          </a:xfrm>
          <a:prstGeom prst="rect">
            <a:avLst/>
          </a:prstGeom>
        </p:spPr>
        <p:txBody>
          <a:bodyPr anchor="t" rtlCol="false" tIns="0" lIns="0" bIns="0" rIns="0">
            <a:spAutoFit/>
          </a:bodyPr>
          <a:lstStyle/>
          <a:p>
            <a:pPr algn="l">
              <a:lnSpc>
                <a:spcPts val="5040"/>
              </a:lnSpc>
            </a:pPr>
            <a:r>
              <a:rPr lang="en-US" b="true" sz="3600" spc="3">
                <a:solidFill>
                  <a:srgbClr val="24488C"/>
                </a:solidFill>
                <a:latin typeface="IBM Plex Sans Condensed Bold"/>
                <a:ea typeface="IBM Plex Sans Condensed Bold"/>
                <a:cs typeface="IBM Plex Sans Condensed Bold"/>
                <a:sym typeface="IBM Plex Sans Condensed Bold"/>
              </a:rPr>
              <a:t>Appendix </a:t>
            </a:r>
          </a:p>
        </p:txBody>
      </p:sp>
    </p:spTree>
  </p:cSld>
  <p:clrMapOvr>
    <a:masterClrMapping/>
  </p:clrMapOvr>
</p:sld>
</file>

<file path=ppt/slides/slide10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263653" y="2143506"/>
            <a:ext cx="2511428" cy="9525"/>
          </a:xfrm>
          <a:custGeom>
            <a:avLst/>
            <a:gdLst/>
            <a:ahLst/>
            <a:cxnLst/>
            <a:rect r="r" b="b" t="t" l="l"/>
            <a:pathLst>
              <a:path h="9525" w="2511428">
                <a:moveTo>
                  <a:pt x="0" y="0"/>
                </a:moveTo>
                <a:lnTo>
                  <a:pt x="2511428" y="0"/>
                </a:lnTo>
                <a:lnTo>
                  <a:pt x="2511428" y="9525"/>
                </a:lnTo>
                <a:lnTo>
                  <a:pt x="0" y="952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722758" y="2419617"/>
            <a:ext cx="2052323" cy="9525"/>
          </a:xfrm>
          <a:custGeom>
            <a:avLst/>
            <a:gdLst/>
            <a:ahLst/>
            <a:cxnLst/>
            <a:rect r="r" b="b" t="t" l="l"/>
            <a:pathLst>
              <a:path h="9525" w="2052323">
                <a:moveTo>
                  <a:pt x="0" y="0"/>
                </a:moveTo>
                <a:lnTo>
                  <a:pt x="2052323" y="0"/>
                </a:lnTo>
                <a:lnTo>
                  <a:pt x="2052323" y="9525"/>
                </a:lnTo>
                <a:lnTo>
                  <a:pt x="0" y="952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846134" y="2696794"/>
            <a:ext cx="6252848" cy="3627120"/>
          </a:xfrm>
          <a:custGeom>
            <a:avLst/>
            <a:gdLst/>
            <a:ahLst/>
            <a:cxnLst/>
            <a:rect r="r" b="b" t="t" l="l"/>
            <a:pathLst>
              <a:path h="3627120" w="6252848">
                <a:moveTo>
                  <a:pt x="0" y="0"/>
                </a:moveTo>
                <a:lnTo>
                  <a:pt x="6252848" y="0"/>
                </a:lnTo>
                <a:lnTo>
                  <a:pt x="6252848" y="3627120"/>
                </a:lnTo>
                <a:lnTo>
                  <a:pt x="0" y="362712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5229835" y="2123189"/>
            <a:ext cx="1649778" cy="18412"/>
          </a:xfrm>
          <a:custGeom>
            <a:avLst/>
            <a:gdLst/>
            <a:ahLst/>
            <a:cxnLst/>
            <a:rect r="r" b="b" t="t" l="l"/>
            <a:pathLst>
              <a:path h="18412" w="1649778">
                <a:moveTo>
                  <a:pt x="0" y="0"/>
                </a:moveTo>
                <a:lnTo>
                  <a:pt x="1649777" y="0"/>
                </a:lnTo>
                <a:lnTo>
                  <a:pt x="1649777" y="18412"/>
                </a:lnTo>
                <a:lnTo>
                  <a:pt x="0" y="1841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0">
            <a:off x="5481923" y="2403110"/>
            <a:ext cx="1409757" cy="18412"/>
          </a:xfrm>
          <a:custGeom>
            <a:avLst/>
            <a:gdLst/>
            <a:ahLst/>
            <a:cxnLst/>
            <a:rect r="r" b="b" t="t" l="l"/>
            <a:pathLst>
              <a:path h="18412" w="1409757">
                <a:moveTo>
                  <a:pt x="0" y="0"/>
                </a:moveTo>
                <a:lnTo>
                  <a:pt x="1409757" y="0"/>
                </a:lnTo>
                <a:lnTo>
                  <a:pt x="1409757" y="18412"/>
                </a:lnTo>
                <a:lnTo>
                  <a:pt x="0" y="1841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7" id="7"/>
          <p:cNvSpPr txBox="true"/>
          <p:nvPr/>
        </p:nvSpPr>
        <p:spPr>
          <a:xfrm rot="0">
            <a:off x="914400" y="1945234"/>
            <a:ext cx="1901609" cy="1030440"/>
          </a:xfrm>
          <a:prstGeom prst="rect">
            <a:avLst/>
          </a:prstGeom>
        </p:spPr>
        <p:txBody>
          <a:bodyPr anchor="t" rtlCol="false" tIns="0" lIns="0" bIns="0" rIns="0">
            <a:spAutoFit/>
          </a:bodyPr>
          <a:lstStyle/>
          <a:p>
            <a:pPr algn="l">
              <a:lnSpc>
                <a:spcPts val="2244"/>
              </a:lnSpc>
            </a:pPr>
            <a:r>
              <a:rPr lang="en-US" sz="1103" spc="1">
                <a:solidFill>
                  <a:srgbClr val="000000"/>
                </a:solidFill>
                <a:latin typeface="Telegraf"/>
                <a:ea typeface="Telegraf"/>
                <a:cs typeface="Telegraf"/>
                <a:sym typeface="Telegraf"/>
              </a:rPr>
              <a:t>Date </a:t>
            </a:r>
          </a:p>
          <a:p>
            <a:pPr algn="l">
              <a:lnSpc>
                <a:spcPts val="2244"/>
              </a:lnSpc>
            </a:pPr>
            <a:r>
              <a:rPr lang="en-US" sz="1103" spc="1">
                <a:solidFill>
                  <a:srgbClr val="000000"/>
                </a:solidFill>
                <a:latin typeface="Telegraf"/>
                <a:ea typeface="Telegraf"/>
                <a:cs typeface="Telegraf"/>
                <a:sym typeface="Telegraf"/>
              </a:rPr>
              <a:t>Team Leader </a:t>
            </a:r>
          </a:p>
          <a:p>
            <a:pPr algn="l" rtl="true">
              <a:lnSpc>
                <a:spcPts val="1925"/>
              </a:lnSpc>
            </a:pPr>
          </a:p>
          <a:p>
            <a:pPr algn="r">
              <a:lnSpc>
                <a:spcPts val="1727"/>
              </a:lnSpc>
            </a:pPr>
            <a:r>
              <a:rPr lang="en-US" sz="1103" spc="1">
                <a:solidFill>
                  <a:srgbClr val="000000"/>
                </a:solidFill>
                <a:latin typeface="Telegraf"/>
                <a:ea typeface="Telegraf"/>
                <a:cs typeface="Telegraf"/>
                <a:sym typeface="Telegraf"/>
              </a:rPr>
              <a:t> </a:t>
            </a:r>
          </a:p>
        </p:txBody>
      </p:sp>
      <p:sp>
        <p:nvSpPr>
          <p:cNvPr name="TextBox 8" id="8"/>
          <p:cNvSpPr txBox="true"/>
          <p:nvPr/>
        </p:nvSpPr>
        <p:spPr>
          <a:xfrm rot="0">
            <a:off x="3083052" y="2749991"/>
            <a:ext cx="1805597" cy="540432"/>
          </a:xfrm>
          <a:prstGeom prst="rect">
            <a:avLst/>
          </a:prstGeom>
        </p:spPr>
        <p:txBody>
          <a:bodyPr anchor="t" rtlCol="false" tIns="0" lIns="0" bIns="0" rIns="0">
            <a:spAutoFit/>
          </a:bodyPr>
          <a:lstStyle/>
          <a:p>
            <a:pPr algn="ctr">
              <a:lnSpc>
                <a:spcPts val="2244"/>
              </a:lnSpc>
            </a:pPr>
            <a:r>
              <a:rPr lang="en-US" b="true" sz="1103" spc="1">
                <a:solidFill>
                  <a:srgbClr val="000000"/>
                </a:solidFill>
                <a:latin typeface="Telegraf Bold"/>
                <a:ea typeface="Telegraf Bold"/>
                <a:cs typeface="Telegraf Bold"/>
                <a:sym typeface="Telegraf Bold"/>
              </a:rPr>
              <a:t>Tool Box </a:t>
            </a:r>
          </a:p>
          <a:p>
            <a:pPr algn="l">
              <a:lnSpc>
                <a:spcPts val="2244"/>
              </a:lnSpc>
            </a:pPr>
          </a:p>
        </p:txBody>
      </p:sp>
      <p:sp>
        <p:nvSpPr>
          <p:cNvPr name="TextBox 9" id="9"/>
          <p:cNvSpPr txBox="true"/>
          <p:nvPr/>
        </p:nvSpPr>
        <p:spPr>
          <a:xfrm rot="0">
            <a:off x="4838681" y="1892894"/>
            <a:ext cx="586492" cy="816657"/>
          </a:xfrm>
          <a:prstGeom prst="rect">
            <a:avLst/>
          </a:prstGeom>
        </p:spPr>
        <p:txBody>
          <a:bodyPr anchor="t" rtlCol="false" tIns="0" lIns="0" bIns="0" rIns="0">
            <a:spAutoFit/>
          </a:bodyPr>
          <a:lstStyle/>
          <a:p>
            <a:pPr algn="l">
              <a:lnSpc>
                <a:spcPts val="2244"/>
              </a:lnSpc>
            </a:pPr>
            <a:r>
              <a:rPr lang="en-US" sz="1103" spc="1">
                <a:solidFill>
                  <a:srgbClr val="000000"/>
                </a:solidFill>
                <a:latin typeface="Telegraf"/>
                <a:ea typeface="Telegraf"/>
                <a:cs typeface="Telegraf"/>
                <a:sym typeface="Telegraf"/>
              </a:rPr>
              <a:t>Truck Navigator </a:t>
            </a:r>
          </a:p>
        </p:txBody>
      </p:sp>
      <p:sp>
        <p:nvSpPr>
          <p:cNvPr name="TextBox 10" id="10"/>
          <p:cNvSpPr txBox="true"/>
          <p:nvPr/>
        </p:nvSpPr>
        <p:spPr>
          <a:xfrm rot="0">
            <a:off x="5135880" y="2740847"/>
            <a:ext cx="1805597" cy="558080"/>
          </a:xfrm>
          <a:prstGeom prst="rect">
            <a:avLst/>
          </a:prstGeom>
        </p:spPr>
        <p:txBody>
          <a:bodyPr anchor="t" rtlCol="false" tIns="0" lIns="0" bIns="0" rIns="0">
            <a:spAutoFit/>
          </a:bodyPr>
          <a:lstStyle/>
          <a:p>
            <a:pPr algn="ctr">
              <a:lnSpc>
                <a:spcPts val="2255"/>
              </a:lnSpc>
            </a:pPr>
            <a:r>
              <a:rPr lang="en-US" b="true" sz="1103" spc="1">
                <a:solidFill>
                  <a:srgbClr val="000000"/>
                </a:solidFill>
                <a:latin typeface="Telegraf Bold"/>
                <a:ea typeface="Telegraf Bold"/>
                <a:cs typeface="Telegraf Bold"/>
                <a:sym typeface="Telegraf Bold"/>
              </a:rPr>
              <a:t>Truck Tools </a:t>
            </a:r>
          </a:p>
          <a:p>
            <a:pPr algn="l">
              <a:lnSpc>
                <a:spcPts val="2255"/>
              </a:lnSpc>
            </a:pPr>
          </a:p>
        </p:txBody>
      </p:sp>
      <p:sp>
        <p:nvSpPr>
          <p:cNvPr name="TextBox 11" id="11"/>
          <p:cNvSpPr txBox="true"/>
          <p:nvPr/>
        </p:nvSpPr>
        <p:spPr>
          <a:xfrm rot="0">
            <a:off x="7546848" y="9792167"/>
            <a:ext cx="101794"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104 </a:t>
            </a:r>
          </a:p>
        </p:txBody>
      </p:sp>
      <p:sp>
        <p:nvSpPr>
          <p:cNvPr name="TextBox 12" id="12"/>
          <p:cNvSpPr txBox="true"/>
          <p:nvPr/>
        </p:nvSpPr>
        <p:spPr>
          <a:xfrm rot="0">
            <a:off x="846134" y="6600139"/>
            <a:ext cx="6252848" cy="2793873"/>
          </a:xfrm>
          <a:prstGeom prst="rect">
            <a:avLst/>
          </a:prstGeom>
        </p:spPr>
        <p:txBody>
          <a:bodyPr anchor="t" rtlCol="false" tIns="0" lIns="0" bIns="0" rIns="0">
            <a:spAutoFit/>
          </a:bodyPr>
          <a:lstStyle/>
          <a:p>
            <a:pPr algn="just">
              <a:lnSpc>
                <a:spcPts val="2388"/>
              </a:lnSpc>
            </a:pPr>
            <a:r>
              <a:rPr lang="en-US" b="true" sz="1200" spc="1">
                <a:solidFill>
                  <a:srgbClr val="000000"/>
                </a:solidFill>
                <a:latin typeface="Telegraf Bold"/>
                <a:ea typeface="Telegraf Bold"/>
                <a:cs typeface="Telegraf Bold"/>
                <a:sym typeface="Telegraf Bold"/>
              </a:rPr>
              <a:t>Beginning of Day </a:t>
            </a:r>
          </a:p>
          <a:p>
            <a:pPr algn="just">
              <a:lnSpc>
                <a:spcPts val="2388"/>
              </a:lnSpc>
            </a:pPr>
            <a:r>
              <a:rPr lang="en-US" sz="1200" spc="1">
                <a:solidFill>
                  <a:srgbClr val="000000"/>
                </a:solidFill>
                <a:latin typeface="Telegraf"/>
                <a:ea typeface="Telegraf"/>
                <a:cs typeface="Telegraf"/>
                <a:sym typeface="Telegraf"/>
              </a:rPr>
              <a:t>1. Clock In </a:t>
            </a:r>
          </a:p>
          <a:p>
            <a:pPr algn="just">
              <a:lnSpc>
                <a:spcPts val="756"/>
              </a:lnSpc>
            </a:pPr>
            <a:r>
              <a:rPr lang="en-US" sz="1200" spc="1">
                <a:solidFill>
                  <a:srgbClr val="000000"/>
                </a:solidFill>
                <a:latin typeface="Telegraf"/>
                <a:ea typeface="Telegraf"/>
                <a:cs typeface="Telegraf"/>
                <a:sym typeface="Telegraf"/>
              </a:rPr>
              <a:t>2. Clean Truck of Trash and Major Dirt/Spills, etc.</a:t>
            </a:r>
          </a:p>
          <a:p>
            <a:pPr algn="just">
              <a:lnSpc>
                <a:spcPts val="2411"/>
              </a:lnSpc>
            </a:pPr>
            <a:r>
              <a:rPr lang="en-US" sz="1200" spc="1">
                <a:solidFill>
                  <a:srgbClr val="000000"/>
                </a:solidFill>
                <a:latin typeface="Telegraf"/>
                <a:ea typeface="Telegraf"/>
                <a:cs typeface="Telegraf"/>
                <a:sym typeface="Telegraf"/>
              </a:rPr>
              <a:t>3. Tire Inspection </a:t>
            </a:r>
          </a:p>
          <a:p>
            <a:pPr algn="just">
              <a:lnSpc>
                <a:spcPts val="756"/>
              </a:lnSpc>
            </a:pPr>
            <a:r>
              <a:rPr lang="en-US" sz="1200" spc="1">
                <a:solidFill>
                  <a:srgbClr val="000000"/>
                </a:solidFill>
                <a:latin typeface="Telegraf"/>
                <a:ea typeface="Telegraf"/>
                <a:cs typeface="Telegraf"/>
                <a:sym typeface="Telegraf"/>
              </a:rPr>
              <a:t>4. Light Check </a:t>
            </a:r>
          </a:p>
          <a:p>
            <a:pPr algn="just">
              <a:lnSpc>
                <a:spcPts val="2388"/>
              </a:lnSpc>
            </a:pPr>
            <a:r>
              <a:rPr lang="en-US" sz="1200" spc="1">
                <a:solidFill>
                  <a:srgbClr val="000000"/>
                </a:solidFill>
                <a:latin typeface="Telegraf"/>
                <a:ea typeface="Telegraf"/>
                <a:cs typeface="Telegraf"/>
                <a:sym typeface="Telegraf"/>
              </a:rPr>
              <a:t>5. Tool Inspection/Load Inspection </a:t>
            </a:r>
          </a:p>
          <a:p>
            <a:pPr algn="just" rtl="true">
              <a:lnSpc>
                <a:spcPts val="2070"/>
              </a:lnSpc>
            </a:pPr>
          </a:p>
          <a:p>
            <a:pPr algn="just">
              <a:lnSpc>
                <a:spcPts val="3000"/>
              </a:lnSpc>
            </a:pPr>
            <a:r>
              <a:rPr lang="en-US" b="true" sz="1200" spc="1">
                <a:solidFill>
                  <a:srgbClr val="000000"/>
                </a:solidFill>
                <a:latin typeface="Telegraf Bold"/>
                <a:ea typeface="Telegraf Bold"/>
                <a:cs typeface="Telegraf Bold"/>
                <a:sym typeface="Telegraf Bold"/>
              </a:rPr>
              <a:t>End of Day </a:t>
            </a:r>
          </a:p>
          <a:p>
            <a:pPr algn="just">
              <a:lnSpc>
                <a:spcPts val="1775"/>
              </a:lnSpc>
            </a:pPr>
            <a:r>
              <a:rPr lang="en-US" sz="1200" spc="1">
                <a:solidFill>
                  <a:srgbClr val="000000"/>
                </a:solidFill>
                <a:latin typeface="Telegraf"/>
                <a:ea typeface="Telegraf"/>
                <a:cs typeface="Telegraf"/>
                <a:sym typeface="Telegraf"/>
              </a:rPr>
              <a:t>1. Organize Cab/Tool Inspection </a:t>
            </a:r>
          </a:p>
          <a:p>
            <a:pPr algn="just">
              <a:lnSpc>
                <a:spcPts val="1368"/>
              </a:lnSpc>
            </a:pPr>
            <a:r>
              <a:rPr lang="en-US" sz="1200" spc="1">
                <a:solidFill>
                  <a:srgbClr val="000000"/>
                </a:solidFill>
                <a:latin typeface="Telegraf"/>
                <a:ea typeface="Telegraf"/>
                <a:cs typeface="Telegraf"/>
                <a:sym typeface="Telegraf"/>
              </a:rPr>
              <a:t>2. Ensure truck has 1 full roll of trash bags and 4 pairs of gloves </a:t>
            </a:r>
          </a:p>
          <a:p>
            <a:pPr algn="just">
              <a:lnSpc>
                <a:spcPts val="1368"/>
              </a:lnSpc>
            </a:pPr>
            <a:r>
              <a:rPr lang="en-US" sz="1200" spc="1">
                <a:solidFill>
                  <a:srgbClr val="000000"/>
                </a:solidFill>
                <a:latin typeface="Telegraf"/>
                <a:ea typeface="Telegraf"/>
                <a:cs typeface="Telegraf"/>
                <a:sym typeface="Telegraf"/>
              </a:rPr>
              <a:t>3. Place all checks/cash and receipts in moneybox </a:t>
            </a:r>
          </a:p>
          <a:p>
            <a:pPr algn="just">
              <a:lnSpc>
                <a:spcPts val="1344"/>
              </a:lnSpc>
            </a:pPr>
            <a:r>
              <a:rPr lang="en-US" sz="1200" spc="1">
                <a:solidFill>
                  <a:srgbClr val="000000"/>
                </a:solidFill>
                <a:latin typeface="Telegraf"/>
                <a:ea typeface="Telegraf"/>
                <a:cs typeface="Telegraf"/>
                <a:sym typeface="Telegraf"/>
              </a:rPr>
              <a:t>4. </a:t>
            </a:r>
            <a:r>
              <a:rPr lang="en-US" sz="1200" spc="1">
                <a:solidFill>
                  <a:srgbClr val="000000"/>
                </a:solidFill>
                <a:latin typeface="Telegraf"/>
                <a:ea typeface="Telegraf"/>
                <a:cs typeface="Telegraf"/>
                <a:sym typeface="Telegraf"/>
              </a:rPr>
              <a:t>Park Truck and Clock out </a:t>
            </a:r>
          </a:p>
        </p:txBody>
      </p:sp>
      <p:sp>
        <p:nvSpPr>
          <p:cNvPr name="TextBox 13" id="13"/>
          <p:cNvSpPr txBox="true"/>
          <p:nvPr/>
        </p:nvSpPr>
        <p:spPr>
          <a:xfrm rot="0">
            <a:off x="2165923" y="445418"/>
            <a:ext cx="3440554" cy="649605"/>
          </a:xfrm>
          <a:prstGeom prst="rect">
            <a:avLst/>
          </a:prstGeom>
        </p:spPr>
        <p:txBody>
          <a:bodyPr anchor="t" rtlCol="false" tIns="0" lIns="0" bIns="0" rIns="0">
            <a:spAutoFit/>
          </a:bodyPr>
          <a:lstStyle/>
          <a:p>
            <a:pPr algn="ctr">
              <a:lnSpc>
                <a:spcPts val="2520"/>
              </a:lnSpc>
            </a:pPr>
            <a:r>
              <a:rPr lang="en-US" b="true" sz="1800" spc="1">
                <a:solidFill>
                  <a:srgbClr val="000000"/>
                </a:solidFill>
                <a:latin typeface="Telegraf Bold Bold"/>
                <a:ea typeface="Telegraf Bold Bold"/>
                <a:cs typeface="Telegraf Bold Bold"/>
                <a:sym typeface="Telegraf Bold Bold"/>
              </a:rPr>
              <a:t>Junk Raider</a:t>
            </a:r>
          </a:p>
          <a:p>
            <a:pPr algn="ctr">
              <a:lnSpc>
                <a:spcPts val="2520"/>
              </a:lnSpc>
            </a:pPr>
            <a:r>
              <a:rPr lang="en-US" sz="1800" spc="1">
                <a:solidFill>
                  <a:srgbClr val="000000"/>
                </a:solidFill>
                <a:latin typeface="Telegraf"/>
                <a:ea typeface="Telegraf"/>
                <a:cs typeface="Telegraf"/>
                <a:sym typeface="Telegraf"/>
              </a:rPr>
              <a:t>Beginning/End of Day Checklist </a:t>
            </a:r>
          </a:p>
        </p:txBody>
      </p:sp>
      <p:sp>
        <p:nvSpPr>
          <p:cNvPr name="TextBox 14" id="14"/>
          <p:cNvSpPr txBox="true"/>
          <p:nvPr/>
        </p:nvSpPr>
        <p:spPr>
          <a:xfrm rot="0">
            <a:off x="914400" y="1542698"/>
            <a:ext cx="2624181" cy="283312"/>
          </a:xfrm>
          <a:prstGeom prst="rect">
            <a:avLst/>
          </a:prstGeom>
        </p:spPr>
        <p:txBody>
          <a:bodyPr anchor="t" rtlCol="false" tIns="0" lIns="0" bIns="0" rIns="0">
            <a:spAutoFit/>
          </a:bodyPr>
          <a:lstStyle/>
          <a:p>
            <a:pPr algn="l">
              <a:lnSpc>
                <a:spcPts val="2234"/>
              </a:lnSpc>
            </a:pPr>
            <a:r>
              <a:rPr lang="en-US" sz="1596" spc="3">
                <a:solidFill>
                  <a:srgbClr val="000000"/>
                </a:solidFill>
                <a:latin typeface="Telegraf"/>
                <a:ea typeface="Telegraf"/>
                <a:cs typeface="Telegraf"/>
                <a:sym typeface="Telegraf"/>
              </a:rPr>
              <a:t>Daily Check-Out/Check-In </a:t>
            </a:r>
          </a:p>
        </p:txBody>
      </p:sp>
      <p:sp>
        <p:nvSpPr>
          <p:cNvPr name="TextBox 15" id="15"/>
          <p:cNvSpPr txBox="true"/>
          <p:nvPr/>
        </p:nvSpPr>
        <p:spPr>
          <a:xfrm rot="0">
            <a:off x="1060399" y="3011644"/>
            <a:ext cx="1513113" cy="1064727"/>
          </a:xfrm>
          <a:prstGeom prst="rect">
            <a:avLst/>
          </a:prstGeom>
        </p:spPr>
        <p:txBody>
          <a:bodyPr anchor="t" rtlCol="false" tIns="0" lIns="0" bIns="0" rIns="0">
            <a:spAutoFit/>
          </a:bodyPr>
          <a:lstStyle/>
          <a:p>
            <a:pPr algn="l">
              <a:lnSpc>
                <a:spcPts val="2111"/>
              </a:lnSpc>
            </a:pPr>
            <a:r>
              <a:rPr lang="en-US" sz="995" spc="2">
                <a:solidFill>
                  <a:srgbClr val="000000"/>
                </a:solidFill>
                <a:latin typeface="Telegraf"/>
                <a:ea typeface="Telegraf"/>
                <a:cs typeface="Telegraf"/>
                <a:sym typeface="Telegraf"/>
              </a:rPr>
              <a:t>Truck Keys ($50) </a:t>
            </a:r>
          </a:p>
          <a:p>
            <a:pPr algn="l">
              <a:lnSpc>
                <a:spcPts val="2111"/>
              </a:lnSpc>
            </a:pPr>
            <a:r>
              <a:rPr lang="en-US" sz="995" spc="2">
                <a:solidFill>
                  <a:srgbClr val="000000"/>
                </a:solidFill>
                <a:latin typeface="Telegraf"/>
                <a:ea typeface="Telegraf"/>
                <a:cs typeface="Telegraf"/>
                <a:sym typeface="Telegraf"/>
              </a:rPr>
              <a:t>Fuel Card ($10)  </a:t>
            </a:r>
          </a:p>
          <a:p>
            <a:pPr algn="l">
              <a:lnSpc>
                <a:spcPts val="2111"/>
              </a:lnSpc>
            </a:pPr>
            <a:r>
              <a:rPr lang="en-US" sz="995" spc="2">
                <a:solidFill>
                  <a:srgbClr val="000000"/>
                </a:solidFill>
                <a:latin typeface="Telegraf"/>
                <a:ea typeface="Telegraf"/>
                <a:cs typeface="Telegraf"/>
                <a:sym typeface="Telegraf"/>
              </a:rPr>
              <a:t>Organizer ($20)</a:t>
            </a:r>
            <a:r>
              <a:rPr lang="en-US" sz="995" spc="2">
                <a:solidFill>
                  <a:srgbClr val="000000"/>
                </a:solidFill>
                <a:latin typeface="Telegraf"/>
                <a:ea typeface="Telegraf"/>
                <a:cs typeface="Telegraf"/>
                <a:sym typeface="Telegraf"/>
              </a:rPr>
              <a:t> </a:t>
            </a:r>
          </a:p>
          <a:p>
            <a:pPr algn="l">
              <a:lnSpc>
                <a:spcPts val="2111"/>
              </a:lnSpc>
            </a:pPr>
          </a:p>
        </p:txBody>
      </p:sp>
      <p:sp>
        <p:nvSpPr>
          <p:cNvPr name="TextBox 16" id="16"/>
          <p:cNvSpPr txBox="true"/>
          <p:nvPr/>
        </p:nvSpPr>
        <p:spPr>
          <a:xfrm rot="0">
            <a:off x="3121366" y="3011644"/>
            <a:ext cx="1767283" cy="2130768"/>
          </a:xfrm>
          <a:prstGeom prst="rect">
            <a:avLst/>
          </a:prstGeom>
        </p:spPr>
        <p:txBody>
          <a:bodyPr anchor="t" rtlCol="false" tIns="0" lIns="0" bIns="0" rIns="0">
            <a:spAutoFit/>
          </a:bodyPr>
          <a:lstStyle/>
          <a:p>
            <a:pPr algn="l">
              <a:lnSpc>
                <a:spcPts val="2117"/>
              </a:lnSpc>
            </a:pPr>
            <a:r>
              <a:rPr lang="en-US" sz="995" spc="2">
                <a:solidFill>
                  <a:srgbClr val="000000"/>
                </a:solidFill>
                <a:latin typeface="Telegraf"/>
                <a:ea typeface="Telegraf"/>
                <a:cs typeface="Telegraf"/>
                <a:sym typeface="Telegraf"/>
              </a:rPr>
              <a:t>Flat Head/Phillips Head ($10) Socket Wrench Set ($50) </a:t>
            </a:r>
          </a:p>
          <a:p>
            <a:pPr algn="l">
              <a:lnSpc>
                <a:spcPts val="2117"/>
              </a:lnSpc>
            </a:pPr>
            <a:r>
              <a:rPr lang="en-US" sz="995" spc="2">
                <a:solidFill>
                  <a:srgbClr val="000000"/>
                </a:solidFill>
                <a:latin typeface="Telegraf"/>
                <a:ea typeface="Telegraf"/>
                <a:cs typeface="Telegraf"/>
                <a:sym typeface="Telegraf"/>
              </a:rPr>
              <a:t>Needle Nose Pliers ($10) </a:t>
            </a:r>
          </a:p>
          <a:p>
            <a:pPr algn="l">
              <a:lnSpc>
                <a:spcPts val="2117"/>
              </a:lnSpc>
            </a:pPr>
            <a:r>
              <a:rPr lang="en-US" sz="996" spc="2">
                <a:solidFill>
                  <a:srgbClr val="000000"/>
                </a:solidFill>
                <a:latin typeface="Telegraf"/>
                <a:ea typeface="Telegraf"/>
                <a:cs typeface="Telegraf"/>
                <a:sym typeface="Telegraf"/>
              </a:rPr>
              <a:t>Hammer ($15) </a:t>
            </a:r>
          </a:p>
          <a:p>
            <a:pPr algn="l">
              <a:lnSpc>
                <a:spcPts val="2117"/>
              </a:lnSpc>
            </a:pPr>
            <a:r>
              <a:rPr lang="en-US" sz="996" spc="1">
                <a:solidFill>
                  <a:srgbClr val="000000"/>
                </a:solidFill>
                <a:latin typeface="Telegraf"/>
                <a:ea typeface="Telegraf"/>
                <a:cs typeface="Telegraf"/>
                <a:sym typeface="Telegraf"/>
              </a:rPr>
              <a:t>Hex Wrench Set ($10) </a:t>
            </a:r>
          </a:p>
          <a:p>
            <a:pPr algn="l">
              <a:lnSpc>
                <a:spcPts val="2117"/>
              </a:lnSpc>
            </a:pPr>
            <a:r>
              <a:rPr lang="en-US" sz="996" spc="1">
                <a:solidFill>
                  <a:srgbClr val="000000"/>
                </a:solidFill>
                <a:latin typeface="Telegraf"/>
                <a:ea typeface="Telegraf"/>
                <a:cs typeface="Telegraf"/>
                <a:sym typeface="Telegraf"/>
              </a:rPr>
              <a:t>Box Cutter ($10) </a:t>
            </a:r>
          </a:p>
          <a:p>
            <a:pPr algn="l">
              <a:lnSpc>
                <a:spcPts val="2117"/>
              </a:lnSpc>
            </a:pPr>
            <a:r>
              <a:rPr lang="en-US" sz="995" spc="2">
                <a:solidFill>
                  <a:srgbClr val="000000"/>
                </a:solidFill>
                <a:latin typeface="Telegraf"/>
                <a:ea typeface="Telegraf"/>
                <a:cs typeface="Telegraf"/>
                <a:sym typeface="Telegraf"/>
              </a:rPr>
              <a:t>Channel lock ($15) </a:t>
            </a:r>
          </a:p>
          <a:p>
            <a:pPr algn="l">
              <a:lnSpc>
                <a:spcPts val="2117"/>
              </a:lnSpc>
            </a:pPr>
            <a:r>
              <a:rPr lang="en-US" sz="996" spc="2">
                <a:solidFill>
                  <a:srgbClr val="000000"/>
                </a:solidFill>
                <a:latin typeface="Telegraf"/>
                <a:ea typeface="Telegraf"/>
                <a:cs typeface="Telegraf"/>
                <a:sym typeface="Telegraf"/>
              </a:rPr>
              <a:t>Sawzall ($150)</a:t>
            </a:r>
          </a:p>
        </p:txBody>
      </p:sp>
      <p:sp>
        <p:nvSpPr>
          <p:cNvPr name="TextBox 17" id="17"/>
          <p:cNvSpPr txBox="true"/>
          <p:nvPr/>
        </p:nvSpPr>
        <p:spPr>
          <a:xfrm rot="0">
            <a:off x="5229835" y="3011644"/>
            <a:ext cx="1571739" cy="3197948"/>
          </a:xfrm>
          <a:prstGeom prst="rect">
            <a:avLst/>
          </a:prstGeom>
        </p:spPr>
        <p:txBody>
          <a:bodyPr anchor="t" rtlCol="false" tIns="0" lIns="0" bIns="0" rIns="0">
            <a:spAutoFit/>
          </a:bodyPr>
          <a:lstStyle/>
          <a:p>
            <a:pPr algn="l">
              <a:lnSpc>
                <a:spcPts val="2114"/>
              </a:lnSpc>
            </a:pPr>
            <a:r>
              <a:rPr lang="en-US" sz="995" spc="1">
                <a:solidFill>
                  <a:srgbClr val="000000"/>
                </a:solidFill>
                <a:latin typeface="Telegraf"/>
                <a:ea typeface="Telegraf"/>
                <a:cs typeface="Telegraf"/>
                <a:sym typeface="Telegraf"/>
              </a:rPr>
              <a:t>Sledge Hammer ($35) Crow/Breaker Bar ($30) </a:t>
            </a:r>
          </a:p>
          <a:p>
            <a:pPr algn="l">
              <a:lnSpc>
                <a:spcPts val="2114"/>
              </a:lnSpc>
            </a:pPr>
            <a:r>
              <a:rPr lang="en-US" sz="996" spc="1">
                <a:solidFill>
                  <a:srgbClr val="000000"/>
                </a:solidFill>
                <a:latin typeface="Telegraf"/>
                <a:ea typeface="Telegraf"/>
                <a:cs typeface="Telegraf"/>
                <a:sym typeface="Telegraf"/>
              </a:rPr>
              <a:t>Metal Rake ($20) </a:t>
            </a:r>
          </a:p>
          <a:p>
            <a:pPr algn="l">
              <a:lnSpc>
                <a:spcPts val="2114"/>
              </a:lnSpc>
            </a:pPr>
            <a:r>
              <a:rPr lang="en-US" sz="995" spc="2">
                <a:solidFill>
                  <a:srgbClr val="000000"/>
                </a:solidFill>
                <a:latin typeface="Telegraf"/>
                <a:ea typeface="Telegraf"/>
                <a:cs typeface="Telegraf"/>
                <a:sym typeface="Telegraf"/>
              </a:rPr>
              <a:t>Broom ($20) </a:t>
            </a:r>
          </a:p>
          <a:p>
            <a:pPr algn="l">
              <a:lnSpc>
                <a:spcPts val="2114"/>
              </a:lnSpc>
            </a:pPr>
            <a:r>
              <a:rPr lang="en-US" sz="996" spc="2">
                <a:solidFill>
                  <a:srgbClr val="000000"/>
                </a:solidFill>
                <a:latin typeface="Telegraf"/>
                <a:ea typeface="Telegraf"/>
                <a:cs typeface="Telegraf"/>
                <a:sym typeface="Telegraf"/>
              </a:rPr>
              <a:t>Push Broom ($30)</a:t>
            </a:r>
          </a:p>
          <a:p>
            <a:pPr algn="l">
              <a:lnSpc>
                <a:spcPts val="2114"/>
              </a:lnSpc>
            </a:pPr>
            <a:r>
              <a:rPr lang="en-US" sz="995" spc="2">
                <a:solidFill>
                  <a:srgbClr val="000000"/>
                </a:solidFill>
                <a:latin typeface="Telegraf"/>
                <a:ea typeface="Telegraf"/>
                <a:cs typeface="Telegraf"/>
                <a:sym typeface="Telegraf"/>
              </a:rPr>
              <a:t>Snow Shovel ($30) </a:t>
            </a:r>
          </a:p>
          <a:p>
            <a:pPr algn="l">
              <a:lnSpc>
                <a:spcPts val="2114"/>
              </a:lnSpc>
            </a:pPr>
            <a:r>
              <a:rPr lang="en-US" sz="995" spc="2">
                <a:solidFill>
                  <a:srgbClr val="000000"/>
                </a:solidFill>
                <a:latin typeface="Telegraf"/>
                <a:ea typeface="Telegraf"/>
                <a:cs typeface="Telegraf"/>
                <a:sym typeface="Telegraf"/>
              </a:rPr>
              <a:t>Square Shovel ($20) </a:t>
            </a:r>
          </a:p>
          <a:p>
            <a:pPr algn="l">
              <a:lnSpc>
                <a:spcPts val="2114"/>
              </a:lnSpc>
            </a:pPr>
            <a:r>
              <a:rPr lang="en-US" sz="995" spc="2">
                <a:solidFill>
                  <a:srgbClr val="000000"/>
                </a:solidFill>
                <a:latin typeface="Telegraf"/>
                <a:ea typeface="Telegraf"/>
                <a:cs typeface="Telegraf"/>
                <a:sym typeface="Telegraf"/>
              </a:rPr>
              <a:t>Extension Cord ($20) Shoulder Dolly ($40) </a:t>
            </a:r>
          </a:p>
          <a:p>
            <a:pPr algn="l">
              <a:lnSpc>
                <a:spcPts val="2114"/>
              </a:lnSpc>
            </a:pPr>
            <a:r>
              <a:rPr lang="en-US" sz="995" spc="2">
                <a:solidFill>
                  <a:srgbClr val="000000"/>
                </a:solidFill>
                <a:latin typeface="Telegraf"/>
                <a:ea typeface="Telegraf"/>
                <a:cs typeface="Telegraf"/>
                <a:sym typeface="Telegraf"/>
              </a:rPr>
              <a:t>Large Dolly</a:t>
            </a:r>
            <a:r>
              <a:rPr lang="en-US" sz="995" spc="2">
                <a:solidFill>
                  <a:srgbClr val="000000"/>
                </a:solidFill>
                <a:latin typeface="Telegraf"/>
                <a:ea typeface="Telegraf"/>
                <a:cs typeface="Telegraf"/>
                <a:sym typeface="Telegraf"/>
              </a:rPr>
              <a:t> ($160) </a:t>
            </a:r>
          </a:p>
          <a:p>
            <a:pPr algn="l">
              <a:lnSpc>
                <a:spcPts val="2114"/>
              </a:lnSpc>
            </a:pPr>
            <a:r>
              <a:rPr lang="en-US" sz="996" spc="2">
                <a:solidFill>
                  <a:srgbClr val="000000"/>
                </a:solidFill>
                <a:latin typeface="Telegraf"/>
                <a:ea typeface="Telegraf"/>
                <a:cs typeface="Telegraf"/>
                <a:sym typeface="Telegraf"/>
              </a:rPr>
              <a:t>Floor Dolly ($60)</a:t>
            </a:r>
          </a:p>
          <a:p>
            <a:pPr algn="l">
              <a:lnSpc>
                <a:spcPts val="2114"/>
              </a:lnSpc>
            </a:pPr>
            <a:r>
              <a:rPr lang="en-US" sz="996" spc="1">
                <a:solidFill>
                  <a:srgbClr val="000000"/>
                </a:solidFill>
                <a:latin typeface="Telegraf"/>
                <a:ea typeface="Telegraf"/>
                <a:cs typeface="Telegraf"/>
                <a:sym typeface="Telegraf"/>
              </a:rPr>
              <a:t>Tarp ($15) </a:t>
            </a:r>
          </a:p>
        </p:txBody>
      </p:sp>
      <p:sp>
        <p:nvSpPr>
          <p:cNvPr name="TextBox 18" id="18"/>
          <p:cNvSpPr txBox="true"/>
          <p:nvPr/>
        </p:nvSpPr>
        <p:spPr>
          <a:xfrm rot="0">
            <a:off x="1233057" y="2807522"/>
            <a:ext cx="1059507" cy="200660"/>
          </a:xfrm>
          <a:prstGeom prst="rect">
            <a:avLst/>
          </a:prstGeom>
        </p:spPr>
        <p:txBody>
          <a:bodyPr anchor="t" rtlCol="false" tIns="0" lIns="0" bIns="0" rIns="0">
            <a:spAutoFit/>
          </a:bodyPr>
          <a:lstStyle/>
          <a:p>
            <a:pPr algn="ctr">
              <a:lnSpc>
                <a:spcPts val="1540"/>
              </a:lnSpc>
            </a:pPr>
            <a:r>
              <a:rPr lang="en-US" b="true" sz="1100">
                <a:solidFill>
                  <a:srgbClr val="000000"/>
                </a:solidFill>
                <a:latin typeface="Telegraf Bold"/>
                <a:ea typeface="Telegraf Bold"/>
                <a:cs typeface="Telegraf Bold"/>
                <a:sym typeface="Telegraf Bold"/>
              </a:rPr>
              <a:t>Office Supplies</a:t>
            </a:r>
          </a:p>
        </p:txBody>
      </p:sp>
    </p:spTree>
  </p:cSld>
  <p:clrMapOvr>
    <a:masterClrMapping/>
  </p:clrMapOvr>
</p:sld>
</file>

<file path=ppt/slides/slide10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914400" y="1325880"/>
            <a:ext cx="5943600" cy="1267"/>
            <a:chOff x="0" y="0"/>
            <a:chExt cx="5943600" cy="1270"/>
          </a:xfrm>
        </p:grpSpPr>
        <p:sp>
          <p:nvSpPr>
            <p:cNvPr name="Freeform 3" id="3"/>
            <p:cNvSpPr/>
            <p:nvPr/>
          </p:nvSpPr>
          <p:spPr>
            <a:xfrm flipH="false" flipV="false" rot="0">
              <a:off x="0" y="0"/>
              <a:ext cx="5943600" cy="1270"/>
            </a:xfrm>
            <a:custGeom>
              <a:avLst/>
              <a:gdLst/>
              <a:ahLst/>
              <a:cxnLst/>
              <a:rect r="r" b="b" t="t" l="l"/>
              <a:pathLst>
                <a:path h="1270" w="5943600">
                  <a:moveTo>
                    <a:pt x="0" y="1270"/>
                  </a:moveTo>
                  <a:lnTo>
                    <a:pt x="5943600" y="1270"/>
                  </a:lnTo>
                  <a:lnTo>
                    <a:pt x="5943600" y="0"/>
                  </a:lnTo>
                  <a:lnTo>
                    <a:pt x="0" y="0"/>
                  </a:lnTo>
                  <a:close/>
                </a:path>
              </a:pathLst>
            </a:custGeom>
            <a:solidFill>
              <a:srgbClr val="A0A0A0"/>
            </a:solidFill>
          </p:spPr>
        </p:sp>
      </p:grpSp>
      <p:grpSp>
        <p:nvGrpSpPr>
          <p:cNvPr name="Group 4" id="4"/>
          <p:cNvGrpSpPr>
            <a:grpSpLocks noChangeAspect="true"/>
          </p:cNvGrpSpPr>
          <p:nvPr/>
        </p:nvGrpSpPr>
        <p:grpSpPr>
          <a:xfrm rot="0">
            <a:off x="694083" y="1186282"/>
            <a:ext cx="6535417" cy="8063865"/>
            <a:chOff x="0" y="0"/>
            <a:chExt cx="8713889" cy="10751820"/>
          </a:xfrm>
        </p:grpSpPr>
        <p:sp>
          <p:nvSpPr>
            <p:cNvPr name="Freeform 5" id="5"/>
            <p:cNvSpPr/>
            <p:nvPr/>
          </p:nvSpPr>
          <p:spPr>
            <a:xfrm flipH="false" flipV="false" rot="0">
              <a:off x="0" y="0"/>
              <a:ext cx="8713851" cy="10751820"/>
            </a:xfrm>
            <a:custGeom>
              <a:avLst/>
              <a:gdLst/>
              <a:ahLst/>
              <a:cxnLst/>
              <a:rect r="r" b="b" t="t" l="l"/>
              <a:pathLst>
                <a:path h="10751820" w="8713851">
                  <a:moveTo>
                    <a:pt x="0" y="0"/>
                  </a:moveTo>
                  <a:lnTo>
                    <a:pt x="0" y="10751820"/>
                  </a:lnTo>
                  <a:lnTo>
                    <a:pt x="8713851" y="10751820"/>
                  </a:lnTo>
                  <a:lnTo>
                    <a:pt x="8713851" y="0"/>
                  </a:lnTo>
                  <a:close/>
                </a:path>
              </a:pathLst>
            </a:custGeom>
            <a:blipFill>
              <a:blip r:embed="rId2"/>
              <a:stretch>
                <a:fillRect l="0" t="0" r="0" b="0"/>
              </a:stretch>
            </a:blipFill>
          </p:spPr>
        </p:sp>
      </p:grpSp>
      <p:sp>
        <p:nvSpPr>
          <p:cNvPr name="TextBox 6" id="6"/>
          <p:cNvSpPr txBox="true"/>
          <p:nvPr/>
        </p:nvSpPr>
        <p:spPr>
          <a:xfrm rot="0">
            <a:off x="7546848" y="9792167"/>
            <a:ext cx="101794"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105 </a:t>
            </a:r>
          </a:p>
        </p:txBody>
      </p:sp>
      <p:sp>
        <p:nvSpPr>
          <p:cNvPr name="TextBox 7" id="7"/>
          <p:cNvSpPr txBox="true"/>
          <p:nvPr/>
        </p:nvSpPr>
        <p:spPr>
          <a:xfrm rot="0">
            <a:off x="2674620" y="991972"/>
            <a:ext cx="566318" cy="194310"/>
          </a:xfrm>
          <a:prstGeom prst="rect">
            <a:avLst/>
          </a:prstGeom>
        </p:spPr>
        <p:txBody>
          <a:bodyPr anchor="t" rtlCol="false" tIns="0" lIns="0" bIns="0" rIns="0">
            <a:spAutoFit/>
          </a:bodyPr>
          <a:lstStyle/>
          <a:p>
            <a:pPr algn="l">
              <a:lnSpc>
                <a:spcPts val="1679"/>
              </a:lnSpc>
            </a:pPr>
            <a:r>
              <a:rPr lang="en-US" sz="1200" spc="1">
                <a:solidFill>
                  <a:srgbClr val="1F3763"/>
                </a:solidFill>
                <a:latin typeface="IBM Plex Sans Condensed"/>
                <a:ea typeface="IBM Plex Sans Condensed"/>
                <a:cs typeface="IBM Plex Sans Condensed"/>
                <a:sym typeface="IBM Plex Sans Condensed"/>
              </a:rPr>
              <a:t>Figure 2. </a:t>
            </a:r>
          </a:p>
        </p:txBody>
      </p:sp>
      <p:sp>
        <p:nvSpPr>
          <p:cNvPr name="TextBox 8" id="8"/>
          <p:cNvSpPr txBox="true"/>
          <p:nvPr/>
        </p:nvSpPr>
        <p:spPr>
          <a:xfrm rot="0">
            <a:off x="3241548" y="911504"/>
            <a:ext cx="1900514" cy="300990"/>
          </a:xfrm>
          <a:prstGeom prst="rect">
            <a:avLst/>
          </a:prstGeom>
        </p:spPr>
        <p:txBody>
          <a:bodyPr anchor="t" rtlCol="false" tIns="0" lIns="0" bIns="0" rIns="0">
            <a:spAutoFit/>
          </a:bodyPr>
          <a:lstStyle/>
          <a:p>
            <a:pPr algn="l">
              <a:lnSpc>
                <a:spcPts val="2520"/>
              </a:lnSpc>
            </a:pPr>
            <a:r>
              <a:rPr lang="en-US" sz="1800" spc="1">
                <a:solidFill>
                  <a:srgbClr val="1F3763"/>
                </a:solidFill>
                <a:latin typeface="IBM Plex Sans Condensed"/>
                <a:ea typeface="IBM Plex Sans Condensed"/>
                <a:cs typeface="IBM Plex Sans Condensed"/>
                <a:sym typeface="IBM Plex Sans Condensed"/>
              </a:rPr>
              <a:t>On the Job Checklist </a:t>
            </a:r>
          </a:p>
        </p:txBody>
      </p:sp>
    </p:spTree>
  </p:cSld>
  <p:clrMapOvr>
    <a:masterClrMapping/>
  </p:clrMapOvr>
</p:sld>
</file>

<file path=ppt/slides/slide10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533525" y="1501178"/>
            <a:ext cx="4700892" cy="6887518"/>
            <a:chOff x="0" y="0"/>
            <a:chExt cx="6267856" cy="9183357"/>
          </a:xfrm>
        </p:grpSpPr>
        <p:sp>
          <p:nvSpPr>
            <p:cNvPr name="Freeform 3" id="3"/>
            <p:cNvSpPr/>
            <p:nvPr/>
          </p:nvSpPr>
          <p:spPr>
            <a:xfrm flipH="false" flipV="false" rot="0">
              <a:off x="0" y="0"/>
              <a:ext cx="6267831" cy="9183370"/>
            </a:xfrm>
            <a:custGeom>
              <a:avLst/>
              <a:gdLst/>
              <a:ahLst/>
              <a:cxnLst/>
              <a:rect r="r" b="b" t="t" l="l"/>
              <a:pathLst>
                <a:path h="9183370" w="6267831">
                  <a:moveTo>
                    <a:pt x="0" y="0"/>
                  </a:moveTo>
                  <a:lnTo>
                    <a:pt x="0" y="9183370"/>
                  </a:lnTo>
                  <a:lnTo>
                    <a:pt x="6267831" y="9183370"/>
                  </a:lnTo>
                  <a:lnTo>
                    <a:pt x="6267831" y="0"/>
                  </a:lnTo>
                  <a:close/>
                </a:path>
              </a:pathLst>
            </a:custGeom>
            <a:blipFill>
              <a:blip r:embed="rId2"/>
              <a:stretch>
                <a:fillRect l="0" t="0" r="-56" b="-36"/>
              </a:stretch>
            </a:blipFill>
          </p:spPr>
        </p:sp>
      </p:grpSp>
      <p:grpSp>
        <p:nvGrpSpPr>
          <p:cNvPr name="Group 4" id="4"/>
          <p:cNvGrpSpPr>
            <a:grpSpLocks noChangeAspect="true"/>
          </p:cNvGrpSpPr>
          <p:nvPr/>
        </p:nvGrpSpPr>
        <p:grpSpPr>
          <a:xfrm rot="0">
            <a:off x="914400" y="1276350"/>
            <a:ext cx="5943600" cy="1267"/>
            <a:chOff x="0" y="0"/>
            <a:chExt cx="5943600" cy="1270"/>
          </a:xfrm>
        </p:grpSpPr>
        <p:sp>
          <p:nvSpPr>
            <p:cNvPr name="Freeform 5" id="5"/>
            <p:cNvSpPr/>
            <p:nvPr/>
          </p:nvSpPr>
          <p:spPr>
            <a:xfrm flipH="false" flipV="false" rot="0">
              <a:off x="0" y="0"/>
              <a:ext cx="5943600" cy="1270"/>
            </a:xfrm>
            <a:custGeom>
              <a:avLst/>
              <a:gdLst/>
              <a:ahLst/>
              <a:cxnLst/>
              <a:rect r="r" b="b" t="t" l="l"/>
              <a:pathLst>
                <a:path h="1270" w="5943600">
                  <a:moveTo>
                    <a:pt x="0" y="1270"/>
                  </a:moveTo>
                  <a:lnTo>
                    <a:pt x="5943600" y="1270"/>
                  </a:lnTo>
                  <a:lnTo>
                    <a:pt x="5943600" y="0"/>
                  </a:lnTo>
                  <a:lnTo>
                    <a:pt x="0" y="0"/>
                  </a:lnTo>
                  <a:close/>
                </a:path>
              </a:pathLst>
            </a:custGeom>
            <a:solidFill>
              <a:srgbClr val="A0A0A0"/>
            </a:solidFill>
          </p:spPr>
        </p:sp>
      </p:grpSp>
      <p:sp>
        <p:nvSpPr>
          <p:cNvPr name="TextBox 6" id="6"/>
          <p:cNvSpPr txBox="true"/>
          <p:nvPr/>
        </p:nvSpPr>
        <p:spPr>
          <a:xfrm rot="0">
            <a:off x="914457" y="8458210"/>
            <a:ext cx="3754631" cy="532009"/>
          </a:xfrm>
          <a:prstGeom prst="rect">
            <a:avLst/>
          </a:prstGeom>
        </p:spPr>
        <p:txBody>
          <a:bodyPr anchor="t" rtlCol="false" tIns="0" lIns="0" bIns="0" rIns="0">
            <a:spAutoFit/>
          </a:bodyPr>
          <a:lstStyle/>
          <a:p>
            <a:pPr algn="l">
              <a:lnSpc>
                <a:spcPts val="2244"/>
              </a:lnSpc>
            </a:pPr>
            <a:r>
              <a:rPr lang="en-US" b="true" sz="1103" spc="1">
                <a:solidFill>
                  <a:srgbClr val="000000"/>
                </a:solidFill>
                <a:latin typeface="IBM Plex Sans Condensed Bold"/>
                <a:ea typeface="IBM Plex Sans Condensed Bold"/>
                <a:cs typeface="IBM Plex Sans Condensed Bold"/>
                <a:sym typeface="IBM Plex Sans Condensed Bold"/>
              </a:rPr>
              <a:t> </a:t>
            </a:r>
          </a:p>
          <a:p>
            <a:pPr algn="l">
              <a:lnSpc>
                <a:spcPts val="2244"/>
              </a:lnSpc>
            </a:pPr>
            <a:r>
              <a:rPr lang="en-US" b="true" sz="1103" spc="1">
                <a:solidFill>
                  <a:srgbClr val="000000"/>
                </a:solidFill>
                <a:latin typeface="IBM Plex Sans Condensed Bold"/>
                <a:ea typeface="IBM Plex Sans Condensed Bold"/>
                <a:cs typeface="IBM Plex Sans Condensed Bold"/>
                <a:sym typeface="IBM Plex Sans Condensed Bold"/>
              </a:rPr>
              <a:t>Net Profit</a:t>
            </a:r>
            <a:r>
              <a:rPr lang="en-US" sz="1103" spc="1">
                <a:solidFill>
                  <a:srgbClr val="000000"/>
                </a:solidFill>
                <a:latin typeface="IBM Plex Sans Condensed"/>
                <a:ea typeface="IBM Plex Sans Condensed"/>
                <a:cs typeface="IBM Plex Sans Condensed"/>
                <a:sym typeface="IBM Plex Sans Condensed"/>
              </a:rPr>
              <a:t> (Income -Expenses): ____________________________ </a:t>
            </a:r>
          </a:p>
        </p:txBody>
      </p:sp>
      <p:sp>
        <p:nvSpPr>
          <p:cNvPr name="TextBox 7" id="7"/>
          <p:cNvSpPr txBox="true"/>
          <p:nvPr/>
        </p:nvSpPr>
        <p:spPr>
          <a:xfrm rot="0">
            <a:off x="1388364" y="1222715"/>
            <a:ext cx="5313883" cy="180289"/>
          </a:xfrm>
          <a:prstGeom prst="rect">
            <a:avLst/>
          </a:prstGeom>
        </p:spPr>
        <p:txBody>
          <a:bodyPr anchor="t" rtlCol="false" tIns="0" lIns="0" bIns="0" rIns="0">
            <a:spAutoFit/>
          </a:bodyPr>
          <a:lstStyle/>
          <a:p>
            <a:pPr algn="l">
              <a:lnSpc>
                <a:spcPts val="1545"/>
              </a:lnSpc>
            </a:pPr>
            <a:r>
              <a:rPr lang="en-US" sz="1103" spc="1">
                <a:solidFill>
                  <a:srgbClr val="000000"/>
                </a:solidFill>
                <a:latin typeface="IBM Plex Sans Condensed"/>
                <a:ea typeface="IBM Plex Sans Condensed"/>
                <a:cs typeface="IBM Plex Sans Condensed"/>
                <a:sym typeface="IBM Plex Sans Condensed"/>
              </a:rPr>
              <a:t>Team Leader:____________________ Navigator:____________________ Date:___________ </a:t>
            </a:r>
          </a:p>
        </p:txBody>
      </p:sp>
      <p:sp>
        <p:nvSpPr>
          <p:cNvPr name="TextBox 8" id="8"/>
          <p:cNvSpPr txBox="true"/>
          <p:nvPr/>
        </p:nvSpPr>
        <p:spPr>
          <a:xfrm rot="0">
            <a:off x="7546848" y="9792167"/>
            <a:ext cx="101794"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106 </a:t>
            </a:r>
          </a:p>
        </p:txBody>
      </p:sp>
      <p:sp>
        <p:nvSpPr>
          <p:cNvPr name="TextBox 9" id="9"/>
          <p:cNvSpPr txBox="true"/>
          <p:nvPr/>
        </p:nvSpPr>
        <p:spPr>
          <a:xfrm rot="0">
            <a:off x="2891028" y="990448"/>
            <a:ext cx="566318" cy="194310"/>
          </a:xfrm>
          <a:prstGeom prst="rect">
            <a:avLst/>
          </a:prstGeom>
        </p:spPr>
        <p:txBody>
          <a:bodyPr anchor="t" rtlCol="false" tIns="0" lIns="0" bIns="0" rIns="0">
            <a:spAutoFit/>
          </a:bodyPr>
          <a:lstStyle/>
          <a:p>
            <a:pPr algn="l">
              <a:lnSpc>
                <a:spcPts val="1679"/>
              </a:lnSpc>
            </a:pPr>
            <a:r>
              <a:rPr lang="en-US" sz="1200" spc="1">
                <a:solidFill>
                  <a:srgbClr val="1F3763"/>
                </a:solidFill>
                <a:latin typeface="IBM Plex Sans Condensed"/>
                <a:ea typeface="IBM Plex Sans Condensed"/>
                <a:cs typeface="IBM Plex Sans Condensed"/>
                <a:sym typeface="IBM Plex Sans Condensed"/>
              </a:rPr>
              <a:t>Figure 3. </a:t>
            </a:r>
          </a:p>
        </p:txBody>
      </p:sp>
      <p:sp>
        <p:nvSpPr>
          <p:cNvPr name="TextBox 10" id="10"/>
          <p:cNvSpPr txBox="true"/>
          <p:nvPr/>
        </p:nvSpPr>
        <p:spPr>
          <a:xfrm rot="0">
            <a:off x="3457956" y="909980"/>
            <a:ext cx="1456334" cy="300990"/>
          </a:xfrm>
          <a:prstGeom prst="rect">
            <a:avLst/>
          </a:prstGeom>
        </p:spPr>
        <p:txBody>
          <a:bodyPr anchor="t" rtlCol="false" tIns="0" lIns="0" bIns="0" rIns="0">
            <a:spAutoFit/>
          </a:bodyPr>
          <a:lstStyle/>
          <a:p>
            <a:pPr algn="l">
              <a:lnSpc>
                <a:spcPts val="2520"/>
              </a:lnSpc>
            </a:pPr>
            <a:r>
              <a:rPr lang="en-US" sz="1800" spc="1">
                <a:solidFill>
                  <a:srgbClr val="1F3763"/>
                </a:solidFill>
                <a:latin typeface="IBM Plex Sans Condensed"/>
                <a:ea typeface="IBM Plex Sans Condensed"/>
                <a:cs typeface="IBM Plex Sans Condensed"/>
                <a:sym typeface="IBM Plex Sans Condensed"/>
              </a:rPr>
              <a:t>Daily Truck P&amp;L </a:t>
            </a:r>
          </a:p>
        </p:txBody>
      </p:sp>
    </p:spTree>
  </p:cSld>
  <p:clrMapOvr>
    <a:masterClrMapping/>
  </p:clrMapOvr>
</p:sld>
</file>

<file path=ppt/slides/slide108.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914400" y="1325880"/>
            <a:ext cx="5943600" cy="1267"/>
            <a:chOff x="0" y="0"/>
            <a:chExt cx="5943600" cy="1270"/>
          </a:xfrm>
        </p:grpSpPr>
        <p:sp>
          <p:nvSpPr>
            <p:cNvPr name="Freeform 3" id="3"/>
            <p:cNvSpPr/>
            <p:nvPr/>
          </p:nvSpPr>
          <p:spPr>
            <a:xfrm flipH="false" flipV="false" rot="0">
              <a:off x="0" y="0"/>
              <a:ext cx="5943600" cy="1270"/>
            </a:xfrm>
            <a:custGeom>
              <a:avLst/>
              <a:gdLst/>
              <a:ahLst/>
              <a:cxnLst/>
              <a:rect r="r" b="b" t="t" l="l"/>
              <a:pathLst>
                <a:path h="1270" w="5943600">
                  <a:moveTo>
                    <a:pt x="0" y="1270"/>
                  </a:moveTo>
                  <a:lnTo>
                    <a:pt x="5943600" y="1270"/>
                  </a:lnTo>
                  <a:lnTo>
                    <a:pt x="5943600" y="0"/>
                  </a:lnTo>
                  <a:lnTo>
                    <a:pt x="0" y="0"/>
                  </a:lnTo>
                  <a:close/>
                </a:path>
              </a:pathLst>
            </a:custGeom>
            <a:solidFill>
              <a:srgbClr val="A0A0A0"/>
            </a:solidFill>
          </p:spPr>
        </p:sp>
      </p:grpSp>
      <p:sp>
        <p:nvSpPr>
          <p:cNvPr name="TextBox 4" id="4"/>
          <p:cNvSpPr txBox="true"/>
          <p:nvPr/>
        </p:nvSpPr>
        <p:spPr>
          <a:xfrm rot="0">
            <a:off x="7546848" y="9792167"/>
            <a:ext cx="101794"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107 </a:t>
            </a:r>
          </a:p>
        </p:txBody>
      </p:sp>
      <p:sp>
        <p:nvSpPr>
          <p:cNvPr name="TextBox 5" id="5"/>
          <p:cNvSpPr txBox="true"/>
          <p:nvPr/>
        </p:nvSpPr>
        <p:spPr>
          <a:xfrm rot="0">
            <a:off x="1961388" y="991972"/>
            <a:ext cx="532638" cy="194310"/>
          </a:xfrm>
          <a:prstGeom prst="rect">
            <a:avLst/>
          </a:prstGeom>
        </p:spPr>
        <p:txBody>
          <a:bodyPr anchor="t" rtlCol="false" tIns="0" lIns="0" bIns="0" rIns="0">
            <a:spAutoFit/>
          </a:bodyPr>
          <a:lstStyle/>
          <a:p>
            <a:pPr algn="l">
              <a:lnSpc>
                <a:spcPts val="1679"/>
              </a:lnSpc>
            </a:pPr>
            <a:r>
              <a:rPr lang="en-US" sz="1200" spc="2">
                <a:solidFill>
                  <a:srgbClr val="1F3763"/>
                </a:solidFill>
                <a:latin typeface="IBM Plex Sans Condensed"/>
                <a:ea typeface="IBM Plex Sans Condensed"/>
                <a:cs typeface="IBM Plex Sans Condensed"/>
                <a:sym typeface="IBM Plex Sans Condensed"/>
              </a:rPr>
              <a:t>Figure 4.</a:t>
            </a:r>
          </a:p>
        </p:txBody>
      </p:sp>
      <p:sp>
        <p:nvSpPr>
          <p:cNvPr name="TextBox 6" id="6"/>
          <p:cNvSpPr txBox="true"/>
          <p:nvPr/>
        </p:nvSpPr>
        <p:spPr>
          <a:xfrm rot="0">
            <a:off x="2493264" y="911504"/>
            <a:ext cx="3350666" cy="300990"/>
          </a:xfrm>
          <a:prstGeom prst="rect">
            <a:avLst/>
          </a:prstGeom>
        </p:spPr>
        <p:txBody>
          <a:bodyPr anchor="t" rtlCol="false" tIns="0" lIns="0" bIns="0" rIns="0">
            <a:spAutoFit/>
          </a:bodyPr>
          <a:lstStyle/>
          <a:p>
            <a:pPr algn="l">
              <a:lnSpc>
                <a:spcPts val="2520"/>
              </a:lnSpc>
            </a:pPr>
            <a:r>
              <a:rPr lang="en-US" sz="1800" spc="1">
                <a:solidFill>
                  <a:srgbClr val="1F3763"/>
                </a:solidFill>
                <a:latin typeface="IBM Plex Sans Condensed"/>
                <a:ea typeface="IBM Plex Sans Condensed"/>
                <a:cs typeface="IBM Plex Sans Condensed"/>
                <a:sym typeface="IBM Plex Sans Condensed"/>
              </a:rPr>
              <a:t> Sample Craigslist/Indeed Job Listing </a:t>
            </a:r>
          </a:p>
        </p:txBody>
      </p:sp>
      <p:sp>
        <p:nvSpPr>
          <p:cNvPr name="TextBox 7" id="7"/>
          <p:cNvSpPr txBox="true"/>
          <p:nvPr/>
        </p:nvSpPr>
        <p:spPr>
          <a:xfrm rot="0">
            <a:off x="914400" y="1232992"/>
            <a:ext cx="4011549" cy="443446"/>
          </a:xfrm>
          <a:prstGeom prst="rect">
            <a:avLst/>
          </a:prstGeom>
        </p:spPr>
        <p:txBody>
          <a:bodyPr anchor="t" rtlCol="false" tIns="0" lIns="0" bIns="0" rIns="0">
            <a:spAutoFit/>
          </a:bodyPr>
          <a:lstStyle/>
          <a:p>
            <a:pPr algn="l">
              <a:lnSpc>
                <a:spcPts val="1776"/>
              </a:lnSpc>
            </a:pPr>
            <a:r>
              <a:rPr lang="en-US" sz="1356" spc="13">
                <a:solidFill>
                  <a:srgbClr val="000000"/>
                </a:solidFill>
                <a:latin typeface="IBM Plex Sans Condensed"/>
                <a:ea typeface="IBM Plex Sans Condensed"/>
                <a:cs typeface="IBM Plex Sans Condensed"/>
                <a:sym typeface="IBM Plex Sans Condensed"/>
              </a:rPr>
              <a:t> </a:t>
            </a:r>
          </a:p>
          <a:p>
            <a:pPr algn="l">
              <a:lnSpc>
                <a:spcPts val="1776"/>
              </a:lnSpc>
            </a:pPr>
            <a:r>
              <a:rPr lang="en-US" sz="1356" spc="13">
                <a:solidFill>
                  <a:srgbClr val="000000"/>
                </a:solidFill>
                <a:latin typeface="IBM Plex Sans Condensed"/>
                <a:ea typeface="IBM Plex Sans Condensed"/>
                <a:cs typeface="IBM Plex Sans Condensed"/>
                <a:sym typeface="IBM Plex Sans Condensed"/>
              </a:rPr>
              <a:t>Strong, Clean Cut, and Motivated Truck Team Member </a:t>
            </a:r>
          </a:p>
        </p:txBody>
      </p:sp>
      <p:sp>
        <p:nvSpPr>
          <p:cNvPr name="TextBox 8" id="8"/>
          <p:cNvSpPr txBox="true"/>
          <p:nvPr/>
        </p:nvSpPr>
        <p:spPr>
          <a:xfrm rot="0">
            <a:off x="914400" y="1715910"/>
            <a:ext cx="2199161" cy="355787"/>
          </a:xfrm>
          <a:prstGeom prst="rect">
            <a:avLst/>
          </a:prstGeom>
        </p:spPr>
        <p:txBody>
          <a:bodyPr anchor="t" rtlCol="false" tIns="0" lIns="0" bIns="0" rIns="0">
            <a:spAutoFit/>
          </a:bodyPr>
          <a:lstStyle/>
          <a:p>
            <a:pPr algn="just">
              <a:lnSpc>
                <a:spcPts val="1451"/>
              </a:lnSpc>
            </a:pPr>
            <a:r>
              <a:rPr lang="en-US" sz="1103" spc="11">
                <a:solidFill>
                  <a:srgbClr val="000000"/>
                </a:solidFill>
                <a:latin typeface="IBM Plex Sans Condensed"/>
                <a:ea typeface="IBM Plex Sans Condensed"/>
                <a:cs typeface="IBM Plex Sans Condensed"/>
                <a:sym typeface="IBM Plex Sans Condensed"/>
              </a:rPr>
              <a:t>Junk Raider – Charlotte, NC $13 an hour - Part-time </a:t>
            </a:r>
          </a:p>
        </p:txBody>
      </p:sp>
      <p:sp>
        <p:nvSpPr>
          <p:cNvPr name="TextBox 9" id="9"/>
          <p:cNvSpPr txBox="true"/>
          <p:nvPr/>
        </p:nvSpPr>
        <p:spPr>
          <a:xfrm rot="0">
            <a:off x="895826" y="2205047"/>
            <a:ext cx="5962174" cy="6199714"/>
          </a:xfrm>
          <a:prstGeom prst="rect">
            <a:avLst/>
          </a:prstGeom>
        </p:spPr>
        <p:txBody>
          <a:bodyPr anchor="t" rtlCol="false" tIns="0" lIns="0" bIns="0" rIns="0">
            <a:spAutoFit/>
          </a:bodyPr>
          <a:lstStyle/>
          <a:p>
            <a:pPr algn="l">
              <a:lnSpc>
                <a:spcPts val="1315"/>
              </a:lnSpc>
            </a:pPr>
            <a:r>
              <a:rPr lang="en-US" sz="996" spc="11">
                <a:solidFill>
                  <a:srgbClr val="000000"/>
                </a:solidFill>
                <a:latin typeface="IBM Plex Sans Condensed"/>
                <a:ea typeface="IBM Plex Sans Condensed"/>
                <a:cs typeface="IBM Plex Sans Condensed"/>
                <a:sym typeface="IBM Plex Sans Condensed"/>
              </a:rPr>
              <a:t>Junk Removal Team Members carry out the most important tasks for Junk Raider. They are the face of the organization to our customers. Team Members are expected to arrive on job sites well-groomed, in uniform, and ready to work. The most important tasks for Junk Removal Team Members are to truly “WOW” the customer and ensure they do not damage property. Impressing the customer means going above and beyond the call of duty, working with enthusiasm, tidying up the work area at the conclusion of the job, and working quickly. </a:t>
            </a:r>
          </a:p>
          <a:p>
            <a:pPr algn="l" rtl="true">
              <a:lnSpc>
                <a:spcPts val="606"/>
              </a:lnSpc>
            </a:pPr>
          </a:p>
          <a:p>
            <a:pPr algn="l">
              <a:lnSpc>
                <a:spcPts val="2490"/>
              </a:lnSpc>
            </a:pPr>
            <a:r>
              <a:rPr lang="en-US" sz="996" spc="11">
                <a:solidFill>
                  <a:srgbClr val="000000"/>
                </a:solidFill>
                <a:latin typeface="IBM Plex Sans Condensed"/>
                <a:ea typeface="IBM Plex Sans Condensed"/>
                <a:cs typeface="IBM Plex Sans Condensed"/>
                <a:sym typeface="IBM Plex Sans Condensed"/>
              </a:rPr>
              <a:t>You will start out as a Navigator. The Navigator assists the Team Leader in completing checklists, invoicing </a:t>
            </a:r>
          </a:p>
          <a:p>
            <a:pPr algn="l">
              <a:lnSpc>
                <a:spcPts val="498"/>
              </a:lnSpc>
            </a:pPr>
            <a:r>
              <a:rPr lang="en-US" sz="996" spc="10">
                <a:solidFill>
                  <a:srgbClr val="000000"/>
                </a:solidFill>
                <a:latin typeface="IBM Plex Sans Condensed"/>
                <a:ea typeface="IBM Plex Sans Condensed"/>
                <a:cs typeface="IBM Plex Sans Condensed"/>
                <a:sym typeface="IBM Plex Sans Condensed"/>
              </a:rPr>
              <a:t>jobs, and loading the truck. Once a Navigator can safely drive a truck, quote jobs, and complete all “paperwork” </a:t>
            </a:r>
          </a:p>
          <a:p>
            <a:pPr algn="l">
              <a:lnSpc>
                <a:spcPts val="2141"/>
              </a:lnSpc>
            </a:pPr>
            <a:r>
              <a:rPr lang="en-US" sz="996" spc="11">
                <a:solidFill>
                  <a:srgbClr val="000000"/>
                </a:solidFill>
                <a:latin typeface="IBM Plex Sans Condensed"/>
                <a:ea typeface="IBM Plex Sans Condensed"/>
                <a:cs typeface="IBM Plex Sans Condensed"/>
                <a:sym typeface="IBM Plex Sans Condensed"/>
              </a:rPr>
              <a:t>correctly, he or she can be promoted to Team Leader. There is an immediate $1/hour raise upon promotion. </a:t>
            </a:r>
          </a:p>
          <a:p>
            <a:pPr algn="l">
              <a:lnSpc>
                <a:spcPts val="498"/>
              </a:lnSpc>
            </a:pPr>
            <a:r>
              <a:rPr lang="en-US" sz="996" spc="11">
                <a:solidFill>
                  <a:srgbClr val="000000"/>
                </a:solidFill>
                <a:latin typeface="IBM Plex Sans Condensed"/>
                <a:ea typeface="IBM Plex Sans Condensed"/>
                <a:cs typeface="IBM Plex Sans Condensed"/>
                <a:sym typeface="IBM Plex Sans Condensed"/>
              </a:rPr>
              <a:t>Truck team members who quote extremely accurately, safely drive our vehicles, and “WOW” customers will be </a:t>
            </a:r>
          </a:p>
          <a:p>
            <a:pPr algn="l">
              <a:lnSpc>
                <a:spcPts val="2141"/>
              </a:lnSpc>
            </a:pPr>
            <a:r>
              <a:rPr lang="en-US" sz="996" spc="11">
                <a:solidFill>
                  <a:srgbClr val="000000"/>
                </a:solidFill>
                <a:latin typeface="IBM Plex Sans Condensed"/>
                <a:ea typeface="IBM Plex Sans Condensed"/>
                <a:cs typeface="IBM Plex Sans Condensed"/>
                <a:sym typeface="IBM Plex Sans Condensed"/>
              </a:rPr>
              <a:t>given raises accordingly. Several of our Team Leaders make $13-$15 an hour. </a:t>
            </a:r>
          </a:p>
          <a:p>
            <a:pPr algn="l">
              <a:lnSpc>
                <a:spcPts val="2490"/>
              </a:lnSpc>
            </a:pPr>
            <a:r>
              <a:rPr lang="en-US" sz="996" spc="10">
                <a:solidFill>
                  <a:srgbClr val="000000"/>
                </a:solidFill>
                <a:latin typeface="IBM Plex Sans Condensed"/>
                <a:ea typeface="IBM Plex Sans Condensed"/>
                <a:cs typeface="IBM Plex Sans Condensed"/>
                <a:sym typeface="IBM Plex Sans Condensed"/>
              </a:rPr>
              <a:t>Additional perks for truck team members include the opportunity to keep certain items (if the customer does </a:t>
            </a:r>
          </a:p>
          <a:p>
            <a:pPr algn="l">
              <a:lnSpc>
                <a:spcPts val="498"/>
              </a:lnSpc>
            </a:pPr>
            <a:r>
              <a:rPr lang="en-US" sz="996" spc="10">
                <a:solidFill>
                  <a:srgbClr val="000000"/>
                </a:solidFill>
                <a:latin typeface="IBM Plex Sans Condensed"/>
                <a:ea typeface="IBM Plex Sans Condensed"/>
                <a:cs typeface="IBM Plex Sans Condensed"/>
                <a:sym typeface="IBM Plex Sans Condensed"/>
              </a:rPr>
              <a:t>not expect them to be donated and it does not cost Junk Raider any money) and customer tips. Truck team </a:t>
            </a:r>
          </a:p>
          <a:p>
            <a:pPr algn="l">
              <a:lnSpc>
                <a:spcPts val="2065"/>
              </a:lnSpc>
            </a:pPr>
            <a:r>
              <a:rPr lang="en-US" sz="1049" spc="10">
                <a:solidFill>
                  <a:srgbClr val="000000"/>
                </a:solidFill>
                <a:latin typeface="IBM Plex Sans Condensed"/>
                <a:ea typeface="IBM Plex Sans Condensed"/>
                <a:cs typeface="IBM Plex Sans Condensed"/>
                <a:sym typeface="IBM Plex Sans Condensed"/>
              </a:rPr>
              <a:t>members who go not only the extra mile, but the extra </a:t>
            </a:r>
            <a:r>
              <a:rPr lang="en-US" sz="1049" i="true" spc="10">
                <a:solidFill>
                  <a:srgbClr val="000000"/>
                </a:solidFill>
                <a:latin typeface="IBM Plex Sans Condensed Italics"/>
                <a:ea typeface="IBM Plex Sans Condensed Italics"/>
                <a:cs typeface="IBM Plex Sans Condensed Italics"/>
                <a:sym typeface="IBM Plex Sans Condensed Italics"/>
              </a:rPr>
              <a:t>ten</a:t>
            </a:r>
            <a:r>
              <a:rPr lang="en-US" sz="1049" spc="10">
                <a:solidFill>
                  <a:srgbClr val="000000"/>
                </a:solidFill>
                <a:latin typeface="IBM Plex Sans Condensed"/>
                <a:ea typeface="IBM Plex Sans Condensed"/>
                <a:cs typeface="IBM Plex Sans Condensed"/>
                <a:sym typeface="IBM Plex Sans Condensed"/>
              </a:rPr>
              <a:t> miles, are often rewarded with $100 or more in tips </a:t>
            </a:r>
          </a:p>
          <a:p>
            <a:pPr algn="l">
              <a:lnSpc>
                <a:spcPts val="628"/>
              </a:lnSpc>
            </a:pPr>
            <a:r>
              <a:rPr lang="en-US" sz="996" spc="11">
                <a:solidFill>
                  <a:srgbClr val="000000"/>
                </a:solidFill>
                <a:latin typeface="IBM Plex Sans Condensed"/>
                <a:ea typeface="IBM Plex Sans Condensed"/>
                <a:cs typeface="IBM Plex Sans Condensed"/>
                <a:sym typeface="IBM Plex Sans Condensed"/>
              </a:rPr>
              <a:t>each pay period. Some of our truck team members have furnished their apartments, created home gyms, or just </a:t>
            </a:r>
          </a:p>
          <a:p>
            <a:pPr algn="l">
              <a:lnSpc>
                <a:spcPts val="2010"/>
              </a:lnSpc>
            </a:pPr>
            <a:r>
              <a:rPr lang="en-US" sz="996" spc="10">
                <a:solidFill>
                  <a:srgbClr val="000000"/>
                </a:solidFill>
                <a:latin typeface="IBM Plex Sans Condensed"/>
                <a:ea typeface="IBM Plex Sans Condensed"/>
                <a:cs typeface="IBM Plex Sans Condensed"/>
                <a:sym typeface="IBM Plex Sans Condensed"/>
              </a:rPr>
              <a:t>acquired neat knick knacks on the job. </a:t>
            </a:r>
          </a:p>
          <a:p>
            <a:pPr algn="l">
              <a:lnSpc>
                <a:spcPts val="2490"/>
              </a:lnSpc>
            </a:pPr>
            <a:r>
              <a:rPr lang="en-US" sz="996" spc="11">
                <a:solidFill>
                  <a:srgbClr val="000000"/>
                </a:solidFill>
                <a:latin typeface="IBM Plex Sans Condensed"/>
                <a:ea typeface="IBM Plex Sans Condensed"/>
                <a:cs typeface="IBM Plex Sans Condensed"/>
                <a:sym typeface="IBM Plex Sans Condensed"/>
              </a:rPr>
              <a:t>This is an excellent job for college students. In just two or three days you can get a significant number of hours, </a:t>
            </a:r>
          </a:p>
          <a:p>
            <a:pPr algn="l">
              <a:lnSpc>
                <a:spcPts val="498"/>
              </a:lnSpc>
            </a:pPr>
            <a:r>
              <a:rPr lang="en-US" sz="996" spc="11">
                <a:solidFill>
                  <a:srgbClr val="000000"/>
                </a:solidFill>
                <a:latin typeface="IBM Plex Sans Condensed"/>
                <a:ea typeface="IBM Plex Sans Condensed"/>
                <a:cs typeface="IBM Plex Sans Condensed"/>
                <a:sym typeface="IBM Plex Sans Condensed"/>
              </a:rPr>
              <a:t>so you can earn good money while maintaining a full-time class schedule. You can adjust your summer hours to </a:t>
            </a:r>
          </a:p>
          <a:p>
            <a:pPr algn="l">
              <a:lnSpc>
                <a:spcPts val="2141"/>
              </a:lnSpc>
            </a:pPr>
            <a:r>
              <a:rPr lang="en-US" sz="996" spc="11">
                <a:solidFill>
                  <a:srgbClr val="000000"/>
                </a:solidFill>
                <a:latin typeface="IBM Plex Sans Condensed"/>
                <a:ea typeface="IBM Plex Sans Condensed"/>
                <a:cs typeface="IBM Plex Sans Condensed"/>
                <a:sym typeface="IBM Plex Sans Condensed"/>
              </a:rPr>
              <a:t>fit your needs as well. </a:t>
            </a:r>
          </a:p>
          <a:p>
            <a:pPr algn="l">
              <a:lnSpc>
                <a:spcPts val="2490"/>
              </a:lnSpc>
            </a:pPr>
            <a:r>
              <a:rPr lang="en-US" sz="996" spc="11">
                <a:solidFill>
                  <a:srgbClr val="000000"/>
                </a:solidFill>
                <a:latin typeface="IBM Plex Sans Condensed"/>
                <a:ea typeface="IBM Plex Sans Condensed"/>
                <a:cs typeface="IBM Plex Sans Condensed"/>
                <a:sym typeface="IBM Plex Sans Condensed"/>
              </a:rPr>
              <a:t>Junk Raider expects team members who arrive at work on time (often 6:30 or 7 am) and work hard until </a:t>
            </a:r>
          </a:p>
          <a:p>
            <a:pPr algn="l">
              <a:lnSpc>
                <a:spcPts val="498"/>
              </a:lnSpc>
            </a:pPr>
            <a:r>
              <a:rPr lang="en-US" sz="996" spc="11">
                <a:solidFill>
                  <a:srgbClr val="000000"/>
                </a:solidFill>
                <a:latin typeface="IBM Plex Sans Condensed"/>
                <a:ea typeface="IBM Plex Sans Condensed"/>
                <a:cs typeface="IBM Plex Sans Condensed"/>
                <a:sym typeface="IBM Plex Sans Condensed"/>
              </a:rPr>
              <a:t>the day is done (often until 7 or 8 pm). Team members are expected to work in all kinds of adverse conditions, </a:t>
            </a:r>
          </a:p>
          <a:p>
            <a:pPr algn="l">
              <a:lnSpc>
                <a:spcPts val="2117"/>
              </a:lnSpc>
            </a:pPr>
            <a:r>
              <a:rPr lang="en-US" sz="996" spc="11">
                <a:solidFill>
                  <a:srgbClr val="000000"/>
                </a:solidFill>
                <a:latin typeface="IBM Plex Sans Condensed"/>
                <a:ea typeface="IBM Plex Sans Condensed"/>
                <a:cs typeface="IBM Plex Sans Condensed"/>
                <a:sym typeface="IBM Plex Sans Condensed"/>
              </a:rPr>
              <a:t>including extreme heat and cold, rain, dust, dirt, and more. Team members should have the determination to </a:t>
            </a:r>
          </a:p>
          <a:p>
            <a:pPr algn="l">
              <a:lnSpc>
                <a:spcPts val="521"/>
              </a:lnSpc>
            </a:pPr>
            <a:r>
              <a:rPr lang="en-US" sz="996" spc="11">
                <a:solidFill>
                  <a:srgbClr val="000000"/>
                </a:solidFill>
                <a:latin typeface="IBM Plex Sans Condensed"/>
                <a:ea typeface="IBM Plex Sans Condensed"/>
                <a:cs typeface="IBM Plex Sans Condensed"/>
                <a:sym typeface="IBM Plex Sans Condensed"/>
              </a:rPr>
              <a:t>push through difficult jobs and days, which will occur from time to time. Team members should respond to </a:t>
            </a:r>
          </a:p>
          <a:p>
            <a:pPr algn="l">
              <a:lnSpc>
                <a:spcPts val="2117"/>
              </a:lnSpc>
            </a:pPr>
            <a:r>
              <a:rPr lang="en-US" sz="996" spc="11">
                <a:solidFill>
                  <a:srgbClr val="000000"/>
                </a:solidFill>
                <a:latin typeface="IBM Plex Sans Condensed"/>
                <a:ea typeface="IBM Plex Sans Condensed"/>
                <a:cs typeface="IBM Plex Sans Condensed"/>
                <a:sym typeface="IBM Plex Sans Condensed"/>
              </a:rPr>
              <a:t>challenges with "how will we get this done?" instead of "there is no way we can do this.” </a:t>
            </a:r>
          </a:p>
          <a:p>
            <a:pPr algn="l">
              <a:lnSpc>
                <a:spcPts val="2490"/>
              </a:lnSpc>
            </a:pPr>
            <a:r>
              <a:rPr lang="en-US" sz="996" spc="11">
                <a:solidFill>
                  <a:srgbClr val="000000"/>
                </a:solidFill>
                <a:latin typeface="IBM Plex Sans Condensed"/>
                <a:ea typeface="IBM Plex Sans Condensed"/>
                <a:cs typeface="IBM Plex Sans Condensed"/>
                <a:sym typeface="IBM Plex Sans Condensed"/>
              </a:rPr>
              <a:t>If hard work does not scare you away, please reply with your resume. Applicants who provide a personalized </a:t>
            </a:r>
          </a:p>
          <a:p>
            <a:pPr algn="l">
              <a:lnSpc>
                <a:spcPts val="498"/>
              </a:lnSpc>
            </a:pPr>
            <a:r>
              <a:rPr lang="en-US" sz="996" spc="11">
                <a:solidFill>
                  <a:srgbClr val="000000"/>
                </a:solidFill>
                <a:latin typeface="IBM Plex Sans Condensed"/>
                <a:ea typeface="IBM Plex Sans Condensed"/>
                <a:cs typeface="IBM Plex Sans Condensed"/>
                <a:sym typeface="IBM Plex Sans Condensed"/>
              </a:rPr>
              <a:t>message as to why they believe they will be a good fit at Junk Raider will have a leg up on </a:t>
            </a:r>
          </a:p>
          <a:p>
            <a:pPr algn="l">
              <a:lnSpc>
                <a:spcPts val="2141"/>
              </a:lnSpc>
            </a:pPr>
            <a:r>
              <a:rPr lang="en-US" sz="996" spc="11">
                <a:solidFill>
                  <a:srgbClr val="000000"/>
                </a:solidFill>
                <a:latin typeface="IBM Plex Sans Condensed"/>
                <a:ea typeface="IBM Plex Sans Condensed"/>
                <a:cs typeface="IBM Plex Sans Condensed"/>
                <a:sym typeface="IBM Plex Sans Condensed"/>
              </a:rPr>
              <a:t>those who do not. We look forward to seeing your application. </a:t>
            </a:r>
          </a:p>
          <a:p>
            <a:pPr algn="l">
              <a:lnSpc>
                <a:spcPts val="2490"/>
              </a:lnSpc>
            </a:pPr>
            <a:r>
              <a:rPr lang="en-US" sz="996" spc="11">
                <a:solidFill>
                  <a:srgbClr val="000000"/>
                </a:solidFill>
                <a:latin typeface="IBM Plex Sans Condensed"/>
                <a:ea typeface="IBM Plex Sans Condensed"/>
                <a:cs typeface="IBM Plex Sans Condensed"/>
                <a:sym typeface="IBM Plex Sans Condensed"/>
              </a:rPr>
              <a:t>Job Type: Part-time </a:t>
            </a:r>
          </a:p>
          <a:p>
            <a:pPr algn="l">
              <a:lnSpc>
                <a:spcPts val="498"/>
              </a:lnSpc>
            </a:pPr>
            <a:r>
              <a:rPr lang="en-US" sz="996" spc="11">
                <a:solidFill>
                  <a:srgbClr val="000000"/>
                </a:solidFill>
                <a:latin typeface="IBM Plex Sans Condensed"/>
                <a:ea typeface="IBM Plex Sans Condensed"/>
                <a:cs typeface="IBM Plex Sans Condensed"/>
                <a:sym typeface="IBM Plex Sans Condensed"/>
              </a:rPr>
              <a:t>Salary: $13.00 /hour </a:t>
            </a:r>
          </a:p>
          <a:p>
            <a:pPr algn="l">
              <a:lnSpc>
                <a:spcPts val="2141"/>
              </a:lnSpc>
            </a:pPr>
            <a:r>
              <a:rPr lang="en-US" sz="996" spc="11">
                <a:solidFill>
                  <a:srgbClr val="000000"/>
                </a:solidFill>
                <a:latin typeface="IBM Plex Sans Condensed"/>
                <a:ea typeface="IBM Plex Sans Condensed"/>
                <a:cs typeface="IBM Plex Sans Condensed"/>
                <a:sym typeface="IBM Plex Sans Condensed"/>
              </a:rPr>
              <a:t>Required Licenses: Driver's License </a:t>
            </a:r>
          </a:p>
          <a:p>
            <a:pPr algn="l">
              <a:lnSpc>
                <a:spcPts val="498"/>
              </a:lnSpc>
            </a:pPr>
            <a:r>
              <a:rPr lang="en-US" sz="996" spc="11">
                <a:solidFill>
                  <a:srgbClr val="000000"/>
                </a:solidFill>
                <a:latin typeface="IBM Plex Sans Condensed"/>
                <a:ea typeface="IBM Plex Sans Condensed"/>
                <a:cs typeface="IBM Plex Sans Condensed"/>
                <a:sym typeface="IBM Plex Sans Condensed"/>
              </a:rPr>
              <a:t>Language: English </a:t>
            </a:r>
          </a:p>
          <a:p>
            <a:pPr algn="l">
              <a:lnSpc>
                <a:spcPts val="2141"/>
              </a:lnSpc>
            </a:pPr>
            <a:r>
              <a:rPr lang="en-US" sz="996" spc="11">
                <a:solidFill>
                  <a:srgbClr val="000000"/>
                </a:solidFill>
                <a:latin typeface="IBM Plex Sans Condensed"/>
                <a:ea typeface="IBM Plex Sans Condensed"/>
                <a:cs typeface="IBM Plex Sans Condensed"/>
                <a:sym typeface="IBM Plex Sans Condensed"/>
              </a:rPr>
              <a:t>Required work authorization: United States </a:t>
            </a:r>
          </a:p>
        </p:txBody>
      </p:sp>
    </p:spTree>
  </p:cSld>
  <p:clrMapOvr>
    <a:masterClrMapping/>
  </p:clrMapOvr>
</p:sld>
</file>

<file path=ppt/slides/slide10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777240" y="2577128"/>
            <a:ext cx="6217920" cy="6612128"/>
          </a:xfrm>
          <a:prstGeom prst="rect">
            <a:avLst/>
          </a:prstGeom>
        </p:spPr>
        <p:txBody>
          <a:bodyPr anchor="t" rtlCol="false" tIns="0" lIns="0" bIns="0" rIns="0">
            <a:spAutoFit/>
          </a:bodyPr>
          <a:lstStyle/>
          <a:p>
            <a:pPr algn="l">
              <a:lnSpc>
                <a:spcPts val="1606"/>
              </a:lnSpc>
            </a:pPr>
            <a:r>
              <a:rPr lang="en-US" b="true" sz="1100" spc="1">
                <a:solidFill>
                  <a:srgbClr val="222222"/>
                </a:solidFill>
                <a:latin typeface="Telegraf Bold"/>
                <a:ea typeface="Telegraf Bold"/>
                <a:cs typeface="Telegraf Bold"/>
                <a:sym typeface="Telegraf Bold"/>
              </a:rPr>
              <a:t>Job Title:</a:t>
            </a:r>
            <a:r>
              <a:rPr lang="en-US" sz="1100" spc="1">
                <a:solidFill>
                  <a:srgbClr val="222222"/>
                </a:solidFill>
                <a:latin typeface="Telegraf"/>
                <a:ea typeface="Telegraf"/>
                <a:cs typeface="Telegraf"/>
                <a:sym typeface="Telegraf"/>
              </a:rPr>
              <a:t> Truck Team Navigator (TTN) </a:t>
            </a:r>
          </a:p>
          <a:p>
            <a:pPr algn="l">
              <a:lnSpc>
                <a:spcPts val="1606"/>
              </a:lnSpc>
            </a:pPr>
          </a:p>
          <a:p>
            <a:pPr algn="l">
              <a:lnSpc>
                <a:spcPts val="1606"/>
              </a:lnSpc>
            </a:pPr>
            <a:r>
              <a:rPr lang="en-US" b="true" sz="1100" spc="1">
                <a:solidFill>
                  <a:srgbClr val="222222"/>
                </a:solidFill>
                <a:latin typeface="Telegraf Bold"/>
                <a:ea typeface="Telegraf Bold"/>
                <a:cs typeface="Telegraf Bold"/>
                <a:sym typeface="Telegraf Bold"/>
              </a:rPr>
              <a:t>Reporting Relationship:</a:t>
            </a:r>
            <a:r>
              <a:rPr lang="en-US" sz="1100" spc="1">
                <a:solidFill>
                  <a:srgbClr val="222222"/>
                </a:solidFill>
                <a:latin typeface="Telegraf"/>
                <a:ea typeface="Telegraf"/>
                <a:cs typeface="Telegraf"/>
                <a:sym typeface="Telegraf"/>
              </a:rPr>
              <a:t> TTN reports to the General Manager (Matt Hill) for all on-the-job responsibilities, scheduling, and general issues on a given day. For more advanced issues, such as cultural or growth issues, the TTN should approach the owners, Ted Bullard and Davis Fisher.</a:t>
            </a:r>
          </a:p>
          <a:p>
            <a:pPr algn="l">
              <a:lnSpc>
                <a:spcPts val="1606"/>
              </a:lnSpc>
            </a:pPr>
          </a:p>
          <a:p>
            <a:pPr algn="l">
              <a:lnSpc>
                <a:spcPts val="1606"/>
              </a:lnSpc>
            </a:pPr>
            <a:r>
              <a:rPr lang="en-US" b="true" sz="1100" spc="1">
                <a:solidFill>
                  <a:srgbClr val="222222"/>
                </a:solidFill>
                <a:latin typeface="Telegraf Bold"/>
                <a:ea typeface="Telegraf Bold"/>
                <a:cs typeface="Telegraf Bold"/>
                <a:sym typeface="Telegraf Bold"/>
              </a:rPr>
              <a:t>Job Description</a:t>
            </a:r>
            <a:r>
              <a:rPr lang="en-US" sz="1100" spc="1">
                <a:solidFill>
                  <a:srgbClr val="222222"/>
                </a:solidFill>
                <a:latin typeface="Telegraf"/>
                <a:ea typeface="Telegraf"/>
                <a:cs typeface="Telegraf"/>
                <a:sym typeface="Telegraf"/>
              </a:rPr>
              <a:t>: </a:t>
            </a:r>
          </a:p>
          <a:p>
            <a:pPr algn="l">
              <a:lnSpc>
                <a:spcPts val="1606"/>
              </a:lnSpc>
            </a:pPr>
            <a:r>
              <a:rPr lang="en-US" sz="1100" spc="1">
                <a:solidFill>
                  <a:srgbClr val="222222"/>
                </a:solidFill>
                <a:latin typeface="Telegraf"/>
                <a:ea typeface="Telegraf"/>
                <a:cs typeface="Telegraf"/>
                <a:sym typeface="Telegraf"/>
              </a:rPr>
              <a:t>The Truck Team Navigator (TTN) works with the Team Leader to carry out the daily junk </a:t>
            </a:r>
          </a:p>
          <a:p>
            <a:pPr algn="l">
              <a:lnSpc>
                <a:spcPts val="1606"/>
              </a:lnSpc>
            </a:pPr>
            <a:r>
              <a:rPr lang="en-US" sz="1100" spc="1">
                <a:solidFill>
                  <a:srgbClr val="222222"/>
                </a:solidFill>
                <a:latin typeface="Telegraf"/>
                <a:ea typeface="Telegraf"/>
                <a:cs typeface="Telegraf"/>
                <a:sym typeface="Telegraf"/>
              </a:rPr>
              <a:t>removal tasks. The TTN will remove items throughout residential homes, commercial office </a:t>
            </a:r>
          </a:p>
          <a:p>
            <a:pPr algn="l">
              <a:lnSpc>
                <a:spcPts val="1606"/>
              </a:lnSpc>
            </a:pPr>
            <a:r>
              <a:rPr lang="en-US" sz="1100" spc="1">
                <a:solidFill>
                  <a:srgbClr val="222222"/>
                </a:solidFill>
                <a:latin typeface="Telegraf"/>
                <a:ea typeface="Telegraf"/>
                <a:cs typeface="Telegraf"/>
                <a:sym typeface="Telegraf"/>
              </a:rPr>
              <a:t>buildings, construction sites, farms, schools, industrial facilities, and more. Items being removed </a:t>
            </a:r>
          </a:p>
          <a:p>
            <a:pPr algn="l">
              <a:lnSpc>
                <a:spcPts val="1606"/>
              </a:lnSpc>
            </a:pPr>
            <a:r>
              <a:rPr lang="en-US" sz="1100" spc="1">
                <a:solidFill>
                  <a:srgbClr val="222222"/>
                </a:solidFill>
                <a:latin typeface="Telegraf"/>
                <a:ea typeface="Telegraf"/>
                <a:cs typeface="Telegraf"/>
                <a:sym typeface="Telegraf"/>
              </a:rPr>
              <a:t>can weigh hundreds of pounds. </a:t>
            </a:r>
          </a:p>
          <a:p>
            <a:pPr algn="l">
              <a:lnSpc>
                <a:spcPts val="1606"/>
              </a:lnSpc>
            </a:pPr>
          </a:p>
          <a:p>
            <a:pPr algn="l">
              <a:lnSpc>
                <a:spcPts val="1606"/>
              </a:lnSpc>
            </a:pPr>
            <a:r>
              <a:rPr lang="en-US" sz="1100" spc="1">
                <a:solidFill>
                  <a:srgbClr val="222222"/>
                </a:solidFill>
                <a:latin typeface="Telegraf"/>
                <a:ea typeface="Telegraf"/>
                <a:cs typeface="Telegraf"/>
                <a:sym typeface="Telegraf"/>
              </a:rPr>
              <a:t>Aside from junk removal, Junk Raider also provides demolition and grading services, pressure washing, valet trash removal, stump grinding, concrete removal, mulch/material delivery &amp; more.</a:t>
            </a:r>
          </a:p>
          <a:p>
            <a:pPr algn="l">
              <a:lnSpc>
                <a:spcPts val="1606"/>
              </a:lnSpc>
            </a:pPr>
          </a:p>
          <a:p>
            <a:pPr algn="l">
              <a:lnSpc>
                <a:spcPts val="1606"/>
              </a:lnSpc>
            </a:pPr>
            <a:r>
              <a:rPr lang="en-US" sz="1100" spc="1">
                <a:solidFill>
                  <a:srgbClr val="222222"/>
                </a:solidFill>
                <a:latin typeface="Telegraf"/>
                <a:ea typeface="Telegraf"/>
                <a:cs typeface="Telegraf"/>
                <a:sym typeface="Telegraf"/>
              </a:rPr>
              <a:t>The TTN is expected to assist the Team Leader where needed. This includes guiding the Team </a:t>
            </a:r>
          </a:p>
          <a:p>
            <a:pPr algn="l">
              <a:lnSpc>
                <a:spcPts val="1606"/>
              </a:lnSpc>
            </a:pPr>
            <a:r>
              <a:rPr lang="en-US" sz="1100" spc="1">
                <a:solidFill>
                  <a:srgbClr val="222222"/>
                </a:solidFill>
                <a:latin typeface="Telegraf"/>
                <a:ea typeface="Telegraf"/>
                <a:cs typeface="Telegraf"/>
                <a:sym typeface="Telegraf"/>
              </a:rPr>
              <a:t>Leader back when the truck is in reverse, sweeping, and working while the team leader is </a:t>
            </a:r>
          </a:p>
          <a:p>
            <a:pPr algn="l">
              <a:lnSpc>
                <a:spcPts val="1606"/>
              </a:lnSpc>
            </a:pPr>
            <a:r>
              <a:rPr lang="en-US" sz="1100" spc="1">
                <a:solidFill>
                  <a:srgbClr val="222222"/>
                </a:solidFill>
                <a:latin typeface="Telegraf"/>
                <a:ea typeface="Telegraf"/>
                <a:cs typeface="Telegraf"/>
                <a:sym typeface="Telegraf"/>
              </a:rPr>
              <a:t>communicating with the customer. </a:t>
            </a:r>
          </a:p>
          <a:p>
            <a:pPr algn="l">
              <a:lnSpc>
                <a:spcPts val="1606"/>
              </a:lnSpc>
            </a:pPr>
          </a:p>
          <a:p>
            <a:pPr algn="l">
              <a:lnSpc>
                <a:spcPts val="1606"/>
              </a:lnSpc>
            </a:pPr>
            <a:r>
              <a:rPr lang="en-US" sz="1100" spc="1">
                <a:solidFill>
                  <a:srgbClr val="222222"/>
                </a:solidFill>
                <a:latin typeface="Telegraf"/>
                <a:ea typeface="Telegraf"/>
                <a:cs typeface="Telegraf"/>
                <a:sym typeface="Telegraf"/>
              </a:rPr>
              <a:t>TTN’s most important responsibility is providing outstanding customer service. Team members should arrive on time to scheduled jobs, introduce themselves in a professional manner, have a great attitude NO MATTER WHAT, and perform the job as efficiently as possible. </a:t>
            </a:r>
            <a:r>
              <a:rPr lang="en-US" b="true" sz="1100" spc="1">
                <a:solidFill>
                  <a:srgbClr val="222222"/>
                </a:solidFill>
                <a:latin typeface="Telegraf Bold"/>
                <a:ea typeface="Telegraf Bold"/>
                <a:cs typeface="Telegraf Bold"/>
                <a:sym typeface="Telegraf Bold"/>
              </a:rPr>
              <a:t>(Full company training is provided to ensure this is thoroughly covered.)</a:t>
            </a:r>
          </a:p>
          <a:p>
            <a:pPr algn="l">
              <a:lnSpc>
                <a:spcPts val="1606"/>
              </a:lnSpc>
            </a:pPr>
          </a:p>
          <a:p>
            <a:pPr algn="l">
              <a:lnSpc>
                <a:spcPts val="1606"/>
              </a:lnSpc>
            </a:pPr>
            <a:r>
              <a:rPr lang="en-US" sz="1100" spc="1">
                <a:solidFill>
                  <a:srgbClr val="222222"/>
                </a:solidFill>
                <a:latin typeface="Telegraf"/>
                <a:ea typeface="Telegraf"/>
                <a:cs typeface="Telegraf"/>
                <a:sym typeface="Telegraf"/>
              </a:rPr>
              <a:t>Typical days start around 7:00 AM and will (on average) end around 6:00 PM. However, TTN’s should be flexible as the company guarantees same-day appointments. During the busy months, it is not uncommon to not get off until 7:30pm or later. </a:t>
            </a:r>
          </a:p>
          <a:p>
            <a:pPr algn="l">
              <a:lnSpc>
                <a:spcPts val="1606"/>
              </a:lnSpc>
            </a:pPr>
          </a:p>
          <a:p>
            <a:pPr algn="l">
              <a:lnSpc>
                <a:spcPts val="1606"/>
              </a:lnSpc>
            </a:pPr>
            <a:r>
              <a:rPr lang="en-US" sz="1100" spc="1">
                <a:solidFill>
                  <a:srgbClr val="222222"/>
                </a:solidFill>
                <a:latin typeface="Telegraf"/>
                <a:ea typeface="Telegraf"/>
                <a:cs typeface="Telegraf"/>
                <a:sym typeface="Telegraf"/>
              </a:rPr>
              <a:t>For this reason, Junk Raider has adopted a 4-day work week for all full-time employees. This means you will be scheduled to work 4 days on and 3 days off each week. You may work additional days/time beyond your scheduled work days, where you will earn additional monies in tips, bonuses, and overtime pay.</a:t>
            </a:r>
          </a:p>
        </p:txBody>
      </p:sp>
      <p:sp>
        <p:nvSpPr>
          <p:cNvPr name="Freeform 3" id="3"/>
          <p:cNvSpPr/>
          <p:nvPr/>
        </p:nvSpPr>
        <p:spPr>
          <a:xfrm flipH="false" flipV="false" rot="0">
            <a:off x="712941" y="401409"/>
            <a:ext cx="939577" cy="375831"/>
          </a:xfrm>
          <a:custGeom>
            <a:avLst/>
            <a:gdLst/>
            <a:ahLst/>
            <a:cxnLst/>
            <a:rect r="r" b="b" t="t" l="l"/>
            <a:pathLst>
              <a:path h="375831" w="939577">
                <a:moveTo>
                  <a:pt x="0" y="0"/>
                </a:moveTo>
                <a:lnTo>
                  <a:pt x="939577" y="0"/>
                </a:lnTo>
                <a:lnTo>
                  <a:pt x="939577" y="375831"/>
                </a:lnTo>
                <a:lnTo>
                  <a:pt x="0" y="375831"/>
                </a:lnTo>
                <a:lnTo>
                  <a:pt x="0" y="0"/>
                </a:lnTo>
                <a:close/>
              </a:path>
            </a:pathLst>
          </a:custGeom>
          <a:blipFill>
            <a:blip r:embed="rId2"/>
            <a:stretch>
              <a:fillRect l="0" t="0" r="0" b="0"/>
            </a:stretch>
          </a:blipFill>
        </p:spPr>
      </p:sp>
      <p:sp>
        <p:nvSpPr>
          <p:cNvPr name="TextBox 4" id="4"/>
          <p:cNvSpPr txBox="true"/>
          <p:nvPr/>
        </p:nvSpPr>
        <p:spPr>
          <a:xfrm rot="0">
            <a:off x="777240" y="1631154"/>
            <a:ext cx="3711591" cy="698398"/>
          </a:xfrm>
          <a:prstGeom prst="rect">
            <a:avLst/>
          </a:prstGeom>
        </p:spPr>
        <p:txBody>
          <a:bodyPr anchor="t" rtlCol="false" tIns="0" lIns="0" bIns="0" rIns="0">
            <a:spAutoFit/>
          </a:bodyPr>
          <a:lstStyle/>
          <a:p>
            <a:pPr algn="l">
              <a:lnSpc>
                <a:spcPts val="1405"/>
              </a:lnSpc>
            </a:pPr>
            <a:r>
              <a:rPr lang="en-US" sz="1004" spc="1">
                <a:solidFill>
                  <a:srgbClr val="000000"/>
                </a:solidFill>
                <a:latin typeface="Telegraf"/>
                <a:ea typeface="Telegraf"/>
                <a:cs typeface="Telegraf"/>
                <a:sym typeface="Telegraf"/>
              </a:rPr>
              <a:t>Date: 12/26/2022</a:t>
            </a:r>
          </a:p>
          <a:p>
            <a:pPr algn="l">
              <a:lnSpc>
                <a:spcPts val="1405"/>
              </a:lnSpc>
            </a:pPr>
            <a:r>
              <a:rPr lang="en-US" sz="1004" spc="1">
                <a:solidFill>
                  <a:srgbClr val="000000"/>
                </a:solidFill>
                <a:latin typeface="Telegraf"/>
                <a:ea typeface="Telegraf"/>
                <a:cs typeface="Telegraf"/>
                <a:sym typeface="Telegraf"/>
              </a:rPr>
              <a:t>Name: Jack Ritchie</a:t>
            </a:r>
          </a:p>
          <a:p>
            <a:pPr algn="l">
              <a:lnSpc>
                <a:spcPts val="1405"/>
              </a:lnSpc>
            </a:pPr>
            <a:r>
              <a:rPr lang="en-US" sz="1004" spc="1">
                <a:solidFill>
                  <a:srgbClr val="000000"/>
                </a:solidFill>
                <a:latin typeface="Telegraf"/>
                <a:ea typeface="Telegraf"/>
                <a:cs typeface="Telegraf"/>
                <a:sym typeface="Telegraf"/>
              </a:rPr>
              <a:t>Street Address: 10715 Settle School Rd. </a:t>
            </a:r>
          </a:p>
          <a:p>
            <a:pPr algn="l">
              <a:lnSpc>
                <a:spcPts val="1405"/>
              </a:lnSpc>
            </a:pPr>
            <a:r>
              <a:rPr lang="en-US" sz="1004" spc="1">
                <a:solidFill>
                  <a:srgbClr val="000000"/>
                </a:solidFill>
                <a:latin typeface="Telegraf"/>
                <a:ea typeface="Telegraf"/>
                <a:cs typeface="Telegraf"/>
                <a:sym typeface="Telegraf"/>
              </a:rPr>
              <a:t>Rixeyville, VA 22737</a:t>
            </a:r>
          </a:p>
        </p:txBody>
      </p:sp>
      <p:sp>
        <p:nvSpPr>
          <p:cNvPr name="TextBox 5" id="5"/>
          <p:cNvSpPr txBox="true"/>
          <p:nvPr/>
        </p:nvSpPr>
        <p:spPr>
          <a:xfrm rot="0">
            <a:off x="7546848" y="9792167"/>
            <a:ext cx="101794"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108 </a:t>
            </a:r>
          </a:p>
        </p:txBody>
      </p:sp>
      <p:sp>
        <p:nvSpPr>
          <p:cNvPr name="TextBox 6" id="6"/>
          <p:cNvSpPr txBox="true"/>
          <p:nvPr/>
        </p:nvSpPr>
        <p:spPr>
          <a:xfrm rot="0">
            <a:off x="1759280" y="927574"/>
            <a:ext cx="4253841" cy="335280"/>
          </a:xfrm>
          <a:prstGeom prst="rect">
            <a:avLst/>
          </a:prstGeom>
        </p:spPr>
        <p:txBody>
          <a:bodyPr anchor="t" rtlCol="false" tIns="0" lIns="0" bIns="0" rIns="0">
            <a:spAutoFit/>
          </a:bodyPr>
          <a:lstStyle/>
          <a:p>
            <a:pPr algn="ctr">
              <a:lnSpc>
                <a:spcPts val="2520"/>
              </a:lnSpc>
            </a:pPr>
            <a:r>
              <a:rPr lang="en-US" b="true" sz="1800" spc="1">
                <a:solidFill>
                  <a:srgbClr val="1F3763"/>
                </a:solidFill>
                <a:latin typeface="Telegraf Bold"/>
                <a:ea typeface="Telegraf Bold"/>
                <a:cs typeface="Telegraf Bold"/>
                <a:sym typeface="Telegraf Bold"/>
              </a:rPr>
              <a:t>Employee Offer Letter </a:t>
            </a:r>
          </a:p>
        </p:txBody>
      </p:sp>
    </p:spTree>
  </p:cSld>
  <p:clrMapOvr>
    <a:masterClrMapping/>
  </p:clrMapOvr>
</p:sld>
</file>

<file path=ppt/slides/slide1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7546848" y="9792167"/>
            <a:ext cx="101794"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109 </a:t>
            </a:r>
          </a:p>
        </p:txBody>
      </p:sp>
      <p:sp>
        <p:nvSpPr>
          <p:cNvPr name="TextBox 3" id="3"/>
          <p:cNvSpPr txBox="true"/>
          <p:nvPr/>
        </p:nvSpPr>
        <p:spPr>
          <a:xfrm rot="0">
            <a:off x="777240" y="729615"/>
            <a:ext cx="6217920" cy="7812278"/>
          </a:xfrm>
          <a:prstGeom prst="rect">
            <a:avLst/>
          </a:prstGeom>
        </p:spPr>
        <p:txBody>
          <a:bodyPr anchor="t" rtlCol="false" tIns="0" lIns="0" bIns="0" rIns="0">
            <a:spAutoFit/>
          </a:bodyPr>
          <a:lstStyle/>
          <a:p>
            <a:pPr algn="l">
              <a:lnSpc>
                <a:spcPts val="1606"/>
              </a:lnSpc>
            </a:pPr>
            <a:r>
              <a:rPr lang="en-US" b="true" sz="1100" spc="1">
                <a:solidFill>
                  <a:srgbClr val="222222"/>
                </a:solidFill>
                <a:latin typeface="Telegraf Bold"/>
                <a:ea typeface="Telegraf Bold"/>
                <a:cs typeface="Telegraf Bold"/>
                <a:sym typeface="Telegraf Bold"/>
              </a:rPr>
              <a:t>Base Pay:</a:t>
            </a:r>
            <a:r>
              <a:rPr lang="en-US" sz="1100" spc="1">
                <a:solidFill>
                  <a:srgbClr val="222222"/>
                </a:solidFill>
                <a:latin typeface="Telegraf"/>
                <a:ea typeface="Telegraf"/>
                <a:cs typeface="Telegraf"/>
                <a:sym typeface="Telegraf"/>
              </a:rPr>
              <a:t> You w</a:t>
            </a:r>
            <a:r>
              <a:rPr lang="en-US" sz="1100" spc="1">
                <a:solidFill>
                  <a:srgbClr val="222222"/>
                </a:solidFill>
                <a:latin typeface="Telegraf"/>
                <a:ea typeface="Telegraf"/>
                <a:cs typeface="Telegraf"/>
                <a:sym typeface="Telegraf"/>
              </a:rPr>
              <a:t>ill be paid $650 per week on a bi-weekly basis, and subject to deductions for taxes and other withholdings as required by law. </a:t>
            </a:r>
          </a:p>
          <a:p>
            <a:pPr algn="l">
              <a:lnSpc>
                <a:spcPts val="1606"/>
              </a:lnSpc>
            </a:pPr>
          </a:p>
          <a:p>
            <a:pPr algn="l">
              <a:lnSpc>
                <a:spcPts val="1606"/>
              </a:lnSpc>
            </a:pPr>
            <a:r>
              <a:rPr lang="en-US" b="true" sz="1100" spc="1">
                <a:solidFill>
                  <a:srgbClr val="222222"/>
                </a:solidFill>
                <a:latin typeface="Telegraf Bold"/>
                <a:ea typeface="Telegraf Bold"/>
                <a:cs typeface="Telegraf Bold"/>
                <a:sym typeface="Telegraf Bold"/>
              </a:rPr>
              <a:t>Tips</a:t>
            </a:r>
            <a:r>
              <a:rPr lang="en-US" sz="1100" spc="1">
                <a:solidFill>
                  <a:srgbClr val="222222"/>
                </a:solidFill>
                <a:latin typeface="Telegraf"/>
                <a:ea typeface="Telegraf"/>
                <a:cs typeface="Telegraf"/>
                <a:sym typeface="Telegraf"/>
              </a:rPr>
              <a:t>: You will earn tips from customers, both cash and credit card based, which the company will track and payout at the end of each month, typically the first week of the following month. You should expect to average $1k per month in tips, but this amount will vary. </a:t>
            </a:r>
          </a:p>
          <a:p>
            <a:pPr algn="l">
              <a:lnSpc>
                <a:spcPts val="1606"/>
              </a:lnSpc>
            </a:pPr>
          </a:p>
          <a:p>
            <a:pPr algn="l">
              <a:lnSpc>
                <a:spcPts val="1606"/>
              </a:lnSpc>
            </a:pPr>
            <a:r>
              <a:rPr lang="en-US" b="true" sz="1100" spc="1">
                <a:solidFill>
                  <a:srgbClr val="222222"/>
                </a:solidFill>
                <a:latin typeface="Telegraf Bold"/>
                <a:ea typeface="Telegraf Bold"/>
                <a:cs typeface="Telegraf Bold"/>
                <a:sym typeface="Telegraf Bold"/>
              </a:rPr>
              <a:t>Bonuses</a:t>
            </a:r>
            <a:r>
              <a:rPr lang="en-US" sz="1100" spc="1">
                <a:solidFill>
                  <a:srgbClr val="222222"/>
                </a:solidFill>
                <a:latin typeface="Telegraf"/>
                <a:ea typeface="Telegraf"/>
                <a:cs typeface="Telegraf"/>
                <a:sym typeface="Telegraf"/>
              </a:rPr>
              <a:t>: Junk Raider also offers ongoing monthly bonuses, such as the overtime award. This bonus is paid to the employee that works the most hours each month and is designed to incentivize employees to work additional hours. </a:t>
            </a:r>
            <a:r>
              <a:rPr lang="en-US" b="true" sz="1100" spc="1">
                <a:solidFill>
                  <a:srgbClr val="222222"/>
                </a:solidFill>
                <a:latin typeface="Telegraf Bold"/>
                <a:ea typeface="Telegraf Bold"/>
                <a:cs typeface="Telegraf Bold"/>
                <a:sym typeface="Telegraf Bold"/>
              </a:rPr>
              <a:t>The amount of range from $250 to $500+</a:t>
            </a:r>
          </a:p>
          <a:p>
            <a:pPr algn="l">
              <a:lnSpc>
                <a:spcPts val="1606"/>
              </a:lnSpc>
            </a:pPr>
          </a:p>
          <a:p>
            <a:pPr algn="l">
              <a:lnSpc>
                <a:spcPts val="1606"/>
              </a:lnSpc>
            </a:pPr>
            <a:r>
              <a:rPr lang="en-US" b="true" sz="1100" spc="1">
                <a:solidFill>
                  <a:srgbClr val="000000"/>
                </a:solidFill>
                <a:latin typeface="Telegraf Bold"/>
                <a:ea typeface="Telegraf Bold"/>
                <a:cs typeface="Telegraf Bold"/>
                <a:sym typeface="Telegraf Bold"/>
              </a:rPr>
              <a:t>Benefits:</a:t>
            </a:r>
            <a:r>
              <a:rPr lang="en-US" sz="1100" spc="1">
                <a:solidFill>
                  <a:srgbClr val="000000"/>
                </a:solidFill>
                <a:latin typeface="Telegraf"/>
                <a:ea typeface="Telegraf"/>
                <a:cs typeface="Telegraf"/>
                <a:sym typeface="Telegraf"/>
              </a:rPr>
              <a:t> This position does not offer any medical benefits at this time, however, we offer free Chiropractic care and medical, dental, vision and 401k is in the works for 2023.</a:t>
            </a:r>
          </a:p>
          <a:p>
            <a:pPr algn="l">
              <a:lnSpc>
                <a:spcPts val="1606"/>
              </a:lnSpc>
            </a:pPr>
          </a:p>
          <a:p>
            <a:pPr algn="l">
              <a:lnSpc>
                <a:spcPts val="1606"/>
              </a:lnSpc>
            </a:pPr>
            <a:r>
              <a:rPr lang="en-US" b="true" sz="1100" spc="1">
                <a:solidFill>
                  <a:srgbClr val="222222"/>
                </a:solidFill>
                <a:latin typeface="Telegraf Bold"/>
                <a:ea typeface="Telegraf Bold"/>
                <a:cs typeface="Telegraf Bold"/>
                <a:sym typeface="Telegraf Bold"/>
              </a:rPr>
              <a:t>Vacation and Personal Time Off:</a:t>
            </a:r>
            <a:r>
              <a:rPr lang="en-US" sz="1100" spc="1">
                <a:solidFill>
                  <a:srgbClr val="222222"/>
                </a:solidFill>
                <a:latin typeface="Telegraf"/>
                <a:ea typeface="Telegraf"/>
                <a:cs typeface="Telegraf"/>
                <a:sym typeface="Telegraf"/>
              </a:rPr>
              <a:t> This position offers 2 weeks of paid vacation and 5 days of personal time off to be used for any purpose. Employee should strive to provide at least 2-weeks notice whenever possible.</a:t>
            </a:r>
          </a:p>
          <a:p>
            <a:pPr algn="l">
              <a:lnSpc>
                <a:spcPts val="1606"/>
              </a:lnSpc>
            </a:pPr>
          </a:p>
          <a:p>
            <a:pPr algn="l">
              <a:lnSpc>
                <a:spcPts val="1606"/>
              </a:lnSpc>
            </a:pPr>
            <a:r>
              <a:rPr lang="en-US" b="true" sz="1100" spc="1">
                <a:solidFill>
                  <a:srgbClr val="222222"/>
                </a:solidFill>
                <a:latin typeface="Telegraf Bold"/>
                <a:ea typeface="Telegraf Bold"/>
                <a:cs typeface="Telegraf Bold"/>
                <a:sym typeface="Telegraf Bold"/>
              </a:rPr>
              <a:t>Car/Phone/Travel Expenses:</a:t>
            </a:r>
            <a:r>
              <a:rPr lang="en-US" sz="1100" spc="1">
                <a:solidFill>
                  <a:srgbClr val="222222"/>
                </a:solidFill>
                <a:latin typeface="Telegraf"/>
                <a:ea typeface="Telegraf"/>
                <a:cs typeface="Telegraf"/>
                <a:sym typeface="Telegraf"/>
              </a:rPr>
              <a:t> Normal and reasonable expenses will be reimbursed on a monthly </a:t>
            </a:r>
          </a:p>
          <a:p>
            <a:pPr algn="l">
              <a:lnSpc>
                <a:spcPts val="1606"/>
              </a:lnSpc>
            </a:pPr>
            <a:r>
              <a:rPr lang="en-US" sz="1100" spc="1">
                <a:solidFill>
                  <a:srgbClr val="222222"/>
                </a:solidFill>
                <a:latin typeface="Telegraf"/>
                <a:ea typeface="Telegraf"/>
                <a:cs typeface="Telegraf"/>
                <a:sym typeface="Telegraf"/>
              </a:rPr>
              <a:t>basis per company policy. </a:t>
            </a:r>
          </a:p>
          <a:p>
            <a:pPr algn="l">
              <a:lnSpc>
                <a:spcPts val="1606"/>
              </a:lnSpc>
            </a:pPr>
          </a:p>
          <a:p>
            <a:pPr algn="l">
              <a:lnSpc>
                <a:spcPts val="1606"/>
              </a:lnSpc>
            </a:pPr>
            <a:r>
              <a:rPr lang="en-US" b="true" sz="1100" spc="1">
                <a:solidFill>
                  <a:srgbClr val="222222"/>
                </a:solidFill>
                <a:latin typeface="Telegraf Bold"/>
                <a:ea typeface="Telegraf Bold"/>
                <a:cs typeface="Telegraf Bold"/>
                <a:sym typeface="Telegraf Bold"/>
              </a:rPr>
              <a:t>Time Period: </a:t>
            </a:r>
            <a:r>
              <a:rPr lang="en-US" sz="1100" spc="1">
                <a:solidFill>
                  <a:srgbClr val="222222"/>
                </a:solidFill>
                <a:latin typeface="Telegraf"/>
                <a:ea typeface="Telegraf"/>
                <a:cs typeface="Telegraf"/>
                <a:sym typeface="Telegraf"/>
              </a:rPr>
              <a:t>This agreement shall be valid for at minimum a period of one year from the offer </a:t>
            </a:r>
          </a:p>
          <a:p>
            <a:pPr algn="l">
              <a:lnSpc>
                <a:spcPts val="1606"/>
              </a:lnSpc>
            </a:pPr>
            <a:r>
              <a:rPr lang="en-US" sz="1100" spc="1">
                <a:solidFill>
                  <a:srgbClr val="222222"/>
                </a:solidFill>
                <a:latin typeface="Telegraf"/>
                <a:ea typeface="Telegraf"/>
                <a:cs typeface="Telegraf"/>
                <a:sym typeface="Telegraf"/>
              </a:rPr>
              <a:t>date, shall TTN maintain employment with Junk Raider, unless a new agreement is signed by </a:t>
            </a:r>
          </a:p>
          <a:p>
            <a:pPr algn="l">
              <a:lnSpc>
                <a:spcPts val="1606"/>
              </a:lnSpc>
            </a:pPr>
            <a:r>
              <a:rPr lang="en-US" sz="1100" spc="1">
                <a:solidFill>
                  <a:srgbClr val="222222"/>
                </a:solidFill>
                <a:latin typeface="Telegraf"/>
                <a:ea typeface="Telegraf"/>
                <a:cs typeface="Telegraf"/>
                <a:sym typeface="Telegraf"/>
              </a:rPr>
              <a:t>both parties. The agreement will remain in effect until such time a new agreement is signed by </a:t>
            </a:r>
          </a:p>
          <a:p>
            <a:pPr algn="l">
              <a:lnSpc>
                <a:spcPts val="1606"/>
              </a:lnSpc>
            </a:pPr>
            <a:r>
              <a:rPr lang="en-US" sz="1100" spc="1">
                <a:solidFill>
                  <a:srgbClr val="222222"/>
                </a:solidFill>
                <a:latin typeface="Telegraf"/>
                <a:ea typeface="Telegraf"/>
                <a:cs typeface="Telegraf"/>
                <a:sym typeface="Telegraf"/>
              </a:rPr>
              <a:t>both parties. </a:t>
            </a:r>
          </a:p>
          <a:p>
            <a:pPr algn="l">
              <a:lnSpc>
                <a:spcPts val="1606"/>
              </a:lnSpc>
            </a:pPr>
          </a:p>
          <a:p>
            <a:pPr algn="l">
              <a:lnSpc>
                <a:spcPts val="1606"/>
              </a:lnSpc>
            </a:pPr>
            <a:r>
              <a:rPr lang="en-US" sz="1100" spc="1">
                <a:solidFill>
                  <a:srgbClr val="222222"/>
                </a:solidFill>
                <a:latin typeface="Telegraf"/>
                <a:ea typeface="Telegraf"/>
                <a:cs typeface="Telegraf"/>
                <a:sym typeface="Telegraf"/>
              </a:rPr>
              <a:t>Your</a:t>
            </a:r>
            <a:r>
              <a:rPr lang="en-US" sz="1100" spc="1">
                <a:solidFill>
                  <a:srgbClr val="222222"/>
                </a:solidFill>
                <a:latin typeface="Telegraf"/>
                <a:ea typeface="Telegraf"/>
                <a:cs typeface="Telegraf"/>
                <a:sym typeface="Telegraf"/>
                <a:hlinkClick r:id="rId2" tooltip="https://www.thebalancecareers.com/what-is-at-will-employment-1917898"/>
              </a:rPr>
              <a:t> </a:t>
            </a:r>
            <a:r>
              <a:rPr lang="en-US" sz="1100" spc="1">
                <a:solidFill>
                  <a:srgbClr val="222222"/>
                </a:solidFill>
                <a:latin typeface="Telegraf"/>
                <a:ea typeface="Telegraf"/>
                <a:cs typeface="Telegraf"/>
                <a:sym typeface="Telegraf"/>
                <a:hlinkClick r:id="rId3" tooltip="https://www.thebalancecareers.com/what-is-at-will-employment-1917898"/>
              </a:rPr>
              <a:t>employment is </a:t>
            </a:r>
            <a:r>
              <a:rPr lang="en-US" b="true" sz="1100" spc="1" u="sng">
                <a:solidFill>
                  <a:srgbClr val="222222"/>
                </a:solidFill>
                <a:latin typeface="Telegraf Bold"/>
                <a:ea typeface="Telegraf Bold"/>
                <a:cs typeface="Telegraf Bold"/>
                <a:sym typeface="Telegraf Bold"/>
                <a:hlinkClick r:id="rId4" tooltip="https://www.thebalancecareers.com/what-is-at-will-employment-1917898"/>
              </a:rPr>
              <a:t>at-will</a:t>
            </a:r>
            <a:r>
              <a:rPr lang="en-US" sz="1100" spc="1">
                <a:solidFill>
                  <a:srgbClr val="222222"/>
                </a:solidFill>
                <a:latin typeface="Telegraf"/>
                <a:ea typeface="Telegraf"/>
                <a:cs typeface="Telegraf"/>
                <a:sym typeface="Telegraf"/>
                <a:hlinkClick r:id="rId5" tooltip="https://www.thebalancecareers.com/what-is-at-will-employment-1917898"/>
              </a:rPr>
              <a:t> </a:t>
            </a:r>
            <a:r>
              <a:rPr lang="en-US" sz="1100" spc="1">
                <a:solidFill>
                  <a:srgbClr val="222222"/>
                </a:solidFill>
                <a:latin typeface="Telegraf"/>
                <a:ea typeface="Telegraf"/>
                <a:cs typeface="Telegraf"/>
                <a:sym typeface="Telegraf"/>
              </a:rPr>
              <a:t>and either party can terminate the relationship at any time with or </a:t>
            </a:r>
          </a:p>
          <a:p>
            <a:pPr algn="l">
              <a:lnSpc>
                <a:spcPts val="1606"/>
              </a:lnSpc>
            </a:pPr>
            <a:r>
              <a:rPr lang="en-US" sz="1100" spc="1">
                <a:solidFill>
                  <a:srgbClr val="222222"/>
                </a:solidFill>
                <a:latin typeface="Telegraf"/>
                <a:ea typeface="Telegraf"/>
                <a:cs typeface="Telegraf"/>
                <a:sym typeface="Telegraf"/>
              </a:rPr>
              <a:t>without cause and with or without notice. You acknowledge that this offer letter represents the entire agreement between you and Junk Raider. No verbal or written agreements, promises or representations that are not specifically stated in this written job offer, are or will be binding. </a:t>
            </a:r>
          </a:p>
          <a:p>
            <a:pPr algn="l">
              <a:lnSpc>
                <a:spcPts val="1606"/>
              </a:lnSpc>
            </a:pPr>
          </a:p>
          <a:p>
            <a:pPr algn="l">
              <a:lnSpc>
                <a:spcPts val="1606"/>
              </a:lnSpc>
            </a:pPr>
            <a:r>
              <a:rPr lang="en-US" sz="1100" spc="1">
                <a:solidFill>
                  <a:srgbClr val="222222"/>
                </a:solidFill>
                <a:latin typeface="Telegraf"/>
                <a:ea typeface="Telegraf"/>
                <a:cs typeface="Telegraf"/>
                <a:sym typeface="Telegraf"/>
              </a:rPr>
              <a:t>If you agree with the above outline, please sign below. </a:t>
            </a:r>
          </a:p>
          <a:p>
            <a:pPr algn="l">
              <a:lnSpc>
                <a:spcPts val="1606"/>
              </a:lnSpc>
            </a:pPr>
          </a:p>
          <a:p>
            <a:pPr algn="l">
              <a:lnSpc>
                <a:spcPts val="1606"/>
              </a:lnSpc>
            </a:pPr>
            <a:r>
              <a:rPr lang="en-US" b="true" sz="1100" spc="1">
                <a:solidFill>
                  <a:srgbClr val="222222"/>
                </a:solidFill>
                <a:latin typeface="Telegraf Bold"/>
                <a:ea typeface="Telegraf Bold"/>
                <a:cs typeface="Telegraf Bold"/>
                <a:sym typeface="Telegraf Bold"/>
              </a:rPr>
              <a:t>Signatures:</a:t>
            </a:r>
            <a:r>
              <a:rPr lang="en-US" sz="1100" spc="1">
                <a:solidFill>
                  <a:srgbClr val="222222"/>
                </a:solidFill>
                <a:latin typeface="Telegraf"/>
                <a:ea typeface="Telegraf"/>
                <a:cs typeface="Telegraf"/>
                <a:sym typeface="Telegraf"/>
              </a:rPr>
              <a:t> </a:t>
            </a:r>
          </a:p>
          <a:p>
            <a:pPr algn="l">
              <a:lnSpc>
                <a:spcPts val="1606"/>
              </a:lnSpc>
            </a:pPr>
            <a:r>
              <a:rPr lang="en-US" sz="1100" spc="1">
                <a:solidFill>
                  <a:srgbClr val="222222"/>
                </a:solidFill>
                <a:latin typeface="Telegraf"/>
                <a:ea typeface="Telegraf"/>
                <a:cs typeface="Telegraf"/>
                <a:sym typeface="Telegraf"/>
              </a:rPr>
              <a:t>__________________________________________________________ </a:t>
            </a:r>
          </a:p>
          <a:p>
            <a:pPr algn="l">
              <a:lnSpc>
                <a:spcPts val="1606"/>
              </a:lnSpc>
            </a:pPr>
            <a:r>
              <a:rPr lang="en-US" sz="1100" spc="2">
                <a:solidFill>
                  <a:srgbClr val="222222"/>
                </a:solidFill>
                <a:latin typeface="Telegraf"/>
                <a:ea typeface="Telegraf"/>
                <a:cs typeface="Telegraf"/>
                <a:sym typeface="Telegraf"/>
              </a:rPr>
              <a:t>(TTN) </a:t>
            </a:r>
          </a:p>
          <a:p>
            <a:pPr algn="l">
              <a:lnSpc>
                <a:spcPts val="1606"/>
              </a:lnSpc>
            </a:pPr>
            <a:r>
              <a:rPr lang="en-US" sz="1100" spc="1">
                <a:solidFill>
                  <a:srgbClr val="222222"/>
                </a:solidFill>
                <a:latin typeface="Telegraf"/>
                <a:ea typeface="Telegraf"/>
                <a:cs typeface="Telegraf"/>
                <a:sym typeface="Telegraf"/>
              </a:rPr>
              <a:t>__________________________________________________________ </a:t>
            </a:r>
          </a:p>
          <a:p>
            <a:pPr algn="l">
              <a:lnSpc>
                <a:spcPts val="1606"/>
              </a:lnSpc>
            </a:pPr>
            <a:r>
              <a:rPr lang="en-US" sz="1100" spc="2">
                <a:solidFill>
                  <a:srgbClr val="222222"/>
                </a:solidFill>
                <a:latin typeface="Telegraf"/>
                <a:ea typeface="Telegraf"/>
                <a:cs typeface="Telegraf"/>
                <a:sym typeface="Telegraf"/>
              </a:rPr>
              <a:t>Date </a:t>
            </a:r>
          </a:p>
        </p:txBody>
      </p:sp>
      <p:sp>
        <p:nvSpPr>
          <p:cNvPr name="TextBox 4" id="4"/>
          <p:cNvSpPr txBox="true"/>
          <p:nvPr/>
        </p:nvSpPr>
        <p:spPr>
          <a:xfrm rot="0">
            <a:off x="777240" y="8543154"/>
            <a:ext cx="4437278" cy="950468"/>
          </a:xfrm>
          <a:prstGeom prst="rect">
            <a:avLst/>
          </a:prstGeom>
        </p:spPr>
        <p:txBody>
          <a:bodyPr anchor="t" rtlCol="false" tIns="0" lIns="0" bIns="0" rIns="0">
            <a:spAutoFit/>
          </a:bodyPr>
          <a:lstStyle/>
          <a:p>
            <a:pPr algn="l">
              <a:lnSpc>
                <a:spcPts val="1936"/>
              </a:lnSpc>
            </a:pPr>
            <a:r>
              <a:rPr lang="en-US" sz="1100" spc="1">
                <a:solidFill>
                  <a:srgbClr val="222222"/>
                </a:solidFill>
                <a:latin typeface="Telegraf"/>
                <a:ea typeface="Telegraf"/>
                <a:cs typeface="Telegraf"/>
                <a:sym typeface="Telegraf"/>
              </a:rPr>
              <a:t>__________________________________________________________ (Business Owner) _________________________________________________________ </a:t>
            </a:r>
          </a:p>
          <a:p>
            <a:pPr algn="l">
              <a:lnSpc>
                <a:spcPts val="1936"/>
              </a:lnSpc>
            </a:pPr>
            <a:r>
              <a:rPr lang="en-US" sz="1100" spc="1">
                <a:solidFill>
                  <a:srgbClr val="222222"/>
                </a:solidFill>
                <a:latin typeface="Telegraf"/>
                <a:ea typeface="Telegraf"/>
                <a:cs typeface="Telegraf"/>
                <a:sym typeface="Telegraf"/>
              </a:rPr>
              <a:t>Date </a:t>
            </a:r>
          </a:p>
        </p:txBody>
      </p:sp>
    </p:spTree>
  </p:cSld>
  <p:clrMapOvr>
    <a:masterClrMapping/>
  </p:clrMapOvr>
</p:sld>
</file>

<file path=ppt/slides/slide11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914400" y="1325880"/>
            <a:ext cx="5943600" cy="1267"/>
            <a:chOff x="0" y="0"/>
            <a:chExt cx="5943600" cy="1270"/>
          </a:xfrm>
        </p:grpSpPr>
        <p:sp>
          <p:nvSpPr>
            <p:cNvPr name="Freeform 3" id="3"/>
            <p:cNvSpPr/>
            <p:nvPr/>
          </p:nvSpPr>
          <p:spPr>
            <a:xfrm flipH="false" flipV="false" rot="0">
              <a:off x="0" y="0"/>
              <a:ext cx="5943600" cy="1270"/>
            </a:xfrm>
            <a:custGeom>
              <a:avLst/>
              <a:gdLst/>
              <a:ahLst/>
              <a:cxnLst/>
              <a:rect r="r" b="b" t="t" l="l"/>
              <a:pathLst>
                <a:path h="1270" w="5943600">
                  <a:moveTo>
                    <a:pt x="0" y="1270"/>
                  </a:moveTo>
                  <a:lnTo>
                    <a:pt x="5943600" y="1270"/>
                  </a:lnTo>
                  <a:lnTo>
                    <a:pt x="5943600" y="0"/>
                  </a:lnTo>
                  <a:lnTo>
                    <a:pt x="0" y="0"/>
                  </a:lnTo>
                  <a:close/>
                </a:path>
              </a:pathLst>
            </a:custGeom>
            <a:solidFill>
              <a:srgbClr val="A0A0A0"/>
            </a:solidFill>
          </p:spPr>
        </p:sp>
      </p:grpSp>
      <p:grpSp>
        <p:nvGrpSpPr>
          <p:cNvPr name="Group 4" id="4"/>
          <p:cNvGrpSpPr>
            <a:grpSpLocks noChangeAspect="true"/>
          </p:cNvGrpSpPr>
          <p:nvPr/>
        </p:nvGrpSpPr>
        <p:grpSpPr>
          <a:xfrm rot="0">
            <a:off x="914400" y="4290050"/>
            <a:ext cx="5943600" cy="10678"/>
            <a:chOff x="0" y="0"/>
            <a:chExt cx="5943600" cy="10681"/>
          </a:xfrm>
        </p:grpSpPr>
        <p:sp>
          <p:nvSpPr>
            <p:cNvPr name="Freeform 5" id="5"/>
            <p:cNvSpPr/>
            <p:nvPr/>
          </p:nvSpPr>
          <p:spPr>
            <a:xfrm flipH="false" flipV="false" rot="0">
              <a:off x="0" y="0"/>
              <a:ext cx="5943600" cy="10668"/>
            </a:xfrm>
            <a:custGeom>
              <a:avLst/>
              <a:gdLst/>
              <a:ahLst/>
              <a:cxnLst/>
              <a:rect r="r" b="b" t="t" l="l"/>
              <a:pathLst>
                <a:path h="10668" w="5943600">
                  <a:moveTo>
                    <a:pt x="0" y="10668"/>
                  </a:moveTo>
                  <a:lnTo>
                    <a:pt x="5943600" y="10668"/>
                  </a:lnTo>
                  <a:lnTo>
                    <a:pt x="5943600" y="0"/>
                  </a:lnTo>
                  <a:lnTo>
                    <a:pt x="0" y="0"/>
                  </a:lnTo>
                  <a:close/>
                </a:path>
              </a:pathLst>
            </a:custGeom>
            <a:solidFill>
              <a:srgbClr val="000000"/>
            </a:solidFill>
          </p:spPr>
        </p:sp>
      </p:grpSp>
      <p:grpSp>
        <p:nvGrpSpPr>
          <p:cNvPr name="Group 6" id="6"/>
          <p:cNvGrpSpPr>
            <a:grpSpLocks noChangeAspect="true"/>
          </p:cNvGrpSpPr>
          <p:nvPr/>
        </p:nvGrpSpPr>
        <p:grpSpPr>
          <a:xfrm rot="0">
            <a:off x="914400" y="4475988"/>
            <a:ext cx="5943600" cy="10668"/>
            <a:chOff x="0" y="0"/>
            <a:chExt cx="5943600" cy="10668"/>
          </a:xfrm>
        </p:grpSpPr>
        <p:sp>
          <p:nvSpPr>
            <p:cNvPr name="Freeform 7" id="7"/>
            <p:cNvSpPr/>
            <p:nvPr/>
          </p:nvSpPr>
          <p:spPr>
            <a:xfrm flipH="false" flipV="false" rot="0">
              <a:off x="0" y="0"/>
              <a:ext cx="5943600" cy="10668"/>
            </a:xfrm>
            <a:custGeom>
              <a:avLst/>
              <a:gdLst/>
              <a:ahLst/>
              <a:cxnLst/>
              <a:rect r="r" b="b" t="t" l="l"/>
              <a:pathLst>
                <a:path h="10668" w="5943600">
                  <a:moveTo>
                    <a:pt x="0" y="10668"/>
                  </a:moveTo>
                  <a:lnTo>
                    <a:pt x="5943600" y="10668"/>
                  </a:lnTo>
                  <a:lnTo>
                    <a:pt x="5943600" y="0"/>
                  </a:lnTo>
                  <a:lnTo>
                    <a:pt x="0" y="0"/>
                  </a:lnTo>
                  <a:close/>
                </a:path>
              </a:pathLst>
            </a:custGeom>
            <a:solidFill>
              <a:srgbClr val="000000"/>
            </a:solidFill>
          </p:spPr>
        </p:sp>
      </p:grpSp>
      <p:grpSp>
        <p:nvGrpSpPr>
          <p:cNvPr name="Group 8" id="8"/>
          <p:cNvGrpSpPr>
            <a:grpSpLocks noChangeAspect="true"/>
          </p:cNvGrpSpPr>
          <p:nvPr/>
        </p:nvGrpSpPr>
        <p:grpSpPr>
          <a:xfrm rot="0">
            <a:off x="914400" y="4661916"/>
            <a:ext cx="5943600" cy="10668"/>
            <a:chOff x="0" y="0"/>
            <a:chExt cx="5943600" cy="10668"/>
          </a:xfrm>
        </p:grpSpPr>
        <p:sp>
          <p:nvSpPr>
            <p:cNvPr name="Freeform 9" id="9"/>
            <p:cNvSpPr/>
            <p:nvPr/>
          </p:nvSpPr>
          <p:spPr>
            <a:xfrm flipH="false" flipV="false" rot="0">
              <a:off x="0" y="0"/>
              <a:ext cx="5943600" cy="10668"/>
            </a:xfrm>
            <a:custGeom>
              <a:avLst/>
              <a:gdLst/>
              <a:ahLst/>
              <a:cxnLst/>
              <a:rect r="r" b="b" t="t" l="l"/>
              <a:pathLst>
                <a:path h="10668" w="5943600">
                  <a:moveTo>
                    <a:pt x="0" y="10668"/>
                  </a:moveTo>
                  <a:lnTo>
                    <a:pt x="5943600" y="10668"/>
                  </a:lnTo>
                  <a:lnTo>
                    <a:pt x="5943600" y="0"/>
                  </a:lnTo>
                  <a:lnTo>
                    <a:pt x="0" y="0"/>
                  </a:lnTo>
                  <a:close/>
                </a:path>
              </a:pathLst>
            </a:custGeom>
            <a:solidFill>
              <a:srgbClr val="000000"/>
            </a:solidFill>
          </p:spPr>
        </p:sp>
      </p:grpSp>
      <p:grpSp>
        <p:nvGrpSpPr>
          <p:cNvPr name="Group 10" id="10"/>
          <p:cNvGrpSpPr>
            <a:grpSpLocks noChangeAspect="true"/>
          </p:cNvGrpSpPr>
          <p:nvPr/>
        </p:nvGrpSpPr>
        <p:grpSpPr>
          <a:xfrm rot="0">
            <a:off x="914400" y="4847834"/>
            <a:ext cx="5943600" cy="10678"/>
            <a:chOff x="0" y="0"/>
            <a:chExt cx="5943600" cy="10681"/>
          </a:xfrm>
        </p:grpSpPr>
        <p:sp>
          <p:nvSpPr>
            <p:cNvPr name="Freeform 11" id="11"/>
            <p:cNvSpPr/>
            <p:nvPr/>
          </p:nvSpPr>
          <p:spPr>
            <a:xfrm flipH="false" flipV="false" rot="0">
              <a:off x="0" y="0"/>
              <a:ext cx="5943600" cy="10668"/>
            </a:xfrm>
            <a:custGeom>
              <a:avLst/>
              <a:gdLst/>
              <a:ahLst/>
              <a:cxnLst/>
              <a:rect r="r" b="b" t="t" l="l"/>
              <a:pathLst>
                <a:path h="10668" w="5943600">
                  <a:moveTo>
                    <a:pt x="0" y="10668"/>
                  </a:moveTo>
                  <a:lnTo>
                    <a:pt x="5943600" y="10668"/>
                  </a:lnTo>
                  <a:lnTo>
                    <a:pt x="5943600" y="0"/>
                  </a:lnTo>
                  <a:lnTo>
                    <a:pt x="0" y="0"/>
                  </a:lnTo>
                  <a:close/>
                </a:path>
              </a:pathLst>
            </a:custGeom>
            <a:solidFill>
              <a:srgbClr val="000000"/>
            </a:solidFill>
          </p:spPr>
        </p:sp>
      </p:grpSp>
      <p:grpSp>
        <p:nvGrpSpPr>
          <p:cNvPr name="Group 12" id="12"/>
          <p:cNvGrpSpPr>
            <a:grpSpLocks noChangeAspect="true"/>
          </p:cNvGrpSpPr>
          <p:nvPr/>
        </p:nvGrpSpPr>
        <p:grpSpPr>
          <a:xfrm rot="0">
            <a:off x="914400" y="5033772"/>
            <a:ext cx="5943600" cy="10668"/>
            <a:chOff x="0" y="0"/>
            <a:chExt cx="5943600" cy="10668"/>
          </a:xfrm>
        </p:grpSpPr>
        <p:sp>
          <p:nvSpPr>
            <p:cNvPr name="Freeform 13" id="13"/>
            <p:cNvSpPr/>
            <p:nvPr/>
          </p:nvSpPr>
          <p:spPr>
            <a:xfrm flipH="false" flipV="false" rot="0">
              <a:off x="0" y="0"/>
              <a:ext cx="5943600" cy="10668"/>
            </a:xfrm>
            <a:custGeom>
              <a:avLst/>
              <a:gdLst/>
              <a:ahLst/>
              <a:cxnLst/>
              <a:rect r="r" b="b" t="t" l="l"/>
              <a:pathLst>
                <a:path h="10668" w="5943600">
                  <a:moveTo>
                    <a:pt x="0" y="10668"/>
                  </a:moveTo>
                  <a:lnTo>
                    <a:pt x="5943600" y="10668"/>
                  </a:lnTo>
                  <a:lnTo>
                    <a:pt x="5943600" y="0"/>
                  </a:lnTo>
                  <a:lnTo>
                    <a:pt x="0" y="0"/>
                  </a:lnTo>
                  <a:close/>
                </a:path>
              </a:pathLst>
            </a:custGeom>
            <a:solidFill>
              <a:srgbClr val="000000"/>
            </a:solidFill>
          </p:spPr>
        </p:sp>
      </p:grpSp>
      <p:grpSp>
        <p:nvGrpSpPr>
          <p:cNvPr name="Group 14" id="14"/>
          <p:cNvGrpSpPr>
            <a:grpSpLocks noChangeAspect="true"/>
          </p:cNvGrpSpPr>
          <p:nvPr/>
        </p:nvGrpSpPr>
        <p:grpSpPr>
          <a:xfrm rot="0">
            <a:off x="914400" y="5221224"/>
            <a:ext cx="5943600" cy="10668"/>
            <a:chOff x="0" y="0"/>
            <a:chExt cx="5943600" cy="10668"/>
          </a:xfrm>
        </p:grpSpPr>
        <p:sp>
          <p:nvSpPr>
            <p:cNvPr name="Freeform 15" id="15"/>
            <p:cNvSpPr/>
            <p:nvPr/>
          </p:nvSpPr>
          <p:spPr>
            <a:xfrm flipH="false" flipV="false" rot="0">
              <a:off x="0" y="0"/>
              <a:ext cx="5943600" cy="10668"/>
            </a:xfrm>
            <a:custGeom>
              <a:avLst/>
              <a:gdLst/>
              <a:ahLst/>
              <a:cxnLst/>
              <a:rect r="r" b="b" t="t" l="l"/>
              <a:pathLst>
                <a:path h="10668" w="5943600">
                  <a:moveTo>
                    <a:pt x="0" y="10668"/>
                  </a:moveTo>
                  <a:lnTo>
                    <a:pt x="5943600" y="10668"/>
                  </a:lnTo>
                  <a:lnTo>
                    <a:pt x="5943600" y="0"/>
                  </a:lnTo>
                  <a:lnTo>
                    <a:pt x="0" y="0"/>
                  </a:lnTo>
                  <a:close/>
                </a:path>
              </a:pathLst>
            </a:custGeom>
            <a:solidFill>
              <a:srgbClr val="000000"/>
            </a:solidFill>
          </p:spPr>
        </p:sp>
      </p:grpSp>
      <p:grpSp>
        <p:nvGrpSpPr>
          <p:cNvPr name="Group 16" id="16"/>
          <p:cNvGrpSpPr>
            <a:grpSpLocks noChangeAspect="true"/>
          </p:cNvGrpSpPr>
          <p:nvPr/>
        </p:nvGrpSpPr>
        <p:grpSpPr>
          <a:xfrm rot="0">
            <a:off x="914400" y="5407152"/>
            <a:ext cx="5943600" cy="10668"/>
            <a:chOff x="0" y="0"/>
            <a:chExt cx="5943600" cy="10668"/>
          </a:xfrm>
        </p:grpSpPr>
        <p:sp>
          <p:nvSpPr>
            <p:cNvPr name="Freeform 17" id="17"/>
            <p:cNvSpPr/>
            <p:nvPr/>
          </p:nvSpPr>
          <p:spPr>
            <a:xfrm flipH="false" flipV="false" rot="0">
              <a:off x="0" y="0"/>
              <a:ext cx="5943600" cy="10668"/>
            </a:xfrm>
            <a:custGeom>
              <a:avLst/>
              <a:gdLst/>
              <a:ahLst/>
              <a:cxnLst/>
              <a:rect r="r" b="b" t="t" l="l"/>
              <a:pathLst>
                <a:path h="10668" w="5943600">
                  <a:moveTo>
                    <a:pt x="0" y="10668"/>
                  </a:moveTo>
                  <a:lnTo>
                    <a:pt x="5943600" y="10668"/>
                  </a:lnTo>
                  <a:lnTo>
                    <a:pt x="5943600" y="0"/>
                  </a:lnTo>
                  <a:lnTo>
                    <a:pt x="0" y="0"/>
                  </a:lnTo>
                  <a:close/>
                </a:path>
              </a:pathLst>
            </a:custGeom>
            <a:solidFill>
              <a:srgbClr val="000000"/>
            </a:solidFill>
          </p:spPr>
        </p:sp>
      </p:grpSp>
      <p:grpSp>
        <p:nvGrpSpPr>
          <p:cNvPr name="Group 18" id="18"/>
          <p:cNvGrpSpPr>
            <a:grpSpLocks noChangeAspect="true"/>
          </p:cNvGrpSpPr>
          <p:nvPr/>
        </p:nvGrpSpPr>
        <p:grpSpPr>
          <a:xfrm rot="0">
            <a:off x="914400" y="5593070"/>
            <a:ext cx="5943600" cy="10678"/>
            <a:chOff x="0" y="0"/>
            <a:chExt cx="5943600" cy="10681"/>
          </a:xfrm>
        </p:grpSpPr>
        <p:sp>
          <p:nvSpPr>
            <p:cNvPr name="Freeform 19" id="19"/>
            <p:cNvSpPr/>
            <p:nvPr/>
          </p:nvSpPr>
          <p:spPr>
            <a:xfrm flipH="false" flipV="false" rot="0">
              <a:off x="0" y="0"/>
              <a:ext cx="5943600" cy="10668"/>
            </a:xfrm>
            <a:custGeom>
              <a:avLst/>
              <a:gdLst/>
              <a:ahLst/>
              <a:cxnLst/>
              <a:rect r="r" b="b" t="t" l="l"/>
              <a:pathLst>
                <a:path h="10668" w="5943600">
                  <a:moveTo>
                    <a:pt x="0" y="10668"/>
                  </a:moveTo>
                  <a:lnTo>
                    <a:pt x="5943600" y="10668"/>
                  </a:lnTo>
                  <a:lnTo>
                    <a:pt x="5943600" y="0"/>
                  </a:lnTo>
                  <a:lnTo>
                    <a:pt x="0" y="0"/>
                  </a:lnTo>
                  <a:close/>
                </a:path>
              </a:pathLst>
            </a:custGeom>
            <a:solidFill>
              <a:srgbClr val="000000"/>
            </a:solidFill>
          </p:spPr>
        </p:sp>
      </p:grpSp>
      <p:grpSp>
        <p:nvGrpSpPr>
          <p:cNvPr name="Group 20" id="20"/>
          <p:cNvGrpSpPr>
            <a:grpSpLocks noChangeAspect="true"/>
          </p:cNvGrpSpPr>
          <p:nvPr/>
        </p:nvGrpSpPr>
        <p:grpSpPr>
          <a:xfrm rot="0">
            <a:off x="914400" y="5779008"/>
            <a:ext cx="5943600" cy="10668"/>
            <a:chOff x="0" y="0"/>
            <a:chExt cx="5943600" cy="10668"/>
          </a:xfrm>
        </p:grpSpPr>
        <p:sp>
          <p:nvSpPr>
            <p:cNvPr name="Freeform 21" id="21"/>
            <p:cNvSpPr/>
            <p:nvPr/>
          </p:nvSpPr>
          <p:spPr>
            <a:xfrm flipH="false" flipV="false" rot="0">
              <a:off x="0" y="0"/>
              <a:ext cx="5943600" cy="10668"/>
            </a:xfrm>
            <a:custGeom>
              <a:avLst/>
              <a:gdLst/>
              <a:ahLst/>
              <a:cxnLst/>
              <a:rect r="r" b="b" t="t" l="l"/>
              <a:pathLst>
                <a:path h="10668" w="5943600">
                  <a:moveTo>
                    <a:pt x="0" y="10668"/>
                  </a:moveTo>
                  <a:lnTo>
                    <a:pt x="5943600" y="10668"/>
                  </a:lnTo>
                  <a:lnTo>
                    <a:pt x="5943600" y="0"/>
                  </a:lnTo>
                  <a:lnTo>
                    <a:pt x="0" y="0"/>
                  </a:lnTo>
                  <a:close/>
                </a:path>
              </a:pathLst>
            </a:custGeom>
            <a:solidFill>
              <a:srgbClr val="000000"/>
            </a:solidFill>
          </p:spPr>
        </p:sp>
      </p:grpSp>
      <p:grpSp>
        <p:nvGrpSpPr>
          <p:cNvPr name="Group 22" id="22"/>
          <p:cNvGrpSpPr>
            <a:grpSpLocks noChangeAspect="true"/>
          </p:cNvGrpSpPr>
          <p:nvPr/>
        </p:nvGrpSpPr>
        <p:grpSpPr>
          <a:xfrm rot="0">
            <a:off x="914400" y="5966460"/>
            <a:ext cx="5943600" cy="10668"/>
            <a:chOff x="0" y="0"/>
            <a:chExt cx="5943600" cy="10668"/>
          </a:xfrm>
        </p:grpSpPr>
        <p:sp>
          <p:nvSpPr>
            <p:cNvPr name="Freeform 23" id="23"/>
            <p:cNvSpPr/>
            <p:nvPr/>
          </p:nvSpPr>
          <p:spPr>
            <a:xfrm flipH="false" flipV="false" rot="0">
              <a:off x="0" y="0"/>
              <a:ext cx="5943600" cy="10668"/>
            </a:xfrm>
            <a:custGeom>
              <a:avLst/>
              <a:gdLst/>
              <a:ahLst/>
              <a:cxnLst/>
              <a:rect r="r" b="b" t="t" l="l"/>
              <a:pathLst>
                <a:path h="10668" w="5943600">
                  <a:moveTo>
                    <a:pt x="0" y="10668"/>
                  </a:moveTo>
                  <a:lnTo>
                    <a:pt x="5943600" y="10668"/>
                  </a:lnTo>
                  <a:lnTo>
                    <a:pt x="5943600" y="0"/>
                  </a:lnTo>
                  <a:lnTo>
                    <a:pt x="0" y="0"/>
                  </a:lnTo>
                  <a:close/>
                </a:path>
              </a:pathLst>
            </a:custGeom>
            <a:solidFill>
              <a:srgbClr val="000000"/>
            </a:solidFill>
          </p:spPr>
        </p:sp>
      </p:grpSp>
      <p:grpSp>
        <p:nvGrpSpPr>
          <p:cNvPr name="Group 24" id="24"/>
          <p:cNvGrpSpPr>
            <a:grpSpLocks noChangeAspect="true"/>
          </p:cNvGrpSpPr>
          <p:nvPr/>
        </p:nvGrpSpPr>
        <p:grpSpPr>
          <a:xfrm rot="0">
            <a:off x="1354836" y="4104132"/>
            <a:ext cx="5503164" cy="10668"/>
            <a:chOff x="0" y="0"/>
            <a:chExt cx="5503164" cy="10668"/>
          </a:xfrm>
        </p:grpSpPr>
        <p:sp>
          <p:nvSpPr>
            <p:cNvPr name="Freeform 25" id="25"/>
            <p:cNvSpPr/>
            <p:nvPr/>
          </p:nvSpPr>
          <p:spPr>
            <a:xfrm flipH="false" flipV="false" rot="0">
              <a:off x="0" y="0"/>
              <a:ext cx="5503164" cy="10668"/>
            </a:xfrm>
            <a:custGeom>
              <a:avLst/>
              <a:gdLst/>
              <a:ahLst/>
              <a:cxnLst/>
              <a:rect r="r" b="b" t="t" l="l"/>
              <a:pathLst>
                <a:path h="10668" w="5503164">
                  <a:moveTo>
                    <a:pt x="0" y="10668"/>
                  </a:moveTo>
                  <a:lnTo>
                    <a:pt x="5503164" y="10668"/>
                  </a:lnTo>
                  <a:lnTo>
                    <a:pt x="5503164" y="0"/>
                  </a:lnTo>
                  <a:lnTo>
                    <a:pt x="0" y="0"/>
                  </a:lnTo>
                  <a:close/>
                </a:path>
              </a:pathLst>
            </a:custGeom>
            <a:solidFill>
              <a:srgbClr val="000000"/>
            </a:solidFill>
          </p:spPr>
        </p:sp>
      </p:grpSp>
      <p:grpSp>
        <p:nvGrpSpPr>
          <p:cNvPr name="Group 26" id="26"/>
          <p:cNvGrpSpPr>
            <a:grpSpLocks noChangeAspect="true"/>
          </p:cNvGrpSpPr>
          <p:nvPr/>
        </p:nvGrpSpPr>
        <p:grpSpPr>
          <a:xfrm rot="0">
            <a:off x="2022348" y="6449568"/>
            <a:ext cx="720852" cy="10668"/>
            <a:chOff x="0" y="0"/>
            <a:chExt cx="720852" cy="10668"/>
          </a:xfrm>
        </p:grpSpPr>
        <p:sp>
          <p:nvSpPr>
            <p:cNvPr name="Freeform 27" id="27"/>
            <p:cNvSpPr/>
            <p:nvPr/>
          </p:nvSpPr>
          <p:spPr>
            <a:xfrm flipH="false" flipV="false" rot="0">
              <a:off x="0" y="0"/>
              <a:ext cx="720852" cy="10668"/>
            </a:xfrm>
            <a:custGeom>
              <a:avLst/>
              <a:gdLst/>
              <a:ahLst/>
              <a:cxnLst/>
              <a:rect r="r" b="b" t="t" l="l"/>
              <a:pathLst>
                <a:path h="10668" w="720852">
                  <a:moveTo>
                    <a:pt x="0" y="10668"/>
                  </a:moveTo>
                  <a:lnTo>
                    <a:pt x="720852" y="10668"/>
                  </a:lnTo>
                  <a:lnTo>
                    <a:pt x="720852" y="0"/>
                  </a:lnTo>
                  <a:lnTo>
                    <a:pt x="0" y="0"/>
                  </a:lnTo>
                  <a:close/>
                </a:path>
              </a:pathLst>
            </a:custGeom>
            <a:solidFill>
              <a:srgbClr val="000000"/>
            </a:solidFill>
          </p:spPr>
        </p:sp>
      </p:grpSp>
      <p:grpSp>
        <p:nvGrpSpPr>
          <p:cNvPr name="Group 28" id="28"/>
          <p:cNvGrpSpPr>
            <a:grpSpLocks noChangeAspect="true"/>
          </p:cNvGrpSpPr>
          <p:nvPr/>
        </p:nvGrpSpPr>
        <p:grpSpPr>
          <a:xfrm rot="0">
            <a:off x="2069592" y="3165338"/>
            <a:ext cx="3416808" cy="10678"/>
            <a:chOff x="0" y="0"/>
            <a:chExt cx="3416808" cy="10681"/>
          </a:xfrm>
        </p:grpSpPr>
        <p:sp>
          <p:nvSpPr>
            <p:cNvPr name="Freeform 29" id="29"/>
            <p:cNvSpPr/>
            <p:nvPr/>
          </p:nvSpPr>
          <p:spPr>
            <a:xfrm flipH="false" flipV="false" rot="0">
              <a:off x="0" y="0"/>
              <a:ext cx="3416808" cy="10668"/>
            </a:xfrm>
            <a:custGeom>
              <a:avLst/>
              <a:gdLst/>
              <a:ahLst/>
              <a:cxnLst/>
              <a:rect r="r" b="b" t="t" l="l"/>
              <a:pathLst>
                <a:path h="10668" w="3416808">
                  <a:moveTo>
                    <a:pt x="0" y="10668"/>
                  </a:moveTo>
                  <a:lnTo>
                    <a:pt x="3416808" y="10668"/>
                  </a:lnTo>
                  <a:lnTo>
                    <a:pt x="3416808" y="0"/>
                  </a:lnTo>
                  <a:lnTo>
                    <a:pt x="0" y="0"/>
                  </a:lnTo>
                  <a:close/>
                </a:path>
              </a:pathLst>
            </a:custGeom>
            <a:solidFill>
              <a:srgbClr val="000000"/>
            </a:solidFill>
          </p:spPr>
        </p:sp>
      </p:grpSp>
      <p:grpSp>
        <p:nvGrpSpPr>
          <p:cNvPr name="Group 30" id="30"/>
          <p:cNvGrpSpPr>
            <a:grpSpLocks noChangeAspect="true"/>
          </p:cNvGrpSpPr>
          <p:nvPr/>
        </p:nvGrpSpPr>
        <p:grpSpPr>
          <a:xfrm rot="0">
            <a:off x="2164080" y="3791702"/>
            <a:ext cx="1036320" cy="10678"/>
            <a:chOff x="0" y="0"/>
            <a:chExt cx="1036320" cy="10681"/>
          </a:xfrm>
        </p:grpSpPr>
        <p:sp>
          <p:nvSpPr>
            <p:cNvPr name="Freeform 31" id="31"/>
            <p:cNvSpPr/>
            <p:nvPr/>
          </p:nvSpPr>
          <p:spPr>
            <a:xfrm flipH="false" flipV="false" rot="0">
              <a:off x="0" y="0"/>
              <a:ext cx="1036320" cy="10668"/>
            </a:xfrm>
            <a:custGeom>
              <a:avLst/>
              <a:gdLst/>
              <a:ahLst/>
              <a:cxnLst/>
              <a:rect r="r" b="b" t="t" l="l"/>
              <a:pathLst>
                <a:path h="10668" w="1036320">
                  <a:moveTo>
                    <a:pt x="0" y="10668"/>
                  </a:moveTo>
                  <a:lnTo>
                    <a:pt x="1036320" y="10668"/>
                  </a:lnTo>
                  <a:lnTo>
                    <a:pt x="1036320" y="0"/>
                  </a:lnTo>
                  <a:lnTo>
                    <a:pt x="0" y="0"/>
                  </a:lnTo>
                  <a:close/>
                </a:path>
              </a:pathLst>
            </a:custGeom>
            <a:solidFill>
              <a:srgbClr val="000000"/>
            </a:solidFill>
          </p:spPr>
        </p:sp>
      </p:grpSp>
      <p:grpSp>
        <p:nvGrpSpPr>
          <p:cNvPr name="Group 32" id="32"/>
          <p:cNvGrpSpPr>
            <a:grpSpLocks noChangeAspect="true"/>
          </p:cNvGrpSpPr>
          <p:nvPr/>
        </p:nvGrpSpPr>
        <p:grpSpPr>
          <a:xfrm rot="0">
            <a:off x="2202180" y="6761988"/>
            <a:ext cx="541020" cy="10668"/>
            <a:chOff x="0" y="0"/>
            <a:chExt cx="541020" cy="10668"/>
          </a:xfrm>
        </p:grpSpPr>
        <p:sp>
          <p:nvSpPr>
            <p:cNvPr name="Freeform 33" id="33"/>
            <p:cNvSpPr/>
            <p:nvPr/>
          </p:nvSpPr>
          <p:spPr>
            <a:xfrm flipH="false" flipV="false" rot="0">
              <a:off x="0" y="0"/>
              <a:ext cx="541020" cy="10668"/>
            </a:xfrm>
            <a:custGeom>
              <a:avLst/>
              <a:gdLst/>
              <a:ahLst/>
              <a:cxnLst/>
              <a:rect r="r" b="b" t="t" l="l"/>
              <a:pathLst>
                <a:path h="10668" w="541020">
                  <a:moveTo>
                    <a:pt x="0" y="10668"/>
                  </a:moveTo>
                  <a:lnTo>
                    <a:pt x="541020" y="10668"/>
                  </a:lnTo>
                  <a:lnTo>
                    <a:pt x="541020" y="0"/>
                  </a:lnTo>
                  <a:lnTo>
                    <a:pt x="0" y="0"/>
                  </a:lnTo>
                  <a:close/>
                </a:path>
              </a:pathLst>
            </a:custGeom>
            <a:solidFill>
              <a:srgbClr val="000000"/>
            </a:solidFill>
          </p:spPr>
        </p:sp>
      </p:grpSp>
      <p:grpSp>
        <p:nvGrpSpPr>
          <p:cNvPr name="Group 34" id="34"/>
          <p:cNvGrpSpPr>
            <a:grpSpLocks noChangeAspect="true"/>
          </p:cNvGrpSpPr>
          <p:nvPr/>
        </p:nvGrpSpPr>
        <p:grpSpPr>
          <a:xfrm rot="0">
            <a:off x="2308860" y="2852928"/>
            <a:ext cx="3177540" cy="10668"/>
            <a:chOff x="0" y="0"/>
            <a:chExt cx="3177540" cy="10668"/>
          </a:xfrm>
        </p:grpSpPr>
        <p:sp>
          <p:nvSpPr>
            <p:cNvPr name="Freeform 35" id="35"/>
            <p:cNvSpPr/>
            <p:nvPr/>
          </p:nvSpPr>
          <p:spPr>
            <a:xfrm flipH="false" flipV="false" rot="0">
              <a:off x="0" y="0"/>
              <a:ext cx="3177540" cy="10668"/>
            </a:xfrm>
            <a:custGeom>
              <a:avLst/>
              <a:gdLst/>
              <a:ahLst/>
              <a:cxnLst/>
              <a:rect r="r" b="b" t="t" l="l"/>
              <a:pathLst>
                <a:path h="10668" w="3177540">
                  <a:moveTo>
                    <a:pt x="0" y="10668"/>
                  </a:moveTo>
                  <a:lnTo>
                    <a:pt x="3177540" y="10668"/>
                  </a:lnTo>
                  <a:lnTo>
                    <a:pt x="3177540" y="0"/>
                  </a:lnTo>
                  <a:lnTo>
                    <a:pt x="0" y="0"/>
                  </a:lnTo>
                  <a:close/>
                </a:path>
              </a:pathLst>
            </a:custGeom>
            <a:solidFill>
              <a:srgbClr val="000000"/>
            </a:solidFill>
          </p:spPr>
        </p:sp>
      </p:grpSp>
      <p:grpSp>
        <p:nvGrpSpPr>
          <p:cNvPr name="Group 36" id="36"/>
          <p:cNvGrpSpPr>
            <a:grpSpLocks noChangeAspect="true"/>
          </p:cNvGrpSpPr>
          <p:nvPr/>
        </p:nvGrpSpPr>
        <p:grpSpPr>
          <a:xfrm rot="0">
            <a:off x="2446020" y="7752588"/>
            <a:ext cx="4402836" cy="10668"/>
            <a:chOff x="0" y="0"/>
            <a:chExt cx="4402836" cy="10668"/>
          </a:xfrm>
        </p:grpSpPr>
        <p:sp>
          <p:nvSpPr>
            <p:cNvPr name="Freeform 37" id="37"/>
            <p:cNvSpPr/>
            <p:nvPr/>
          </p:nvSpPr>
          <p:spPr>
            <a:xfrm flipH="false" flipV="false" rot="0">
              <a:off x="0" y="0"/>
              <a:ext cx="4402836" cy="10668"/>
            </a:xfrm>
            <a:custGeom>
              <a:avLst/>
              <a:gdLst/>
              <a:ahLst/>
              <a:cxnLst/>
              <a:rect r="r" b="b" t="t" l="l"/>
              <a:pathLst>
                <a:path h="10668" w="4402836">
                  <a:moveTo>
                    <a:pt x="0" y="10668"/>
                  </a:moveTo>
                  <a:lnTo>
                    <a:pt x="4402836" y="10668"/>
                  </a:lnTo>
                  <a:lnTo>
                    <a:pt x="4402836" y="0"/>
                  </a:lnTo>
                  <a:lnTo>
                    <a:pt x="0" y="0"/>
                  </a:lnTo>
                  <a:close/>
                </a:path>
              </a:pathLst>
            </a:custGeom>
            <a:solidFill>
              <a:srgbClr val="000000"/>
            </a:solidFill>
          </p:spPr>
        </p:sp>
      </p:grpSp>
      <p:grpSp>
        <p:nvGrpSpPr>
          <p:cNvPr name="Group 38" id="38"/>
          <p:cNvGrpSpPr>
            <a:grpSpLocks noChangeAspect="true"/>
          </p:cNvGrpSpPr>
          <p:nvPr/>
        </p:nvGrpSpPr>
        <p:grpSpPr>
          <a:xfrm rot="0">
            <a:off x="2485644" y="3477768"/>
            <a:ext cx="1171956" cy="10668"/>
            <a:chOff x="0" y="0"/>
            <a:chExt cx="1171956" cy="10668"/>
          </a:xfrm>
        </p:grpSpPr>
        <p:sp>
          <p:nvSpPr>
            <p:cNvPr name="Freeform 39" id="39"/>
            <p:cNvSpPr/>
            <p:nvPr/>
          </p:nvSpPr>
          <p:spPr>
            <a:xfrm flipH="false" flipV="false" rot="0">
              <a:off x="0" y="0"/>
              <a:ext cx="1171956" cy="10668"/>
            </a:xfrm>
            <a:custGeom>
              <a:avLst/>
              <a:gdLst/>
              <a:ahLst/>
              <a:cxnLst/>
              <a:rect r="r" b="b" t="t" l="l"/>
              <a:pathLst>
                <a:path h="10668" w="1171956">
                  <a:moveTo>
                    <a:pt x="0" y="10668"/>
                  </a:moveTo>
                  <a:lnTo>
                    <a:pt x="1171956" y="10668"/>
                  </a:lnTo>
                  <a:lnTo>
                    <a:pt x="1171956" y="0"/>
                  </a:lnTo>
                  <a:lnTo>
                    <a:pt x="0" y="0"/>
                  </a:lnTo>
                  <a:close/>
                </a:path>
              </a:pathLst>
            </a:custGeom>
            <a:solidFill>
              <a:srgbClr val="000000"/>
            </a:solidFill>
          </p:spPr>
        </p:sp>
      </p:grpSp>
      <p:grpSp>
        <p:nvGrpSpPr>
          <p:cNvPr name="Group 40" id="40"/>
          <p:cNvGrpSpPr>
            <a:grpSpLocks noChangeAspect="true"/>
          </p:cNvGrpSpPr>
          <p:nvPr/>
        </p:nvGrpSpPr>
        <p:grpSpPr>
          <a:xfrm rot="0">
            <a:off x="2531364" y="7254240"/>
            <a:ext cx="4326636" cy="10668"/>
            <a:chOff x="0" y="0"/>
            <a:chExt cx="4326636" cy="10668"/>
          </a:xfrm>
        </p:grpSpPr>
        <p:sp>
          <p:nvSpPr>
            <p:cNvPr name="Freeform 41" id="41"/>
            <p:cNvSpPr/>
            <p:nvPr/>
          </p:nvSpPr>
          <p:spPr>
            <a:xfrm flipH="false" flipV="false" rot="0">
              <a:off x="0" y="0"/>
              <a:ext cx="4326636" cy="10668"/>
            </a:xfrm>
            <a:custGeom>
              <a:avLst/>
              <a:gdLst/>
              <a:ahLst/>
              <a:cxnLst/>
              <a:rect r="r" b="b" t="t" l="l"/>
              <a:pathLst>
                <a:path h="10668" w="4326636">
                  <a:moveTo>
                    <a:pt x="0" y="10668"/>
                  </a:moveTo>
                  <a:lnTo>
                    <a:pt x="4326636" y="10668"/>
                  </a:lnTo>
                  <a:lnTo>
                    <a:pt x="4326636" y="0"/>
                  </a:lnTo>
                  <a:lnTo>
                    <a:pt x="0" y="0"/>
                  </a:lnTo>
                  <a:close/>
                </a:path>
              </a:pathLst>
            </a:custGeom>
            <a:solidFill>
              <a:srgbClr val="000000"/>
            </a:solidFill>
          </p:spPr>
        </p:sp>
      </p:grpSp>
      <p:sp>
        <p:nvSpPr>
          <p:cNvPr name="TextBox 42" id="42"/>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110 </a:t>
            </a:r>
          </a:p>
        </p:txBody>
      </p:sp>
      <p:sp>
        <p:nvSpPr>
          <p:cNvPr name="TextBox 43" id="43"/>
          <p:cNvSpPr txBox="true"/>
          <p:nvPr/>
        </p:nvSpPr>
        <p:spPr>
          <a:xfrm rot="0">
            <a:off x="914400" y="6231122"/>
            <a:ext cx="1406042" cy="563232"/>
          </a:xfrm>
          <a:prstGeom prst="rect">
            <a:avLst/>
          </a:prstGeom>
        </p:spPr>
        <p:txBody>
          <a:bodyPr anchor="t" rtlCol="false" tIns="0" lIns="0" bIns="0" rIns="0">
            <a:spAutoFit/>
          </a:bodyPr>
          <a:lstStyle/>
          <a:p>
            <a:pPr algn="l">
              <a:lnSpc>
                <a:spcPts val="2460"/>
              </a:lnSpc>
            </a:pPr>
            <a:r>
              <a:rPr lang="en-US" sz="1200" spc="1">
                <a:solidFill>
                  <a:srgbClr val="000000"/>
                </a:solidFill>
                <a:latin typeface="IBM Plex Sans Condensed"/>
                <a:ea typeface="IBM Plex Sans Condensed"/>
                <a:cs typeface="IBM Plex Sans Condensed"/>
                <a:sym typeface="IBM Plex Sans Condensed"/>
              </a:rPr>
              <a:t> Quarter Number: Tardies this quarter: </a:t>
            </a:r>
          </a:p>
        </p:txBody>
      </p:sp>
      <p:sp>
        <p:nvSpPr>
          <p:cNvPr name="TextBox 44" id="44"/>
          <p:cNvSpPr txBox="true"/>
          <p:nvPr/>
        </p:nvSpPr>
        <p:spPr>
          <a:xfrm rot="0">
            <a:off x="914400" y="2634482"/>
            <a:ext cx="1605686" cy="3364344"/>
          </a:xfrm>
          <a:prstGeom prst="rect">
            <a:avLst/>
          </a:prstGeom>
        </p:spPr>
        <p:txBody>
          <a:bodyPr anchor="t" rtlCol="false" tIns="0" lIns="0" bIns="0" rIns="0">
            <a:spAutoFit/>
          </a:bodyPr>
          <a:lstStyle/>
          <a:p>
            <a:pPr algn="l">
              <a:lnSpc>
                <a:spcPts val="2460"/>
              </a:lnSpc>
            </a:pPr>
            <a:r>
              <a:rPr lang="en-US" sz="1200" spc="1">
                <a:solidFill>
                  <a:srgbClr val="000000"/>
                </a:solidFill>
                <a:latin typeface="IBM Plex Sans Condensed"/>
                <a:ea typeface="IBM Plex Sans Condensed"/>
                <a:cs typeface="IBM Plex Sans Condensed"/>
                <a:sym typeface="IBM Plex Sans Condensed"/>
              </a:rPr>
              <a:t> Team Member Name: Date of Tardiness: </a:t>
            </a:r>
          </a:p>
          <a:p>
            <a:pPr algn="l">
              <a:lnSpc>
                <a:spcPts val="2460"/>
              </a:lnSpc>
            </a:pPr>
            <a:r>
              <a:rPr lang="en-US" sz="1200" spc="1">
                <a:solidFill>
                  <a:srgbClr val="000000"/>
                </a:solidFill>
                <a:latin typeface="IBM Plex Sans Condensed"/>
                <a:ea typeface="IBM Plex Sans Condensed"/>
                <a:cs typeface="IBM Plex Sans Condensed"/>
                <a:sym typeface="IBM Plex Sans Condensed"/>
              </a:rPr>
              <a:t>Time Scheduled to Be In: Actual Arrival Time: Notes: </a:t>
            </a:r>
          </a:p>
        </p:txBody>
      </p:sp>
      <p:sp>
        <p:nvSpPr>
          <p:cNvPr name="TextBox 45" id="45"/>
          <p:cNvSpPr txBox="true"/>
          <p:nvPr/>
        </p:nvSpPr>
        <p:spPr>
          <a:xfrm rot="0">
            <a:off x="2418588" y="991972"/>
            <a:ext cx="566318" cy="194310"/>
          </a:xfrm>
          <a:prstGeom prst="rect">
            <a:avLst/>
          </a:prstGeom>
        </p:spPr>
        <p:txBody>
          <a:bodyPr anchor="t" rtlCol="false" tIns="0" lIns="0" bIns="0" rIns="0">
            <a:spAutoFit/>
          </a:bodyPr>
          <a:lstStyle/>
          <a:p>
            <a:pPr algn="l">
              <a:lnSpc>
                <a:spcPts val="1679"/>
              </a:lnSpc>
            </a:pPr>
            <a:r>
              <a:rPr lang="en-US" sz="1200" spc="1">
                <a:solidFill>
                  <a:srgbClr val="1F3763"/>
                </a:solidFill>
                <a:latin typeface="IBM Plex Sans Condensed"/>
                <a:ea typeface="IBM Plex Sans Condensed"/>
                <a:cs typeface="IBM Plex Sans Condensed"/>
                <a:sym typeface="IBM Plex Sans Condensed"/>
              </a:rPr>
              <a:t>Figure 6. </a:t>
            </a:r>
          </a:p>
        </p:txBody>
      </p:sp>
      <p:sp>
        <p:nvSpPr>
          <p:cNvPr name="TextBox 46" id="46"/>
          <p:cNvSpPr txBox="true"/>
          <p:nvPr/>
        </p:nvSpPr>
        <p:spPr>
          <a:xfrm rot="0">
            <a:off x="914400" y="7207244"/>
            <a:ext cx="5977128" cy="747636"/>
          </a:xfrm>
          <a:prstGeom prst="rect">
            <a:avLst/>
          </a:prstGeom>
        </p:spPr>
        <p:txBody>
          <a:bodyPr anchor="t" rtlCol="false" tIns="0" lIns="0" bIns="0" rIns="0">
            <a:spAutoFit/>
          </a:bodyPr>
          <a:lstStyle/>
          <a:p>
            <a:pPr algn="l">
              <a:lnSpc>
                <a:spcPts val="600"/>
              </a:lnSpc>
            </a:pPr>
            <a:r>
              <a:rPr lang="en-US" sz="1200" spc="1">
                <a:solidFill>
                  <a:srgbClr val="000000"/>
                </a:solidFill>
                <a:latin typeface="IBM Plex Sans Condensed"/>
                <a:ea typeface="IBM Plex Sans Condensed"/>
                <a:cs typeface="IBM Plex Sans Condensed"/>
                <a:sym typeface="IBM Plex Sans Condensed"/>
              </a:rPr>
              <a:t> Team Member Signature: _________________________________________________________</a:t>
            </a:r>
          </a:p>
          <a:p>
            <a:pPr algn="l">
              <a:lnSpc>
                <a:spcPts val="600"/>
              </a:lnSpc>
            </a:pPr>
            <a:r>
              <a:rPr lang="en-US" sz="1200">
                <a:solidFill>
                  <a:srgbClr val="000000"/>
                </a:solidFill>
                <a:latin typeface="Arimo"/>
                <a:ea typeface="Arimo"/>
                <a:cs typeface="Arimo"/>
                <a:sym typeface="Arimo"/>
              </a:rPr>
              <a:t> </a:t>
            </a:r>
          </a:p>
          <a:p>
            <a:pPr algn="r" rtl="true">
              <a:lnSpc>
                <a:spcPts val="1524"/>
              </a:lnSpc>
            </a:pPr>
          </a:p>
          <a:p>
            <a:pPr algn="l">
              <a:lnSpc>
                <a:spcPts val="3000"/>
              </a:lnSpc>
            </a:pPr>
            <a:r>
              <a:rPr lang="en-US" sz="1200" spc="1">
                <a:solidFill>
                  <a:srgbClr val="000000"/>
                </a:solidFill>
                <a:latin typeface="IBM Plex Sans Condensed"/>
                <a:ea typeface="IBM Plex Sans Condensed"/>
                <a:cs typeface="IBM Plex Sans Condensed"/>
                <a:sym typeface="IBM Plex Sans Condensed"/>
              </a:rPr>
              <a:t>Management Signature: __________________________________________________________ </a:t>
            </a:r>
          </a:p>
        </p:txBody>
      </p:sp>
      <p:sp>
        <p:nvSpPr>
          <p:cNvPr name="TextBox 47" id="47"/>
          <p:cNvSpPr txBox="true"/>
          <p:nvPr/>
        </p:nvSpPr>
        <p:spPr>
          <a:xfrm rot="0">
            <a:off x="2985516" y="911504"/>
            <a:ext cx="2402738" cy="300990"/>
          </a:xfrm>
          <a:prstGeom prst="rect">
            <a:avLst/>
          </a:prstGeom>
        </p:spPr>
        <p:txBody>
          <a:bodyPr anchor="t" rtlCol="false" tIns="0" lIns="0" bIns="0" rIns="0">
            <a:spAutoFit/>
          </a:bodyPr>
          <a:lstStyle/>
          <a:p>
            <a:pPr algn="l">
              <a:lnSpc>
                <a:spcPts val="2520"/>
              </a:lnSpc>
            </a:pPr>
            <a:r>
              <a:rPr lang="en-US" sz="1800" spc="1">
                <a:solidFill>
                  <a:srgbClr val="1F3763"/>
                </a:solidFill>
                <a:latin typeface="IBM Plex Sans Condensed"/>
                <a:ea typeface="IBM Plex Sans Condensed"/>
                <a:cs typeface="IBM Plex Sans Condensed"/>
                <a:sym typeface="IBM Plex Sans Condensed"/>
              </a:rPr>
              <a:t>Employee Tardiness Form </a:t>
            </a:r>
          </a:p>
        </p:txBody>
      </p:sp>
      <p:sp>
        <p:nvSpPr>
          <p:cNvPr name="TextBox 48" id="48"/>
          <p:cNvSpPr txBox="true"/>
          <p:nvPr/>
        </p:nvSpPr>
        <p:spPr>
          <a:xfrm rot="0">
            <a:off x="2401824" y="2295611"/>
            <a:ext cx="3002280" cy="432616"/>
          </a:xfrm>
          <a:prstGeom prst="rect">
            <a:avLst/>
          </a:prstGeom>
        </p:spPr>
        <p:txBody>
          <a:bodyPr anchor="t" rtlCol="false" tIns="0" lIns="0" bIns="0" rIns="0">
            <a:spAutoFit/>
          </a:bodyPr>
          <a:lstStyle/>
          <a:p>
            <a:pPr algn="l">
              <a:lnSpc>
                <a:spcPts val="701"/>
              </a:lnSpc>
            </a:pPr>
            <a:r>
              <a:rPr lang="en-US" b="true" sz="1403" spc="1">
                <a:solidFill>
                  <a:srgbClr val="000000"/>
                </a:solidFill>
                <a:latin typeface="IBM Plex Sans Condensed Bold"/>
                <a:ea typeface="IBM Plex Sans Condensed Bold"/>
                <a:cs typeface="IBM Plex Sans Condensed Bold"/>
                <a:sym typeface="IBM Plex Sans Condensed Bold"/>
              </a:rPr>
              <a:t>Team Member Tardiness Write Up Form</a:t>
            </a:r>
          </a:p>
          <a:p>
            <a:pPr algn="l">
              <a:lnSpc>
                <a:spcPts val="600"/>
              </a:lnSpc>
            </a:pPr>
            <a:r>
              <a:rPr lang="en-US" sz="1200">
                <a:solidFill>
                  <a:srgbClr val="000000"/>
                </a:solidFill>
                <a:latin typeface="Arimo"/>
                <a:ea typeface="Arimo"/>
                <a:cs typeface="Arimo"/>
                <a:sym typeface="Arimo"/>
              </a:rPr>
              <a:t> </a:t>
            </a:r>
          </a:p>
        </p:txBody>
      </p:sp>
    </p:spTree>
  </p:cSld>
  <p:clrMapOvr>
    <a:masterClrMapping/>
  </p:clrMapOvr>
</p:sld>
</file>

<file path=ppt/slides/slide1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914400" y="1325880"/>
            <a:ext cx="5943600" cy="1267"/>
            <a:chOff x="0" y="0"/>
            <a:chExt cx="5943600" cy="1270"/>
          </a:xfrm>
        </p:grpSpPr>
        <p:sp>
          <p:nvSpPr>
            <p:cNvPr name="Freeform 3" id="3"/>
            <p:cNvSpPr/>
            <p:nvPr/>
          </p:nvSpPr>
          <p:spPr>
            <a:xfrm flipH="false" flipV="false" rot="0">
              <a:off x="0" y="0"/>
              <a:ext cx="5943600" cy="1270"/>
            </a:xfrm>
            <a:custGeom>
              <a:avLst/>
              <a:gdLst/>
              <a:ahLst/>
              <a:cxnLst/>
              <a:rect r="r" b="b" t="t" l="l"/>
              <a:pathLst>
                <a:path h="1270" w="5943600">
                  <a:moveTo>
                    <a:pt x="0" y="1270"/>
                  </a:moveTo>
                  <a:lnTo>
                    <a:pt x="5943600" y="1270"/>
                  </a:lnTo>
                  <a:lnTo>
                    <a:pt x="5943600" y="0"/>
                  </a:lnTo>
                  <a:lnTo>
                    <a:pt x="0" y="0"/>
                  </a:lnTo>
                  <a:close/>
                </a:path>
              </a:pathLst>
            </a:custGeom>
            <a:solidFill>
              <a:srgbClr val="A0A0A0"/>
            </a:solidFill>
          </p:spPr>
        </p:sp>
      </p:grpSp>
      <p:sp>
        <p:nvSpPr>
          <p:cNvPr name="Freeform 4" id="4"/>
          <p:cNvSpPr/>
          <p:nvPr/>
        </p:nvSpPr>
        <p:spPr>
          <a:xfrm flipH="false" flipV="false" rot="0">
            <a:off x="850897" y="3543805"/>
            <a:ext cx="6070597" cy="2806189"/>
          </a:xfrm>
          <a:custGeom>
            <a:avLst/>
            <a:gdLst/>
            <a:ahLst/>
            <a:cxnLst/>
            <a:rect r="r" b="b" t="t" l="l"/>
            <a:pathLst>
              <a:path h="2806189" w="6070597">
                <a:moveTo>
                  <a:pt x="0" y="0"/>
                </a:moveTo>
                <a:lnTo>
                  <a:pt x="6070597" y="0"/>
                </a:lnTo>
                <a:lnTo>
                  <a:pt x="6070597" y="2806189"/>
                </a:lnTo>
                <a:lnTo>
                  <a:pt x="0" y="280618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5" id="5"/>
          <p:cNvGrpSpPr>
            <a:grpSpLocks noChangeAspect="true"/>
          </p:cNvGrpSpPr>
          <p:nvPr/>
        </p:nvGrpSpPr>
        <p:grpSpPr>
          <a:xfrm rot="0">
            <a:off x="850897" y="6732013"/>
            <a:ext cx="6082789" cy="1622041"/>
            <a:chOff x="0" y="0"/>
            <a:chExt cx="6082792" cy="1622044"/>
          </a:xfrm>
        </p:grpSpPr>
        <p:sp>
          <p:nvSpPr>
            <p:cNvPr name="Freeform 6" id="6"/>
            <p:cNvSpPr/>
            <p:nvPr/>
          </p:nvSpPr>
          <p:spPr>
            <a:xfrm flipH="false" flipV="false" rot="0">
              <a:off x="63500" y="63500"/>
              <a:ext cx="12192" cy="76200"/>
            </a:xfrm>
            <a:custGeom>
              <a:avLst/>
              <a:gdLst/>
              <a:ahLst/>
              <a:cxnLst/>
              <a:rect r="r" b="b" t="t" l="l"/>
              <a:pathLst>
                <a:path h="76200" w="12192">
                  <a:moveTo>
                    <a:pt x="0" y="76200"/>
                  </a:moveTo>
                  <a:lnTo>
                    <a:pt x="12192" y="76200"/>
                  </a:lnTo>
                  <a:lnTo>
                    <a:pt x="12192" y="0"/>
                  </a:lnTo>
                  <a:lnTo>
                    <a:pt x="0" y="0"/>
                  </a:lnTo>
                  <a:close/>
                </a:path>
              </a:pathLst>
            </a:custGeom>
            <a:solidFill>
              <a:srgbClr val="000000"/>
            </a:solidFill>
          </p:spPr>
        </p:sp>
        <p:sp>
          <p:nvSpPr>
            <p:cNvPr name="Freeform 7" id="7"/>
            <p:cNvSpPr/>
            <p:nvPr/>
          </p:nvSpPr>
          <p:spPr>
            <a:xfrm flipH="false" flipV="false" rot="0">
              <a:off x="63500" y="63500"/>
              <a:ext cx="12192" cy="12192"/>
            </a:xfrm>
            <a:custGeom>
              <a:avLst/>
              <a:gdLst/>
              <a:ahLst/>
              <a:cxnLst/>
              <a:rect r="r" b="b" t="t" l="l"/>
              <a:pathLst>
                <a:path h="12192" w="12192">
                  <a:moveTo>
                    <a:pt x="0" y="12192"/>
                  </a:moveTo>
                  <a:lnTo>
                    <a:pt x="12192" y="12192"/>
                  </a:lnTo>
                  <a:lnTo>
                    <a:pt x="12192" y="0"/>
                  </a:lnTo>
                  <a:lnTo>
                    <a:pt x="0" y="0"/>
                  </a:lnTo>
                  <a:close/>
                </a:path>
              </a:pathLst>
            </a:custGeom>
            <a:solidFill>
              <a:srgbClr val="000000"/>
            </a:solidFill>
          </p:spPr>
        </p:sp>
        <p:sp>
          <p:nvSpPr>
            <p:cNvPr name="Freeform 8" id="8"/>
            <p:cNvSpPr/>
            <p:nvPr/>
          </p:nvSpPr>
          <p:spPr>
            <a:xfrm flipH="false" flipV="false" rot="0">
              <a:off x="75692" y="63500"/>
              <a:ext cx="5931408" cy="12192"/>
            </a:xfrm>
            <a:custGeom>
              <a:avLst/>
              <a:gdLst/>
              <a:ahLst/>
              <a:cxnLst/>
              <a:rect r="r" b="b" t="t" l="l"/>
              <a:pathLst>
                <a:path h="12192" w="5931408">
                  <a:moveTo>
                    <a:pt x="0" y="12192"/>
                  </a:moveTo>
                  <a:lnTo>
                    <a:pt x="5931408" y="12192"/>
                  </a:lnTo>
                  <a:lnTo>
                    <a:pt x="5931408" y="0"/>
                  </a:lnTo>
                  <a:lnTo>
                    <a:pt x="0" y="0"/>
                  </a:lnTo>
                  <a:close/>
                </a:path>
              </a:pathLst>
            </a:custGeom>
            <a:solidFill>
              <a:srgbClr val="000000"/>
            </a:solidFill>
          </p:spPr>
        </p:sp>
        <p:sp>
          <p:nvSpPr>
            <p:cNvPr name="Freeform 9" id="9"/>
            <p:cNvSpPr/>
            <p:nvPr/>
          </p:nvSpPr>
          <p:spPr>
            <a:xfrm flipH="false" flipV="false" rot="0">
              <a:off x="6007100" y="63500"/>
              <a:ext cx="12192" cy="76200"/>
            </a:xfrm>
            <a:custGeom>
              <a:avLst/>
              <a:gdLst/>
              <a:ahLst/>
              <a:cxnLst/>
              <a:rect r="r" b="b" t="t" l="l"/>
              <a:pathLst>
                <a:path h="76200" w="12192">
                  <a:moveTo>
                    <a:pt x="0" y="76200"/>
                  </a:moveTo>
                  <a:lnTo>
                    <a:pt x="12192" y="76200"/>
                  </a:lnTo>
                  <a:lnTo>
                    <a:pt x="12192" y="0"/>
                  </a:lnTo>
                  <a:lnTo>
                    <a:pt x="0" y="0"/>
                  </a:lnTo>
                  <a:close/>
                </a:path>
              </a:pathLst>
            </a:custGeom>
            <a:solidFill>
              <a:srgbClr val="000000"/>
            </a:solidFill>
          </p:spPr>
        </p:sp>
        <p:sp>
          <p:nvSpPr>
            <p:cNvPr name="Freeform 10" id="10"/>
            <p:cNvSpPr/>
            <p:nvPr/>
          </p:nvSpPr>
          <p:spPr>
            <a:xfrm flipH="false" flipV="false" rot="0">
              <a:off x="6007100" y="63500"/>
              <a:ext cx="12192" cy="12192"/>
            </a:xfrm>
            <a:custGeom>
              <a:avLst/>
              <a:gdLst/>
              <a:ahLst/>
              <a:cxnLst/>
              <a:rect r="r" b="b" t="t" l="l"/>
              <a:pathLst>
                <a:path h="12192" w="12192">
                  <a:moveTo>
                    <a:pt x="0" y="12192"/>
                  </a:moveTo>
                  <a:lnTo>
                    <a:pt x="12192" y="12192"/>
                  </a:lnTo>
                  <a:lnTo>
                    <a:pt x="12192" y="0"/>
                  </a:lnTo>
                  <a:lnTo>
                    <a:pt x="0" y="0"/>
                  </a:lnTo>
                  <a:close/>
                </a:path>
              </a:pathLst>
            </a:custGeom>
            <a:solidFill>
              <a:srgbClr val="000000"/>
            </a:solidFill>
          </p:spPr>
        </p:sp>
        <p:sp>
          <p:nvSpPr>
            <p:cNvPr name="Freeform 11" id="11"/>
            <p:cNvSpPr/>
            <p:nvPr/>
          </p:nvSpPr>
          <p:spPr>
            <a:xfrm flipH="false" flipV="false" rot="0">
              <a:off x="63500" y="139700"/>
              <a:ext cx="12192" cy="1406652"/>
            </a:xfrm>
            <a:custGeom>
              <a:avLst/>
              <a:gdLst/>
              <a:ahLst/>
              <a:cxnLst/>
              <a:rect r="r" b="b" t="t" l="l"/>
              <a:pathLst>
                <a:path h="1406652" w="12192">
                  <a:moveTo>
                    <a:pt x="0" y="1406652"/>
                  </a:moveTo>
                  <a:lnTo>
                    <a:pt x="12192" y="1406652"/>
                  </a:lnTo>
                  <a:lnTo>
                    <a:pt x="12192" y="0"/>
                  </a:lnTo>
                  <a:lnTo>
                    <a:pt x="0" y="0"/>
                  </a:lnTo>
                  <a:close/>
                </a:path>
              </a:pathLst>
            </a:custGeom>
            <a:solidFill>
              <a:srgbClr val="000000"/>
            </a:solidFill>
          </p:spPr>
        </p:sp>
        <p:sp>
          <p:nvSpPr>
            <p:cNvPr name="Freeform 12" id="12"/>
            <p:cNvSpPr/>
            <p:nvPr/>
          </p:nvSpPr>
          <p:spPr>
            <a:xfrm flipH="false" flipV="false" rot="0">
              <a:off x="63500" y="1546352"/>
              <a:ext cx="12192" cy="12192"/>
            </a:xfrm>
            <a:custGeom>
              <a:avLst/>
              <a:gdLst/>
              <a:ahLst/>
              <a:cxnLst/>
              <a:rect r="r" b="b" t="t" l="l"/>
              <a:pathLst>
                <a:path h="12192" w="12192">
                  <a:moveTo>
                    <a:pt x="0" y="12192"/>
                  </a:moveTo>
                  <a:lnTo>
                    <a:pt x="12192" y="12192"/>
                  </a:lnTo>
                  <a:lnTo>
                    <a:pt x="12192" y="0"/>
                  </a:lnTo>
                  <a:lnTo>
                    <a:pt x="0" y="0"/>
                  </a:lnTo>
                  <a:close/>
                </a:path>
              </a:pathLst>
            </a:custGeom>
            <a:solidFill>
              <a:srgbClr val="000000"/>
            </a:solidFill>
          </p:spPr>
        </p:sp>
        <p:sp>
          <p:nvSpPr>
            <p:cNvPr name="Freeform 13" id="13"/>
            <p:cNvSpPr/>
            <p:nvPr/>
          </p:nvSpPr>
          <p:spPr>
            <a:xfrm flipH="false" flipV="false" rot="0">
              <a:off x="63500" y="1546352"/>
              <a:ext cx="12192" cy="12192"/>
            </a:xfrm>
            <a:custGeom>
              <a:avLst/>
              <a:gdLst/>
              <a:ahLst/>
              <a:cxnLst/>
              <a:rect r="r" b="b" t="t" l="l"/>
              <a:pathLst>
                <a:path h="12192" w="12192">
                  <a:moveTo>
                    <a:pt x="0" y="12192"/>
                  </a:moveTo>
                  <a:lnTo>
                    <a:pt x="12192" y="12192"/>
                  </a:lnTo>
                  <a:lnTo>
                    <a:pt x="12192" y="0"/>
                  </a:lnTo>
                  <a:lnTo>
                    <a:pt x="0" y="0"/>
                  </a:lnTo>
                  <a:close/>
                </a:path>
              </a:pathLst>
            </a:custGeom>
            <a:solidFill>
              <a:srgbClr val="000000"/>
            </a:solidFill>
          </p:spPr>
        </p:sp>
        <p:sp>
          <p:nvSpPr>
            <p:cNvPr name="Freeform 14" id="14"/>
            <p:cNvSpPr/>
            <p:nvPr/>
          </p:nvSpPr>
          <p:spPr>
            <a:xfrm flipH="false" flipV="false" rot="0">
              <a:off x="75692" y="1546352"/>
              <a:ext cx="5931408" cy="12192"/>
            </a:xfrm>
            <a:custGeom>
              <a:avLst/>
              <a:gdLst/>
              <a:ahLst/>
              <a:cxnLst/>
              <a:rect r="r" b="b" t="t" l="l"/>
              <a:pathLst>
                <a:path h="12192" w="5931408">
                  <a:moveTo>
                    <a:pt x="0" y="12192"/>
                  </a:moveTo>
                  <a:lnTo>
                    <a:pt x="5931408" y="12192"/>
                  </a:lnTo>
                  <a:lnTo>
                    <a:pt x="5931408" y="0"/>
                  </a:lnTo>
                  <a:lnTo>
                    <a:pt x="0" y="0"/>
                  </a:lnTo>
                  <a:close/>
                </a:path>
              </a:pathLst>
            </a:custGeom>
            <a:solidFill>
              <a:srgbClr val="000000"/>
            </a:solidFill>
          </p:spPr>
        </p:sp>
        <p:sp>
          <p:nvSpPr>
            <p:cNvPr name="Freeform 15" id="15"/>
            <p:cNvSpPr/>
            <p:nvPr/>
          </p:nvSpPr>
          <p:spPr>
            <a:xfrm flipH="false" flipV="false" rot="0">
              <a:off x="6007100" y="139700"/>
              <a:ext cx="12192" cy="1406652"/>
            </a:xfrm>
            <a:custGeom>
              <a:avLst/>
              <a:gdLst/>
              <a:ahLst/>
              <a:cxnLst/>
              <a:rect r="r" b="b" t="t" l="l"/>
              <a:pathLst>
                <a:path h="1406652" w="12192">
                  <a:moveTo>
                    <a:pt x="0" y="1406652"/>
                  </a:moveTo>
                  <a:lnTo>
                    <a:pt x="12192" y="1406652"/>
                  </a:lnTo>
                  <a:lnTo>
                    <a:pt x="12192" y="0"/>
                  </a:lnTo>
                  <a:lnTo>
                    <a:pt x="0" y="0"/>
                  </a:lnTo>
                  <a:close/>
                </a:path>
              </a:pathLst>
            </a:custGeom>
            <a:solidFill>
              <a:srgbClr val="000000"/>
            </a:solidFill>
          </p:spPr>
        </p:sp>
        <p:sp>
          <p:nvSpPr>
            <p:cNvPr name="Freeform 16" id="16"/>
            <p:cNvSpPr/>
            <p:nvPr/>
          </p:nvSpPr>
          <p:spPr>
            <a:xfrm flipH="false" flipV="false" rot="0">
              <a:off x="6007100" y="1546352"/>
              <a:ext cx="12192" cy="12192"/>
            </a:xfrm>
            <a:custGeom>
              <a:avLst/>
              <a:gdLst/>
              <a:ahLst/>
              <a:cxnLst/>
              <a:rect r="r" b="b" t="t" l="l"/>
              <a:pathLst>
                <a:path h="12192" w="12192">
                  <a:moveTo>
                    <a:pt x="0" y="12192"/>
                  </a:moveTo>
                  <a:lnTo>
                    <a:pt x="12192" y="12192"/>
                  </a:lnTo>
                  <a:lnTo>
                    <a:pt x="12192" y="0"/>
                  </a:lnTo>
                  <a:lnTo>
                    <a:pt x="0" y="0"/>
                  </a:lnTo>
                  <a:close/>
                </a:path>
              </a:pathLst>
            </a:custGeom>
            <a:solidFill>
              <a:srgbClr val="000000"/>
            </a:solidFill>
          </p:spPr>
        </p:sp>
        <p:sp>
          <p:nvSpPr>
            <p:cNvPr name="Freeform 17" id="17"/>
            <p:cNvSpPr/>
            <p:nvPr/>
          </p:nvSpPr>
          <p:spPr>
            <a:xfrm flipH="false" flipV="false" rot="0">
              <a:off x="6007100" y="1546352"/>
              <a:ext cx="12192" cy="12192"/>
            </a:xfrm>
            <a:custGeom>
              <a:avLst/>
              <a:gdLst/>
              <a:ahLst/>
              <a:cxnLst/>
              <a:rect r="r" b="b" t="t" l="l"/>
              <a:pathLst>
                <a:path h="12192" w="12192">
                  <a:moveTo>
                    <a:pt x="0" y="12192"/>
                  </a:moveTo>
                  <a:lnTo>
                    <a:pt x="12192" y="12192"/>
                  </a:lnTo>
                  <a:lnTo>
                    <a:pt x="12192" y="0"/>
                  </a:lnTo>
                  <a:lnTo>
                    <a:pt x="0" y="0"/>
                  </a:lnTo>
                  <a:close/>
                </a:path>
              </a:pathLst>
            </a:custGeom>
            <a:solidFill>
              <a:srgbClr val="000000"/>
            </a:solidFill>
          </p:spPr>
        </p:sp>
      </p:grpSp>
      <p:sp>
        <p:nvSpPr>
          <p:cNvPr name="TextBox 18" id="18"/>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111 </a:t>
            </a:r>
          </a:p>
        </p:txBody>
      </p:sp>
      <p:sp>
        <p:nvSpPr>
          <p:cNvPr name="TextBox 19" id="19"/>
          <p:cNvSpPr txBox="true"/>
          <p:nvPr/>
        </p:nvSpPr>
        <p:spPr>
          <a:xfrm rot="0">
            <a:off x="1312164" y="991972"/>
            <a:ext cx="532638" cy="194310"/>
          </a:xfrm>
          <a:prstGeom prst="rect">
            <a:avLst/>
          </a:prstGeom>
        </p:spPr>
        <p:txBody>
          <a:bodyPr anchor="t" rtlCol="false" tIns="0" lIns="0" bIns="0" rIns="0">
            <a:spAutoFit/>
          </a:bodyPr>
          <a:lstStyle/>
          <a:p>
            <a:pPr algn="l">
              <a:lnSpc>
                <a:spcPts val="1679"/>
              </a:lnSpc>
            </a:pPr>
            <a:r>
              <a:rPr lang="en-US" sz="1200" spc="2">
                <a:solidFill>
                  <a:srgbClr val="1F3763"/>
                </a:solidFill>
                <a:latin typeface="IBM Plex Sans Condensed"/>
                <a:ea typeface="IBM Plex Sans Condensed"/>
                <a:cs typeface="IBM Plex Sans Condensed"/>
                <a:sym typeface="IBM Plex Sans Condensed"/>
              </a:rPr>
              <a:t>Figure 7.</a:t>
            </a:r>
          </a:p>
        </p:txBody>
      </p:sp>
      <p:sp>
        <p:nvSpPr>
          <p:cNvPr name="TextBox 20" id="20"/>
          <p:cNvSpPr txBox="true"/>
          <p:nvPr/>
        </p:nvSpPr>
        <p:spPr>
          <a:xfrm rot="0">
            <a:off x="1844040" y="911504"/>
            <a:ext cx="4649114" cy="842086"/>
          </a:xfrm>
          <a:prstGeom prst="rect">
            <a:avLst/>
          </a:prstGeom>
        </p:spPr>
        <p:txBody>
          <a:bodyPr anchor="t" rtlCol="false" tIns="0" lIns="0" bIns="0" rIns="0">
            <a:spAutoFit/>
          </a:bodyPr>
          <a:lstStyle/>
          <a:p>
            <a:pPr algn="l">
              <a:lnSpc>
                <a:spcPts val="2520"/>
              </a:lnSpc>
            </a:pPr>
            <a:r>
              <a:rPr lang="en-US" sz="1800" spc="1">
                <a:solidFill>
                  <a:srgbClr val="1F3763"/>
                </a:solidFill>
                <a:latin typeface="IBM Plex Sans Condensed"/>
                <a:ea typeface="IBM Plex Sans Condensed"/>
                <a:cs typeface="IBM Plex Sans Condensed"/>
                <a:sym typeface="IBM Plex Sans Condensed"/>
              </a:rPr>
              <a:t> Dispatch Daily Tracker (Allows Multiple Locations) </a:t>
            </a:r>
          </a:p>
        </p:txBody>
      </p:sp>
      <p:sp>
        <p:nvSpPr>
          <p:cNvPr name="TextBox 21" id="21"/>
          <p:cNvSpPr txBox="true"/>
          <p:nvPr/>
        </p:nvSpPr>
        <p:spPr>
          <a:xfrm rot="0">
            <a:off x="984504" y="6871811"/>
            <a:ext cx="1167289" cy="256203"/>
          </a:xfrm>
          <a:prstGeom prst="rect">
            <a:avLst/>
          </a:prstGeom>
        </p:spPr>
        <p:txBody>
          <a:bodyPr anchor="t" rtlCol="false" tIns="0" lIns="0" bIns="0" rIns="0">
            <a:spAutoFit/>
          </a:bodyPr>
          <a:lstStyle/>
          <a:p>
            <a:pPr algn="l">
              <a:lnSpc>
                <a:spcPts val="1965"/>
              </a:lnSpc>
            </a:pPr>
            <a:r>
              <a:rPr lang="en-US" sz="1403" spc="12">
                <a:solidFill>
                  <a:srgbClr val="000000"/>
                </a:solidFill>
                <a:latin typeface="Open Sans"/>
                <a:ea typeface="Open Sans"/>
                <a:cs typeface="Open Sans"/>
                <a:sym typeface="Open Sans"/>
              </a:rPr>
              <a:t> Special Notes</a:t>
            </a:r>
          </a:p>
        </p:txBody>
      </p:sp>
      <p:sp>
        <p:nvSpPr>
          <p:cNvPr name="TextBox 22" id="22"/>
          <p:cNvSpPr txBox="true"/>
          <p:nvPr/>
        </p:nvSpPr>
        <p:spPr>
          <a:xfrm rot="0">
            <a:off x="986028" y="3612147"/>
            <a:ext cx="549859" cy="2538117"/>
          </a:xfrm>
          <a:prstGeom prst="rect">
            <a:avLst/>
          </a:prstGeom>
        </p:spPr>
        <p:txBody>
          <a:bodyPr anchor="t" rtlCol="false" tIns="0" lIns="0" bIns="0" rIns="0">
            <a:spAutoFit/>
          </a:bodyPr>
          <a:lstStyle/>
          <a:p>
            <a:pPr algn="l">
              <a:lnSpc>
                <a:spcPts val="1679"/>
              </a:lnSpc>
            </a:pPr>
            <a:r>
              <a:rPr lang="en-US" sz="1200" spc="-2">
                <a:solidFill>
                  <a:srgbClr val="000000"/>
                </a:solidFill>
                <a:latin typeface="IBM Plex Sans"/>
                <a:ea typeface="IBM Plex Sans"/>
                <a:cs typeface="IBM Plex Sans"/>
                <a:sym typeface="IBM Plex Sans"/>
              </a:rPr>
              <a:t>Truck # </a:t>
            </a:r>
          </a:p>
        </p:txBody>
      </p:sp>
      <p:sp>
        <p:nvSpPr>
          <p:cNvPr name="TextBox 23" id="23"/>
          <p:cNvSpPr txBox="true"/>
          <p:nvPr/>
        </p:nvSpPr>
        <p:spPr>
          <a:xfrm rot="0">
            <a:off x="1668780" y="3612147"/>
            <a:ext cx="1956511" cy="2538117"/>
          </a:xfrm>
          <a:prstGeom prst="rect">
            <a:avLst/>
          </a:prstGeom>
        </p:spPr>
        <p:txBody>
          <a:bodyPr anchor="t" rtlCol="false" tIns="0" lIns="0" bIns="0" rIns="0">
            <a:spAutoFit/>
          </a:bodyPr>
          <a:lstStyle/>
          <a:p>
            <a:pPr algn="l">
              <a:lnSpc>
                <a:spcPts val="1679"/>
              </a:lnSpc>
            </a:pPr>
            <a:r>
              <a:rPr lang="en-US" sz="1200" spc="-2">
                <a:solidFill>
                  <a:srgbClr val="000000"/>
                </a:solidFill>
                <a:latin typeface="IBM Plex Sans"/>
                <a:ea typeface="IBM Plex Sans"/>
                <a:cs typeface="IBM Plex Sans"/>
                <a:sym typeface="IBM Plex Sans"/>
              </a:rPr>
              <a:t>Team Members (Location 1) </a:t>
            </a:r>
          </a:p>
        </p:txBody>
      </p:sp>
      <p:sp>
        <p:nvSpPr>
          <p:cNvPr name="TextBox 24" id="24"/>
          <p:cNvSpPr txBox="true"/>
          <p:nvPr/>
        </p:nvSpPr>
        <p:spPr>
          <a:xfrm rot="0">
            <a:off x="914400" y="2641740"/>
            <a:ext cx="3838956" cy="983104"/>
          </a:xfrm>
          <a:prstGeom prst="rect">
            <a:avLst/>
          </a:prstGeom>
        </p:spPr>
        <p:txBody>
          <a:bodyPr anchor="t" rtlCol="false" tIns="0" lIns="0" bIns="0" rIns="0">
            <a:spAutoFit/>
          </a:bodyPr>
          <a:lstStyle/>
          <a:p>
            <a:pPr algn="l">
              <a:lnSpc>
                <a:spcPts val="2783"/>
              </a:lnSpc>
            </a:pPr>
            <a:r>
              <a:rPr lang="en-US" sz="1200" spc="-2">
                <a:solidFill>
                  <a:srgbClr val="000000"/>
                </a:solidFill>
                <a:latin typeface="IBM Plex Sans"/>
                <a:ea typeface="IBM Plex Sans"/>
                <a:cs typeface="IBM Plex Sans"/>
                <a:sym typeface="IBM Plex Sans"/>
              </a:rPr>
              <a:t>Date: _______________</a:t>
            </a:r>
          </a:p>
          <a:p>
            <a:pPr algn="r">
              <a:lnSpc>
                <a:spcPts val="2783"/>
              </a:lnSpc>
            </a:pPr>
            <a:r>
              <a:rPr lang="en-US" sz="1200" spc="-2">
                <a:solidFill>
                  <a:srgbClr val="000000"/>
                </a:solidFill>
                <a:latin typeface="IBM Plex Sans"/>
                <a:ea typeface="IBM Plex Sans"/>
                <a:cs typeface="IBM Plex Sans"/>
                <a:sym typeface="IBM Plex Sans"/>
              </a:rPr>
              <a:t> Dispatcher Name: ______________________________</a:t>
            </a:r>
          </a:p>
          <a:p>
            <a:pPr algn="r">
              <a:lnSpc>
                <a:spcPts val="600"/>
              </a:lnSpc>
            </a:pPr>
            <a:r>
              <a:rPr lang="en-US" sz="1200">
                <a:solidFill>
                  <a:srgbClr val="000000"/>
                </a:solidFill>
                <a:latin typeface="Arimo"/>
                <a:ea typeface="Arimo"/>
                <a:cs typeface="Arimo"/>
                <a:sym typeface="Arimo"/>
              </a:rPr>
              <a:t> </a:t>
            </a:r>
          </a:p>
        </p:txBody>
      </p:sp>
      <p:sp>
        <p:nvSpPr>
          <p:cNvPr name="TextBox 25" id="25"/>
          <p:cNvSpPr txBox="true"/>
          <p:nvPr/>
        </p:nvSpPr>
        <p:spPr>
          <a:xfrm rot="0">
            <a:off x="4297680" y="3612147"/>
            <a:ext cx="1999183" cy="2538117"/>
          </a:xfrm>
          <a:prstGeom prst="rect">
            <a:avLst/>
          </a:prstGeom>
        </p:spPr>
        <p:txBody>
          <a:bodyPr anchor="t" rtlCol="false" tIns="0" lIns="0" bIns="0" rIns="0">
            <a:spAutoFit/>
          </a:bodyPr>
          <a:lstStyle/>
          <a:p>
            <a:pPr algn="l">
              <a:lnSpc>
                <a:spcPts val="1679"/>
              </a:lnSpc>
            </a:pPr>
            <a:r>
              <a:rPr lang="en-US" sz="1200" spc="-2">
                <a:solidFill>
                  <a:srgbClr val="000000"/>
                </a:solidFill>
                <a:latin typeface="IBM Plex Sans"/>
                <a:ea typeface="IBM Plex Sans"/>
                <a:cs typeface="IBM Plex Sans"/>
                <a:sym typeface="IBM Plex Sans"/>
              </a:rPr>
              <a:t>Team Members (Location 2) </a:t>
            </a:r>
          </a:p>
        </p:txBody>
      </p:sp>
      <p:sp>
        <p:nvSpPr>
          <p:cNvPr name="TextBox 26" id="26"/>
          <p:cNvSpPr txBox="true"/>
          <p:nvPr/>
        </p:nvSpPr>
        <p:spPr>
          <a:xfrm rot="0">
            <a:off x="2151888" y="6862467"/>
            <a:ext cx="1755648" cy="238849"/>
          </a:xfrm>
          <a:prstGeom prst="rect">
            <a:avLst/>
          </a:prstGeom>
        </p:spPr>
        <p:txBody>
          <a:bodyPr anchor="t" rtlCol="false" tIns="0" lIns="0" bIns="0" rIns="0">
            <a:spAutoFit/>
          </a:bodyPr>
          <a:lstStyle/>
          <a:p>
            <a:pPr algn="l">
              <a:lnSpc>
                <a:spcPts val="1965"/>
              </a:lnSpc>
            </a:pPr>
            <a:r>
              <a:rPr lang="en-US" sz="1403" spc="-2">
                <a:solidFill>
                  <a:srgbClr val="000000"/>
                </a:solidFill>
                <a:latin typeface="IBM Plex Sans"/>
                <a:ea typeface="IBM Plex Sans"/>
                <a:cs typeface="IBM Plex Sans"/>
                <a:sym typeface="IBM Plex Sans"/>
              </a:rPr>
              <a:t> (Shift Changes, etc.) </a:t>
            </a:r>
          </a:p>
        </p:txBody>
      </p:sp>
    </p:spTree>
  </p:cSld>
  <p:clrMapOvr>
    <a:masterClrMapping/>
  </p:clrMapOvr>
</p:sld>
</file>

<file path=ppt/slides/slide1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914400" y="1325880"/>
            <a:ext cx="5943600" cy="1267"/>
            <a:chOff x="0" y="0"/>
            <a:chExt cx="5943600" cy="1270"/>
          </a:xfrm>
        </p:grpSpPr>
        <p:sp>
          <p:nvSpPr>
            <p:cNvPr name="Freeform 3" id="3"/>
            <p:cNvSpPr/>
            <p:nvPr/>
          </p:nvSpPr>
          <p:spPr>
            <a:xfrm flipH="false" flipV="false" rot="0">
              <a:off x="0" y="0"/>
              <a:ext cx="5943600" cy="1270"/>
            </a:xfrm>
            <a:custGeom>
              <a:avLst/>
              <a:gdLst/>
              <a:ahLst/>
              <a:cxnLst/>
              <a:rect r="r" b="b" t="t" l="l"/>
              <a:pathLst>
                <a:path h="1270" w="5943600">
                  <a:moveTo>
                    <a:pt x="0" y="1270"/>
                  </a:moveTo>
                  <a:lnTo>
                    <a:pt x="5943600" y="1270"/>
                  </a:lnTo>
                  <a:lnTo>
                    <a:pt x="5943600" y="0"/>
                  </a:lnTo>
                  <a:lnTo>
                    <a:pt x="0" y="0"/>
                  </a:lnTo>
                  <a:close/>
                </a:path>
              </a:pathLst>
            </a:custGeom>
            <a:solidFill>
              <a:srgbClr val="A0A0A0"/>
            </a:solidFill>
          </p:spPr>
        </p:sp>
      </p:grpSp>
      <p:sp>
        <p:nvSpPr>
          <p:cNvPr name="Freeform 4" id="4"/>
          <p:cNvSpPr/>
          <p:nvPr/>
        </p:nvSpPr>
        <p:spPr>
          <a:xfrm flipH="false" flipV="false" rot="0">
            <a:off x="850897" y="1503169"/>
            <a:ext cx="6021829" cy="6785353"/>
          </a:xfrm>
          <a:custGeom>
            <a:avLst/>
            <a:gdLst/>
            <a:ahLst/>
            <a:cxnLst/>
            <a:rect r="r" b="b" t="t" l="l"/>
            <a:pathLst>
              <a:path h="6785353" w="6021829">
                <a:moveTo>
                  <a:pt x="0" y="0"/>
                </a:moveTo>
                <a:lnTo>
                  <a:pt x="6021829" y="0"/>
                </a:lnTo>
                <a:lnTo>
                  <a:pt x="6021829" y="6785353"/>
                </a:lnTo>
                <a:lnTo>
                  <a:pt x="0" y="678535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5" id="5"/>
          <p:cNvSpPr txBox="true"/>
          <p:nvPr/>
        </p:nvSpPr>
        <p:spPr>
          <a:xfrm rot="0">
            <a:off x="1176528" y="1582379"/>
            <a:ext cx="871414" cy="180289"/>
          </a:xfrm>
          <a:prstGeom prst="rect">
            <a:avLst/>
          </a:prstGeom>
        </p:spPr>
        <p:txBody>
          <a:bodyPr anchor="t" rtlCol="false" tIns="0" lIns="0" bIns="0" rIns="0">
            <a:spAutoFit/>
          </a:bodyPr>
          <a:lstStyle/>
          <a:p>
            <a:pPr algn="l">
              <a:lnSpc>
                <a:spcPts val="1545"/>
              </a:lnSpc>
            </a:pPr>
            <a:r>
              <a:rPr lang="en-US" sz="1103" spc="1">
                <a:solidFill>
                  <a:srgbClr val="000000"/>
                </a:solidFill>
                <a:latin typeface="IBM Plex Sans Condensed"/>
                <a:ea typeface="IBM Plex Sans Condensed"/>
                <a:cs typeface="IBM Plex Sans Condensed"/>
                <a:sym typeface="IBM Plex Sans Condensed"/>
              </a:rPr>
              <a:t>Team Member </a:t>
            </a:r>
          </a:p>
        </p:txBody>
      </p:sp>
      <p:sp>
        <p:nvSpPr>
          <p:cNvPr name="TextBox 6" id="6"/>
          <p:cNvSpPr txBox="true"/>
          <p:nvPr/>
        </p:nvSpPr>
        <p:spPr>
          <a:xfrm rot="0">
            <a:off x="2563368" y="1582379"/>
            <a:ext cx="301438" cy="180289"/>
          </a:xfrm>
          <a:prstGeom prst="rect">
            <a:avLst/>
          </a:prstGeom>
        </p:spPr>
        <p:txBody>
          <a:bodyPr anchor="t" rtlCol="false" tIns="0" lIns="0" bIns="0" rIns="0">
            <a:spAutoFit/>
          </a:bodyPr>
          <a:lstStyle/>
          <a:p>
            <a:pPr algn="l">
              <a:lnSpc>
                <a:spcPts val="1545"/>
              </a:lnSpc>
            </a:pPr>
            <a:r>
              <a:rPr lang="en-US" sz="1103" spc="1">
                <a:solidFill>
                  <a:srgbClr val="000000"/>
                </a:solidFill>
                <a:latin typeface="IBM Plex Sans Condensed"/>
                <a:ea typeface="IBM Plex Sans Condensed"/>
                <a:cs typeface="IBM Plex Sans Condensed"/>
                <a:sym typeface="IBM Plex Sans Condensed"/>
              </a:rPr>
              <a:t>Date </a:t>
            </a:r>
          </a:p>
        </p:txBody>
      </p:sp>
      <p:sp>
        <p:nvSpPr>
          <p:cNvPr name="TextBox 7" id="7"/>
          <p:cNvSpPr txBox="true"/>
          <p:nvPr/>
        </p:nvSpPr>
        <p:spPr>
          <a:xfrm rot="0">
            <a:off x="3236976" y="1582379"/>
            <a:ext cx="539182" cy="180289"/>
          </a:xfrm>
          <a:prstGeom prst="rect">
            <a:avLst/>
          </a:prstGeom>
        </p:spPr>
        <p:txBody>
          <a:bodyPr anchor="t" rtlCol="false" tIns="0" lIns="0" bIns="0" rIns="0">
            <a:spAutoFit/>
          </a:bodyPr>
          <a:lstStyle/>
          <a:p>
            <a:pPr algn="l">
              <a:lnSpc>
                <a:spcPts val="1545"/>
              </a:lnSpc>
            </a:pPr>
            <a:r>
              <a:rPr lang="en-US" sz="1103" spc="1">
                <a:solidFill>
                  <a:srgbClr val="000000"/>
                </a:solidFill>
                <a:latin typeface="IBM Plex Sans Condensed"/>
                <a:ea typeface="IBM Plex Sans Condensed"/>
                <a:cs typeface="IBM Plex Sans Condensed"/>
                <a:sym typeface="IBM Plex Sans Condensed"/>
              </a:rPr>
              <a:t>Invoice # </a:t>
            </a:r>
          </a:p>
        </p:txBody>
      </p:sp>
      <p:sp>
        <p:nvSpPr>
          <p:cNvPr name="TextBox 8" id="8"/>
          <p:cNvSpPr txBox="true"/>
          <p:nvPr/>
        </p:nvSpPr>
        <p:spPr>
          <a:xfrm rot="0">
            <a:off x="4024884" y="1582379"/>
            <a:ext cx="491938" cy="180289"/>
          </a:xfrm>
          <a:prstGeom prst="rect">
            <a:avLst/>
          </a:prstGeom>
        </p:spPr>
        <p:txBody>
          <a:bodyPr anchor="t" rtlCol="false" tIns="0" lIns="0" bIns="0" rIns="0">
            <a:spAutoFit/>
          </a:bodyPr>
          <a:lstStyle/>
          <a:p>
            <a:pPr algn="l">
              <a:lnSpc>
                <a:spcPts val="1545"/>
              </a:lnSpc>
            </a:pPr>
            <a:r>
              <a:rPr lang="en-US" sz="1103" spc="1">
                <a:solidFill>
                  <a:srgbClr val="000000"/>
                </a:solidFill>
                <a:latin typeface="IBM Plex Sans Condensed"/>
                <a:ea typeface="IBM Plex Sans Condensed"/>
                <a:cs typeface="IBM Plex Sans Condensed"/>
                <a:sym typeface="IBM Plex Sans Condensed"/>
              </a:rPr>
              <a:t>Amount </a:t>
            </a:r>
          </a:p>
        </p:txBody>
      </p:sp>
      <p:sp>
        <p:nvSpPr>
          <p:cNvPr name="TextBox 9" id="9"/>
          <p:cNvSpPr txBox="true"/>
          <p:nvPr/>
        </p:nvSpPr>
        <p:spPr>
          <a:xfrm rot="0">
            <a:off x="4695444" y="1582379"/>
            <a:ext cx="1023814" cy="180289"/>
          </a:xfrm>
          <a:prstGeom prst="rect">
            <a:avLst/>
          </a:prstGeom>
        </p:spPr>
        <p:txBody>
          <a:bodyPr anchor="t" rtlCol="false" tIns="0" lIns="0" bIns="0" rIns="0">
            <a:spAutoFit/>
          </a:bodyPr>
          <a:lstStyle/>
          <a:p>
            <a:pPr algn="l">
              <a:lnSpc>
                <a:spcPts val="1545"/>
              </a:lnSpc>
            </a:pPr>
            <a:r>
              <a:rPr lang="en-US" sz="1103" spc="1">
                <a:solidFill>
                  <a:srgbClr val="000000"/>
                </a:solidFill>
                <a:latin typeface="IBM Plex Sans Condensed"/>
                <a:ea typeface="IBM Plex Sans Condensed"/>
                <a:cs typeface="IBM Plex Sans Condensed"/>
                <a:sym typeface="IBM Plex Sans Condensed"/>
              </a:rPr>
              <a:t>Payment Method </a:t>
            </a:r>
          </a:p>
        </p:txBody>
      </p:sp>
      <p:sp>
        <p:nvSpPr>
          <p:cNvPr name="TextBox 10" id="10"/>
          <p:cNvSpPr txBox="true"/>
          <p:nvPr/>
        </p:nvSpPr>
        <p:spPr>
          <a:xfrm rot="0">
            <a:off x="6044184" y="1582379"/>
            <a:ext cx="478222" cy="180289"/>
          </a:xfrm>
          <a:prstGeom prst="rect">
            <a:avLst/>
          </a:prstGeom>
        </p:spPr>
        <p:txBody>
          <a:bodyPr anchor="t" rtlCol="false" tIns="0" lIns="0" bIns="0" rIns="0">
            <a:spAutoFit/>
          </a:bodyPr>
          <a:lstStyle/>
          <a:p>
            <a:pPr algn="l">
              <a:lnSpc>
                <a:spcPts val="1545"/>
              </a:lnSpc>
            </a:pPr>
            <a:r>
              <a:rPr lang="en-US" sz="1103" spc="1">
                <a:solidFill>
                  <a:srgbClr val="000000"/>
                </a:solidFill>
                <a:latin typeface="IBM Plex Sans Condensed"/>
                <a:ea typeface="IBM Plex Sans Condensed"/>
                <a:cs typeface="IBM Plex Sans Condensed"/>
                <a:sym typeface="IBM Plex Sans Condensed"/>
              </a:rPr>
              <a:t>Verified </a:t>
            </a:r>
          </a:p>
        </p:txBody>
      </p:sp>
      <p:sp>
        <p:nvSpPr>
          <p:cNvPr name="TextBox 11" id="11"/>
          <p:cNvSpPr txBox="true"/>
          <p:nvPr/>
        </p:nvSpPr>
        <p:spPr>
          <a:xfrm rot="0">
            <a:off x="7511796" y="9792167"/>
            <a:ext cx="173422" cy="180289"/>
          </a:xfrm>
          <a:prstGeom prst="rect">
            <a:avLst/>
          </a:prstGeom>
        </p:spPr>
        <p:txBody>
          <a:bodyPr anchor="t" rtlCol="false" tIns="0" lIns="0" bIns="0" rIns="0">
            <a:spAutoFit/>
          </a:bodyPr>
          <a:lstStyle/>
          <a:p>
            <a:pPr algn="l">
              <a:lnSpc>
                <a:spcPts val="1545"/>
              </a:lnSpc>
            </a:pPr>
            <a:r>
              <a:rPr lang="en-US" sz="1103" spc="1">
                <a:solidFill>
                  <a:srgbClr val="FFFFFF"/>
                </a:solidFill>
                <a:latin typeface="IBM Plex Sans Condensed"/>
                <a:ea typeface="IBM Plex Sans Condensed"/>
                <a:cs typeface="IBM Plex Sans Condensed"/>
                <a:sym typeface="IBM Plex Sans Condensed"/>
              </a:rPr>
              <a:t>112 </a:t>
            </a:r>
          </a:p>
        </p:txBody>
      </p:sp>
      <p:sp>
        <p:nvSpPr>
          <p:cNvPr name="TextBox 12" id="12"/>
          <p:cNvSpPr txBox="true"/>
          <p:nvPr/>
        </p:nvSpPr>
        <p:spPr>
          <a:xfrm rot="0">
            <a:off x="3093720" y="991972"/>
            <a:ext cx="566318" cy="194310"/>
          </a:xfrm>
          <a:prstGeom prst="rect">
            <a:avLst/>
          </a:prstGeom>
        </p:spPr>
        <p:txBody>
          <a:bodyPr anchor="t" rtlCol="false" tIns="0" lIns="0" bIns="0" rIns="0">
            <a:spAutoFit/>
          </a:bodyPr>
          <a:lstStyle/>
          <a:p>
            <a:pPr algn="l">
              <a:lnSpc>
                <a:spcPts val="1679"/>
              </a:lnSpc>
            </a:pPr>
            <a:r>
              <a:rPr lang="en-US" sz="1200" spc="1">
                <a:solidFill>
                  <a:srgbClr val="1F3763"/>
                </a:solidFill>
                <a:latin typeface="IBM Plex Sans Condensed"/>
                <a:ea typeface="IBM Plex Sans Condensed"/>
                <a:cs typeface="IBM Plex Sans Condensed"/>
                <a:sym typeface="IBM Plex Sans Condensed"/>
              </a:rPr>
              <a:t>Figure 7. </a:t>
            </a:r>
          </a:p>
        </p:txBody>
      </p:sp>
      <p:sp>
        <p:nvSpPr>
          <p:cNvPr name="TextBox 13" id="13"/>
          <p:cNvSpPr txBox="true"/>
          <p:nvPr/>
        </p:nvSpPr>
        <p:spPr>
          <a:xfrm rot="0">
            <a:off x="3660648" y="911504"/>
            <a:ext cx="1052474" cy="300990"/>
          </a:xfrm>
          <a:prstGeom prst="rect">
            <a:avLst/>
          </a:prstGeom>
        </p:spPr>
        <p:txBody>
          <a:bodyPr anchor="t" rtlCol="false" tIns="0" lIns="0" bIns="0" rIns="0">
            <a:spAutoFit/>
          </a:bodyPr>
          <a:lstStyle/>
          <a:p>
            <a:pPr algn="l">
              <a:lnSpc>
                <a:spcPts val="2520"/>
              </a:lnSpc>
            </a:pPr>
            <a:r>
              <a:rPr lang="en-US" sz="1800" spc="1">
                <a:solidFill>
                  <a:srgbClr val="1F3763"/>
                </a:solidFill>
                <a:latin typeface="IBM Plex Sans Condensed"/>
                <a:ea typeface="IBM Plex Sans Condensed"/>
                <a:cs typeface="IBM Plex Sans Condensed"/>
                <a:sym typeface="IBM Plex Sans Condensed"/>
              </a:rPr>
              <a:t>Tip Tracker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DAFS0WhfuSc</dc:identifier>
  <dcterms:modified xsi:type="dcterms:W3CDTF">2011-08-01T06:04:30Z</dcterms:modified>
  <cp:revision>1</cp:revision>
  <dc:title>Junk Raider Operations Manual</dc:title>
</cp:coreProperties>
</file>